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79" r:id="rId16"/>
    <p:sldId id="315" r:id="rId17"/>
    <p:sldId id="318" r:id="rId18"/>
    <p:sldId id="320" r:id="rId19"/>
    <p:sldId id="321"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16 Sept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6" name="Date Placeholder 3"/>
          <p:cNvSpPr>
            <a:spLocks noGrp="1"/>
          </p:cNvSpPr>
          <p:nvPr>
            <p:ph type="dt" idx="10"/>
          </p:nvPr>
        </p:nvSpPr>
        <p:spPr/>
        <p:txBody>
          <a:bodyPr/>
          <a:lstStyle/>
          <a:p>
            <a:r>
              <a:rPr lang="en-US"/>
              <a:t>September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Officer elections </a:t>
            </a:r>
            <a:r>
              <a:rPr lang="en-GB" altLang="en-US" b="1" dirty="0"/>
              <a:t>(15 min)</a:t>
            </a:r>
          </a:p>
          <a:p>
            <a:pPr lvl="1" algn="just"/>
            <a:r>
              <a:rPr lang="en-GB" altLang="en-US" dirty="0"/>
              <a:t>	Vice Chair, Secretary, Editors</a:t>
            </a:r>
          </a:p>
          <a:p>
            <a:pPr lvl="1" algn="just"/>
            <a:r>
              <a:rPr lang="en-GB" altLang="en-US" dirty="0"/>
              <a:t>Centre freq. discussion (doc. 11-20/1449r1) </a:t>
            </a:r>
            <a:r>
              <a:rPr lang="en-GB" altLang="en-US" b="1" dirty="0"/>
              <a:t>(30 min)</a:t>
            </a:r>
          </a:p>
          <a:p>
            <a:pPr lvl="1" algn="just"/>
            <a:r>
              <a:rPr lang="en-GB" altLang="en-US" dirty="0"/>
              <a:t>D0.2 comments </a:t>
            </a:r>
            <a:r>
              <a:rPr lang="en-GB" altLang="en-US" b="1" dirty="0"/>
              <a:t>(15 min)</a:t>
            </a:r>
          </a:p>
          <a:p>
            <a:pPr lvl="1" algn="just"/>
            <a:r>
              <a:rPr lang="en-GB" altLang="en-US" dirty="0"/>
              <a:t>MAC contributions (doc. 11-20/1450r0) </a:t>
            </a:r>
            <a:r>
              <a:rPr lang="en-GB" altLang="en-US" b="1" dirty="0"/>
              <a:t>(30 min) </a:t>
            </a:r>
          </a:p>
          <a:p>
            <a:pPr lvl="1" algn="just"/>
            <a:r>
              <a:rPr lang="en-GB" altLang="en-US" dirty="0"/>
              <a:t>MOTIONS </a:t>
            </a:r>
            <a:r>
              <a:rPr lang="en-GB" altLang="en-US" b="1" dirty="0"/>
              <a:t>(30 min)</a:t>
            </a:r>
          </a:p>
          <a:p>
            <a:pPr marL="800100" lvl="1" indent="-342900" algn="just">
              <a:buFont typeface="Arial" panose="020B0604020202020204" pitchFamily="34" charset="0"/>
              <a:buChar char="•"/>
            </a:pPr>
            <a:r>
              <a:rPr lang="en-GB" altLang="en-US" dirty="0"/>
              <a:t>Minutes approval</a:t>
            </a:r>
          </a:p>
          <a:p>
            <a:pPr marL="800100" lvl="1" indent="-342900" algn="just">
              <a:buFont typeface="Arial" panose="020B0604020202020204" pitchFamily="34" charset="0"/>
              <a:buChar char="•"/>
            </a:pPr>
            <a:r>
              <a:rPr lang="en-GB" altLang="en-US" dirty="0"/>
              <a:t>Officer confirmation</a:t>
            </a:r>
          </a:p>
          <a:p>
            <a:pPr marL="800100" lvl="1" indent="-342900" algn="just">
              <a:buFont typeface="Arial" panose="020B0604020202020204" pitchFamily="34" charset="0"/>
              <a:buChar char="•"/>
            </a:pPr>
            <a:r>
              <a:rPr lang="en-GB" altLang="en-US" dirty="0"/>
              <a:t>Centre freq. </a:t>
            </a:r>
          </a:p>
          <a:p>
            <a:pPr marL="800100" lvl="1" indent="-342900" algn="just">
              <a:buFont typeface="Arial" panose="020B0604020202020204" pitchFamily="34" charset="0"/>
              <a:buChar char="•"/>
            </a:pPr>
            <a:r>
              <a:rPr lang="en-GB" altLang="en-US" dirty="0"/>
              <a:t>D0.2 release for comment collection?</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2020 plenary and the Sept 2020 interim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July 2020 plenary and the Sept. 2020 interim meeting, specifically: </a:t>
            </a:r>
          </a:p>
          <a:p>
            <a:r>
              <a:rPr lang="en-GB" altLang="en-US" dirty="0"/>
              <a:t>	doc. 11-20/1279r0</a:t>
            </a:r>
          </a:p>
          <a:p>
            <a:endParaRPr lang="en-GB" altLang="en-US" sz="2000" dirty="0"/>
          </a:p>
          <a:p>
            <a:r>
              <a:rPr lang="en-GB" altLang="en-US" sz="2000" dirty="0"/>
              <a:t>Move: 		Matthias Wendt</a:t>
            </a:r>
          </a:p>
          <a:p>
            <a:r>
              <a:rPr lang="en-GB" altLang="en-US" sz="2000" dirty="0"/>
              <a:t>Second:		Harry Bims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a:t>
            </a:r>
            <a:r>
              <a:rPr lang="en-GB" altLang="en-US" dirty="0" err="1"/>
              <a:t>TGbb</a:t>
            </a:r>
            <a:r>
              <a:rPr lang="en-GB" altLang="en-US" dirty="0"/>
              <a:t> Vice-Chair </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Tuncer Baykas as the </a:t>
            </a:r>
            <a:r>
              <a:rPr lang="en-GB" altLang="en-US" dirty="0" err="1"/>
              <a:t>TGbb</a:t>
            </a:r>
            <a:r>
              <a:rPr lang="en-GB" altLang="en-US" dirty="0"/>
              <a:t> Vice-Chair</a:t>
            </a:r>
          </a:p>
          <a:p>
            <a:endParaRPr lang="en-GB" altLang="en-US" sz="2000" dirty="0"/>
          </a:p>
          <a:p>
            <a:r>
              <a:rPr lang="en-GB" altLang="en-US" sz="2000" dirty="0"/>
              <a:t>Move: 		Jon Rosdahl </a:t>
            </a:r>
          </a:p>
          <a:p>
            <a:r>
              <a:rPr lang="en-GB" altLang="en-US" sz="2000" dirty="0"/>
              <a:t>Second:		Matthias Wendt</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2643113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5FA0-C34A-47E5-9909-A6B2A6573523}"/>
              </a:ext>
            </a:extLst>
          </p:cNvPr>
          <p:cNvSpPr>
            <a:spLocks noGrp="1"/>
          </p:cNvSpPr>
          <p:nvPr>
            <p:ph type="title"/>
          </p:nvPr>
        </p:nvSpPr>
        <p:spPr/>
        <p:txBody>
          <a:bodyPr/>
          <a:lstStyle/>
          <a:p>
            <a:r>
              <a:rPr lang="en-GB" dirty="0"/>
              <a:t>Motion</a:t>
            </a:r>
          </a:p>
        </p:txBody>
      </p:sp>
      <p:sp>
        <p:nvSpPr>
          <p:cNvPr id="4" name="Slide Number Placeholder 3">
            <a:extLst>
              <a:ext uri="{FF2B5EF4-FFF2-40B4-BE49-F238E27FC236}">
                <a16:creationId xmlns:a16="http://schemas.microsoft.com/office/drawing/2014/main" id="{3BDF10BA-068B-4BF5-A50A-844F4E2FC4A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6182537-9611-428D-B3C1-57F3A91BBAA2}"/>
              </a:ext>
            </a:extLst>
          </p:cNvPr>
          <p:cNvSpPr>
            <a:spLocks noGrp="1"/>
          </p:cNvSpPr>
          <p:nvPr>
            <p:ph type="ftr" idx="14"/>
          </p:nvPr>
        </p:nvSpPr>
        <p:spPr/>
        <p:txBody>
          <a:bodyPr/>
          <a:lstStyle/>
          <a:p>
            <a:r>
              <a:rPr lang="en-US" dirty="0"/>
              <a:t>Nikola Serafimovski (pureLiFi)</a:t>
            </a:r>
            <a:endParaRPr lang="en-GB" dirty="0"/>
          </a:p>
        </p:txBody>
      </p:sp>
      <p:sp>
        <p:nvSpPr>
          <p:cNvPr id="6" name="Date Placeholder 5">
            <a:extLst>
              <a:ext uri="{FF2B5EF4-FFF2-40B4-BE49-F238E27FC236}">
                <a16:creationId xmlns:a16="http://schemas.microsoft.com/office/drawing/2014/main" id="{C67459B6-A738-484D-9714-E8F64E9E4D5A}"/>
              </a:ext>
            </a:extLst>
          </p:cNvPr>
          <p:cNvSpPr>
            <a:spLocks noGrp="1"/>
          </p:cNvSpPr>
          <p:nvPr>
            <p:ph type="dt" idx="15"/>
          </p:nvPr>
        </p:nvSpPr>
        <p:spPr/>
        <p:txBody>
          <a:bodyPr/>
          <a:lstStyle/>
          <a:p>
            <a:r>
              <a:rPr lang="en-US"/>
              <a:t>September 2020</a:t>
            </a:r>
            <a:endParaRPr lang="en-GB" dirty="0"/>
          </a:p>
        </p:txBody>
      </p:sp>
      <p:sp>
        <p:nvSpPr>
          <p:cNvPr id="7" name="Rectangle 2">
            <a:extLst>
              <a:ext uri="{FF2B5EF4-FFF2-40B4-BE49-F238E27FC236}">
                <a16:creationId xmlns:a16="http://schemas.microsoft.com/office/drawing/2014/main" id="{00681991-7369-4FDD-A0EF-7EE6B5F34095}"/>
              </a:ext>
            </a:extLst>
          </p:cNvPr>
          <p:cNvSpPr txBox="1">
            <a:spLocks noChangeArrowheads="1"/>
          </p:cNvSpPr>
          <p:nvPr/>
        </p:nvSpPr>
        <p:spPr bwMode="auto">
          <a:xfrm>
            <a:off x="914401" y="16288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Instruct the Technical Editor to replace the existing content of clause “Operating channel frequencies” in draft D0.1 with the following text:</a:t>
            </a:r>
          </a:p>
          <a:p>
            <a:endParaRPr lang="en-GB" kern="0" dirty="0"/>
          </a:p>
          <a:p>
            <a:r>
              <a:rPr lang="en-GB" kern="0" dirty="0"/>
              <a:t>“</a:t>
            </a:r>
            <a:r>
              <a:rPr lang="en-GB" sz="1800" b="0" i="0" u="none" strike="noStrike" baseline="0" dirty="0">
                <a:solidFill>
                  <a:srgbClr val="000000"/>
                </a:solidFill>
                <a:latin typeface="Times New Roman" panose="02020603050405020304" pitchFamily="18" charset="0"/>
              </a:rPr>
              <a:t>The LC common mode shall operate at a centre frequency of 26 </a:t>
            </a:r>
            <a:r>
              <a:rPr lang="en-GB" sz="1800" b="0" i="0" u="none" strike="noStrike" baseline="0" dirty="0" err="1">
                <a:solidFill>
                  <a:srgbClr val="000000"/>
                </a:solidFill>
                <a:latin typeface="Times New Roman" panose="02020603050405020304" pitchFamily="18" charset="0"/>
              </a:rPr>
              <a:t>MHz.</a:t>
            </a:r>
            <a:r>
              <a:rPr lang="en-GB" sz="1800" b="0" i="0" u="none" strike="noStrike" baseline="0" dirty="0">
                <a:solidFill>
                  <a:srgbClr val="000000"/>
                </a:solidFill>
                <a:latin typeface="Times New Roman" panose="02020603050405020304" pitchFamily="18" charset="0"/>
              </a:rPr>
              <a:t> The common bandwidth shall be 20 </a:t>
            </a:r>
            <a:r>
              <a:rPr lang="en-GB" sz="1800" b="0" i="0" u="none" strike="noStrike" baseline="0" dirty="0" err="1">
                <a:solidFill>
                  <a:srgbClr val="000000"/>
                </a:solidFill>
                <a:latin typeface="Times New Roman" panose="02020603050405020304" pitchFamily="18" charset="0"/>
              </a:rPr>
              <a:t>MHz.</a:t>
            </a:r>
            <a:r>
              <a:rPr lang="en-GB" sz="1800" b="0" i="0" u="none" strike="noStrike" baseline="0" dirty="0">
                <a:solidFill>
                  <a:srgbClr val="000000"/>
                </a:solidFill>
                <a:latin typeface="Times New Roman" panose="02020603050405020304" pitchFamily="18" charset="0"/>
              </a:rPr>
              <a:t> This centre frequency shall correspond to LC channel 0.”</a:t>
            </a:r>
            <a:endParaRPr lang="en-GB" kern="0" dirty="0"/>
          </a:p>
          <a:p>
            <a:endParaRPr lang="en-GB" kern="0" dirty="0"/>
          </a:p>
          <a:p>
            <a:r>
              <a:rPr lang="en-GB" kern="0" dirty="0"/>
              <a:t>Moved: 		Matthias Wendt</a:t>
            </a:r>
          </a:p>
          <a:p>
            <a:r>
              <a:rPr lang="en-GB" kern="0" dirty="0"/>
              <a:t>Seconded: 	Tuncer Baykas </a:t>
            </a:r>
          </a:p>
          <a:p>
            <a:endParaRPr lang="en-GB" kern="0" dirty="0"/>
          </a:p>
          <a:p>
            <a:r>
              <a:rPr lang="en-GB" kern="0" dirty="0"/>
              <a:t>Result (Y / N / A):	unanimous </a:t>
            </a:r>
          </a:p>
        </p:txBody>
      </p:sp>
    </p:spTree>
    <p:extLst>
      <p:ext uri="{BB962C8B-B14F-4D97-AF65-F5344CB8AC3E}">
        <p14:creationId xmlns:p14="http://schemas.microsoft.com/office/powerpoint/2010/main" val="3342269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5FA0-C34A-47E5-9909-A6B2A6573523}"/>
              </a:ext>
            </a:extLst>
          </p:cNvPr>
          <p:cNvSpPr>
            <a:spLocks noGrp="1"/>
          </p:cNvSpPr>
          <p:nvPr>
            <p:ph type="title"/>
          </p:nvPr>
        </p:nvSpPr>
        <p:spPr>
          <a:xfrm>
            <a:off x="914401" y="685802"/>
            <a:ext cx="10361084" cy="590596"/>
          </a:xfrm>
        </p:spPr>
        <p:txBody>
          <a:bodyPr/>
          <a:lstStyle/>
          <a:p>
            <a:r>
              <a:rPr lang="en-GB" kern="0" dirty="0"/>
              <a:t>Channel numbering </a:t>
            </a:r>
            <a:endParaRPr lang="en-GB" dirty="0"/>
          </a:p>
        </p:txBody>
      </p:sp>
      <p:sp>
        <p:nvSpPr>
          <p:cNvPr id="4" name="Slide Number Placeholder 3">
            <a:extLst>
              <a:ext uri="{FF2B5EF4-FFF2-40B4-BE49-F238E27FC236}">
                <a16:creationId xmlns:a16="http://schemas.microsoft.com/office/drawing/2014/main" id="{3BDF10BA-068B-4BF5-A50A-844F4E2FC4A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6182537-9611-428D-B3C1-57F3A91BBAA2}"/>
              </a:ext>
            </a:extLst>
          </p:cNvPr>
          <p:cNvSpPr>
            <a:spLocks noGrp="1"/>
          </p:cNvSpPr>
          <p:nvPr>
            <p:ph type="ftr" idx="14"/>
          </p:nvPr>
        </p:nvSpPr>
        <p:spPr/>
        <p:txBody>
          <a:bodyPr/>
          <a:lstStyle/>
          <a:p>
            <a:r>
              <a:rPr lang="en-US" dirty="0"/>
              <a:t>Nikola Serafimovski (pureLiFi)</a:t>
            </a:r>
            <a:endParaRPr lang="en-GB" dirty="0"/>
          </a:p>
        </p:txBody>
      </p:sp>
      <p:sp>
        <p:nvSpPr>
          <p:cNvPr id="6" name="Date Placeholder 5">
            <a:extLst>
              <a:ext uri="{FF2B5EF4-FFF2-40B4-BE49-F238E27FC236}">
                <a16:creationId xmlns:a16="http://schemas.microsoft.com/office/drawing/2014/main" id="{C67459B6-A738-484D-9714-E8F64E9E4D5A}"/>
              </a:ext>
            </a:extLst>
          </p:cNvPr>
          <p:cNvSpPr>
            <a:spLocks noGrp="1"/>
          </p:cNvSpPr>
          <p:nvPr>
            <p:ph type="dt" idx="15"/>
          </p:nvPr>
        </p:nvSpPr>
        <p:spPr/>
        <p:txBody>
          <a:bodyPr/>
          <a:lstStyle/>
          <a:p>
            <a:r>
              <a:rPr lang="en-US"/>
              <a:t>September 2020</a:t>
            </a:r>
            <a:endParaRPr lang="en-GB" dirty="0"/>
          </a:p>
        </p:txBody>
      </p:sp>
      <p:sp>
        <p:nvSpPr>
          <p:cNvPr id="7" name="Rectangle 2">
            <a:extLst>
              <a:ext uri="{FF2B5EF4-FFF2-40B4-BE49-F238E27FC236}">
                <a16:creationId xmlns:a16="http://schemas.microsoft.com/office/drawing/2014/main" id="{00681991-7369-4FDD-A0EF-7EE6B5F34095}"/>
              </a:ext>
            </a:extLst>
          </p:cNvPr>
          <p:cNvSpPr txBox="1">
            <a:spLocks noChangeArrowheads="1"/>
          </p:cNvSpPr>
          <p:nvPr/>
        </p:nvSpPr>
        <p:spPr bwMode="auto">
          <a:xfrm>
            <a:off x="914401" y="1276398"/>
            <a:ext cx="10361084" cy="5905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1800" b="0" i="0" u="none" strike="noStrike" baseline="0" dirty="0">
                <a:solidFill>
                  <a:srgbClr val="000000"/>
                </a:solidFill>
                <a:latin typeface="Times New Roman" panose="02020603050405020304" pitchFamily="18" charset="0"/>
              </a:rPr>
              <a:t>The centre frequencies and channel numbering depending on the CBW are shown in Table 1.</a:t>
            </a:r>
          </a:p>
          <a:p>
            <a:endParaRPr lang="en-GB" sz="1100" b="0" dirty="0">
              <a:latin typeface="Times New Roman" panose="02020603050405020304" pitchFamily="18" charset="0"/>
            </a:endParaRPr>
          </a:p>
          <a:p>
            <a:pPr algn="ctr"/>
            <a:r>
              <a:rPr lang="en-GB" sz="1800" i="0" u="none" strike="noStrike" baseline="0" dirty="0">
                <a:solidFill>
                  <a:srgbClr val="000000"/>
                </a:solidFill>
                <a:latin typeface="Times New Roman" panose="02020603050405020304" pitchFamily="18" charset="0"/>
              </a:rPr>
              <a:t>Table 1 — Channelization </a:t>
            </a:r>
          </a:p>
          <a:p>
            <a:endParaRPr lang="en-GB" sz="1800" b="0" i="0" u="none" strike="noStrike" baseline="0" dirty="0">
              <a:solidFill>
                <a:srgbClr val="000000"/>
              </a:solidFill>
              <a:latin typeface="Times New Roman" panose="02020603050405020304" pitchFamily="18" charset="0"/>
            </a:endParaRPr>
          </a:p>
          <a:p>
            <a:endParaRPr lang="en-GB" sz="1800" b="0" i="0" u="none" strike="noStrike" baseline="0" dirty="0">
              <a:solidFill>
                <a:srgbClr val="000000"/>
              </a:solidFill>
              <a:latin typeface="Times New Roman" panose="02020603050405020304" pitchFamily="18" charset="0"/>
            </a:endParaRPr>
          </a:p>
          <a:p>
            <a:endParaRPr lang="en-GB" sz="1800" b="0" i="0" u="none" strike="noStrike" baseline="0" dirty="0">
              <a:solidFill>
                <a:srgbClr val="000000"/>
              </a:solidFill>
              <a:latin typeface="Times New Roman" panose="02020603050405020304" pitchFamily="18" charset="0"/>
            </a:endParaRPr>
          </a:p>
          <a:p>
            <a:endParaRPr lang="en-GB" kern="0" dirty="0"/>
          </a:p>
          <a:p>
            <a:endParaRPr lang="en-GB" kern="0" dirty="0"/>
          </a:p>
          <a:p>
            <a:endParaRPr lang="en-GB" kern="0" dirty="0"/>
          </a:p>
          <a:p>
            <a:endParaRPr lang="en-GB" kern="0" dirty="0"/>
          </a:p>
          <a:p>
            <a:endParaRPr lang="en-GB" kern="0" dirty="0"/>
          </a:p>
          <a:p>
            <a:endParaRPr lang="en-GB" kern="0" dirty="0"/>
          </a:p>
          <a:p>
            <a:endParaRPr lang="en-GB" kern="0" dirty="0"/>
          </a:p>
          <a:p>
            <a:endParaRPr lang="en-GB" kern="0" dirty="0"/>
          </a:p>
        </p:txBody>
      </p:sp>
      <p:graphicFrame>
        <p:nvGraphicFramePr>
          <p:cNvPr id="9" name="Table 8">
            <a:extLst>
              <a:ext uri="{FF2B5EF4-FFF2-40B4-BE49-F238E27FC236}">
                <a16:creationId xmlns:a16="http://schemas.microsoft.com/office/drawing/2014/main" id="{A3B21E16-7DC8-4AC3-803C-EA09190BB285}"/>
              </a:ext>
            </a:extLst>
          </p:cNvPr>
          <p:cNvGraphicFramePr>
            <a:graphicFrameLocks noGrp="1"/>
          </p:cNvGraphicFramePr>
          <p:nvPr>
            <p:extLst>
              <p:ext uri="{D42A27DB-BD31-4B8C-83A1-F6EECF244321}">
                <p14:modId xmlns:p14="http://schemas.microsoft.com/office/powerpoint/2010/main" val="32474464"/>
              </p:ext>
            </p:extLst>
          </p:nvPr>
        </p:nvGraphicFramePr>
        <p:xfrm>
          <a:off x="3548496" y="2237829"/>
          <a:ext cx="4467310" cy="3986899"/>
        </p:xfrm>
        <a:graphic>
          <a:graphicData uri="http://schemas.openxmlformats.org/drawingml/2006/table">
            <a:tbl>
              <a:tblPr/>
              <a:tblGrid>
                <a:gridCol w="697766">
                  <a:extLst>
                    <a:ext uri="{9D8B030D-6E8A-4147-A177-3AD203B41FA5}">
                      <a16:colId xmlns:a16="http://schemas.microsoft.com/office/drawing/2014/main" val="2057632951"/>
                    </a:ext>
                  </a:extLst>
                </a:gridCol>
                <a:gridCol w="641624">
                  <a:extLst>
                    <a:ext uri="{9D8B030D-6E8A-4147-A177-3AD203B41FA5}">
                      <a16:colId xmlns:a16="http://schemas.microsoft.com/office/drawing/2014/main" val="2037972384"/>
                    </a:ext>
                  </a:extLst>
                </a:gridCol>
                <a:gridCol w="625584">
                  <a:extLst>
                    <a:ext uri="{9D8B030D-6E8A-4147-A177-3AD203B41FA5}">
                      <a16:colId xmlns:a16="http://schemas.microsoft.com/office/drawing/2014/main" val="3362370691"/>
                    </a:ext>
                  </a:extLst>
                </a:gridCol>
                <a:gridCol w="625584">
                  <a:extLst>
                    <a:ext uri="{9D8B030D-6E8A-4147-A177-3AD203B41FA5}">
                      <a16:colId xmlns:a16="http://schemas.microsoft.com/office/drawing/2014/main" val="719802885"/>
                    </a:ext>
                  </a:extLst>
                </a:gridCol>
                <a:gridCol w="625584">
                  <a:extLst>
                    <a:ext uri="{9D8B030D-6E8A-4147-A177-3AD203B41FA5}">
                      <a16:colId xmlns:a16="http://schemas.microsoft.com/office/drawing/2014/main" val="3455733833"/>
                    </a:ext>
                  </a:extLst>
                </a:gridCol>
                <a:gridCol w="625584">
                  <a:extLst>
                    <a:ext uri="{9D8B030D-6E8A-4147-A177-3AD203B41FA5}">
                      <a16:colId xmlns:a16="http://schemas.microsoft.com/office/drawing/2014/main" val="973424831"/>
                    </a:ext>
                  </a:extLst>
                </a:gridCol>
                <a:gridCol w="625584">
                  <a:extLst>
                    <a:ext uri="{9D8B030D-6E8A-4147-A177-3AD203B41FA5}">
                      <a16:colId xmlns:a16="http://schemas.microsoft.com/office/drawing/2014/main" val="1270675932"/>
                    </a:ext>
                  </a:extLst>
                </a:gridCol>
              </a:tblGrid>
              <a:tr h="197299">
                <a:tc>
                  <a:txBody>
                    <a:bodyPr/>
                    <a:lstStyle/>
                    <a:p>
                      <a:pPr algn="ctr" fontAlgn="b"/>
                      <a:r>
                        <a:rPr lang="en-GB" sz="600" b="0" i="0" u="none" strike="noStrike">
                          <a:solidFill>
                            <a:srgbClr val="000000"/>
                          </a:solidFill>
                          <a:effectLst/>
                          <a:latin typeface="Arial" panose="020B0604020202020204" pitchFamily="34" charset="0"/>
                        </a:rPr>
                        <a:t>Channel number</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fc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Frequency range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20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40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80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600" b="0" i="0" u="none" strike="noStrike">
                          <a:solidFill>
                            <a:srgbClr val="000000"/>
                          </a:solidFill>
                          <a:effectLst/>
                          <a:latin typeface="Arial" panose="020B0604020202020204" pitchFamily="34" charset="0"/>
                        </a:rPr>
                        <a:t>160 MHz</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5838349"/>
                  </a:ext>
                </a:extLst>
              </a:tr>
              <a:tr h="126320">
                <a:tc>
                  <a:txBody>
                    <a:bodyPr/>
                    <a:lstStyle/>
                    <a:p>
                      <a:pPr algn="ctr" fontAlgn="b"/>
                      <a:r>
                        <a:rPr lang="en-GB" sz="700" b="0" i="0" u="none" strike="noStrike" dirty="0">
                          <a:solidFill>
                            <a:srgbClr val="202122"/>
                          </a:solidFill>
                          <a:effectLst/>
                          <a:latin typeface="Arial" panose="020B0604020202020204" pitchFamily="34" charset="0"/>
                        </a:rPr>
                        <a:t>LC0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26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16-36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7">
                  <a:txBody>
                    <a:bodyPr/>
                    <a:lstStyle/>
                    <a:p>
                      <a:pPr algn="ctr" fontAlgn="ctr"/>
                      <a:r>
                        <a:rPr lang="en-GB" sz="700" b="0" i="0" u="none" strike="noStrike">
                          <a:solidFill>
                            <a:srgbClr val="202122"/>
                          </a:solidFill>
                          <a:effectLst/>
                          <a:latin typeface="Arial" panose="020B0604020202020204" pitchFamily="34" charset="0"/>
                        </a:rPr>
                        <a:t>80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15">
                  <a:txBody>
                    <a:bodyPr/>
                    <a:lstStyle/>
                    <a:p>
                      <a:pPr algn="ctr" fontAlgn="ctr"/>
                      <a:r>
                        <a:rPr lang="en-GB" sz="700" b="0" i="0" u="none" strike="noStrike" dirty="0">
                          <a:solidFill>
                            <a:srgbClr val="202122"/>
                          </a:solidFill>
                          <a:effectLst/>
                          <a:latin typeface="Arial" panose="020B0604020202020204" pitchFamily="34" charset="0"/>
                        </a:rPr>
                        <a:t>160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extLst>
                  <a:ext uri="{0D108BD9-81ED-4DB2-BD59-A6C34878D82A}">
                    <a16:rowId xmlns:a16="http://schemas.microsoft.com/office/drawing/2014/main" val="1038372121"/>
                  </a:ext>
                </a:extLst>
              </a:tr>
              <a:tr h="126320">
                <a:tc>
                  <a:txBody>
                    <a:bodyPr/>
                    <a:lstStyle/>
                    <a:p>
                      <a:pPr algn="ctr" fontAlgn="b"/>
                      <a:r>
                        <a:rPr lang="en-GB" sz="700" b="0" i="0" u="none" strike="noStrike">
                          <a:solidFill>
                            <a:srgbClr val="202122"/>
                          </a:solidFill>
                          <a:effectLst/>
                          <a:latin typeface="Arial" panose="020B0604020202020204" pitchFamily="34" charset="0"/>
                        </a:rPr>
                        <a:t>LC1</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16-56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3573674"/>
                  </a:ext>
                </a:extLst>
              </a:tr>
              <a:tr h="126320">
                <a:tc>
                  <a:txBody>
                    <a:bodyPr/>
                    <a:lstStyle/>
                    <a:p>
                      <a:pPr algn="ctr" fontAlgn="b"/>
                      <a:r>
                        <a:rPr lang="en-GB" sz="700" b="0" i="0" u="none" strike="noStrike">
                          <a:solidFill>
                            <a:srgbClr val="202122"/>
                          </a:solidFill>
                          <a:effectLst/>
                          <a:latin typeface="Arial" panose="020B0604020202020204" pitchFamily="34" charset="0"/>
                        </a:rPr>
                        <a:t>LC2</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46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36-56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69846345"/>
                  </a:ext>
                </a:extLst>
              </a:tr>
              <a:tr h="126320">
                <a:tc>
                  <a:txBody>
                    <a:bodyPr/>
                    <a:lstStyle/>
                    <a:p>
                      <a:pPr algn="ctr" fontAlgn="b"/>
                      <a:r>
                        <a:rPr lang="en-GB" sz="700" b="0" i="0" u="none" strike="noStrike">
                          <a:solidFill>
                            <a:srgbClr val="202122"/>
                          </a:solidFill>
                          <a:effectLst/>
                          <a:latin typeface="Arial" panose="020B0604020202020204" pitchFamily="34" charset="0"/>
                        </a:rPr>
                        <a:t>LC3</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16-96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276634039"/>
                  </a:ext>
                </a:extLst>
              </a:tr>
              <a:tr h="126320">
                <a:tc>
                  <a:txBody>
                    <a:bodyPr/>
                    <a:lstStyle/>
                    <a:p>
                      <a:pPr algn="ctr" fontAlgn="b"/>
                      <a:r>
                        <a:rPr lang="en-GB" sz="700" b="0" i="0" u="none" strike="noStrike">
                          <a:solidFill>
                            <a:srgbClr val="202122"/>
                          </a:solidFill>
                          <a:effectLst/>
                          <a:latin typeface="Arial" panose="020B0604020202020204" pitchFamily="34" charset="0"/>
                        </a:rPr>
                        <a:t>LC4</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66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56-76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dirty="0">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552754"/>
                  </a:ext>
                </a:extLst>
              </a:tr>
              <a:tr h="126320">
                <a:tc>
                  <a:txBody>
                    <a:bodyPr/>
                    <a:lstStyle/>
                    <a:p>
                      <a:pPr algn="ctr" fontAlgn="b"/>
                      <a:r>
                        <a:rPr lang="en-GB" sz="700" b="0" i="0" u="none" strike="noStrike">
                          <a:solidFill>
                            <a:srgbClr val="202122"/>
                          </a:solidFill>
                          <a:effectLst/>
                          <a:latin typeface="Arial" panose="020B0604020202020204" pitchFamily="34" charset="0"/>
                        </a:rPr>
                        <a:t>LC5</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56-96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39953646"/>
                  </a:ext>
                </a:extLst>
              </a:tr>
              <a:tr h="126320">
                <a:tc>
                  <a:txBody>
                    <a:bodyPr/>
                    <a:lstStyle/>
                    <a:p>
                      <a:pPr algn="ctr" fontAlgn="b"/>
                      <a:r>
                        <a:rPr lang="en-GB" sz="700" b="0" i="0" u="none" strike="noStrike">
                          <a:solidFill>
                            <a:srgbClr val="202122"/>
                          </a:solidFill>
                          <a:effectLst/>
                          <a:latin typeface="Arial" panose="020B0604020202020204" pitchFamily="34" charset="0"/>
                        </a:rPr>
                        <a:t>LC6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86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76-96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750289305"/>
                  </a:ext>
                </a:extLst>
              </a:tr>
              <a:tr h="126320">
                <a:tc>
                  <a:txBody>
                    <a:bodyPr/>
                    <a:lstStyle/>
                    <a:p>
                      <a:pPr algn="ctr" fontAlgn="b"/>
                      <a:r>
                        <a:rPr lang="en-GB" sz="700" b="0" i="0" u="none" strike="noStrike">
                          <a:solidFill>
                            <a:srgbClr val="202122"/>
                          </a:solidFill>
                          <a:effectLst/>
                          <a:latin typeface="Arial" panose="020B0604020202020204" pitchFamily="34" charset="0"/>
                        </a:rPr>
                        <a:t>LC7</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16-176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ctr"/>
                      <a:r>
                        <a:rPr lang="en-GB" sz="700" b="0" i="0" u="none" strike="noStrike" dirty="0">
                          <a:solidFill>
                            <a:srgbClr val="202122"/>
                          </a:solidFill>
                          <a:effectLst/>
                          <a:latin typeface="Arial" panose="020B0604020202020204" pitchFamily="34" charset="0"/>
                        </a:rPr>
                        <a:t> </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extLst>
                  <a:ext uri="{0D108BD9-81ED-4DB2-BD59-A6C34878D82A}">
                    <a16:rowId xmlns:a16="http://schemas.microsoft.com/office/drawing/2014/main" val="689098537"/>
                  </a:ext>
                </a:extLst>
              </a:tr>
              <a:tr h="126320">
                <a:tc>
                  <a:txBody>
                    <a:bodyPr/>
                    <a:lstStyle/>
                    <a:p>
                      <a:pPr algn="ctr" fontAlgn="b"/>
                      <a:r>
                        <a:rPr lang="en-GB" sz="700" b="0" i="0" u="none" strike="noStrike">
                          <a:solidFill>
                            <a:srgbClr val="202122"/>
                          </a:solidFill>
                          <a:effectLst/>
                          <a:latin typeface="Arial" panose="020B0604020202020204" pitchFamily="34" charset="0"/>
                        </a:rPr>
                        <a:t>LC8</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106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96-116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7">
                  <a:txBody>
                    <a:bodyPr/>
                    <a:lstStyle/>
                    <a:p>
                      <a:pPr algn="ctr" fontAlgn="ctr"/>
                      <a:r>
                        <a:rPr lang="en-GB" sz="700" b="0" i="0" u="none" strike="noStrike" dirty="0">
                          <a:solidFill>
                            <a:srgbClr val="202122"/>
                          </a:solidFill>
                          <a:effectLst/>
                          <a:latin typeface="Arial" panose="020B0604020202020204" pitchFamily="34" charset="0"/>
                        </a:rPr>
                        <a:t>80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extLst>
                  <a:ext uri="{0D108BD9-81ED-4DB2-BD59-A6C34878D82A}">
                    <a16:rowId xmlns:a16="http://schemas.microsoft.com/office/drawing/2014/main" val="4263660645"/>
                  </a:ext>
                </a:extLst>
              </a:tr>
              <a:tr h="126320">
                <a:tc>
                  <a:txBody>
                    <a:bodyPr/>
                    <a:lstStyle/>
                    <a:p>
                      <a:pPr algn="ctr" fontAlgn="b"/>
                      <a:r>
                        <a:rPr lang="en-GB" sz="700" b="0" i="0" u="none" strike="noStrike">
                          <a:solidFill>
                            <a:srgbClr val="202122"/>
                          </a:solidFill>
                          <a:effectLst/>
                          <a:latin typeface="Arial" panose="020B0604020202020204" pitchFamily="34" charset="0"/>
                        </a:rPr>
                        <a:t>LC9</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96-136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34162485"/>
                  </a:ext>
                </a:extLst>
              </a:tr>
              <a:tr h="126320">
                <a:tc>
                  <a:txBody>
                    <a:bodyPr/>
                    <a:lstStyle/>
                    <a:p>
                      <a:pPr algn="ctr" fontAlgn="b"/>
                      <a:r>
                        <a:rPr lang="en-GB" sz="700" b="0" i="0" u="none" strike="noStrike">
                          <a:solidFill>
                            <a:srgbClr val="202122"/>
                          </a:solidFill>
                          <a:effectLst/>
                          <a:latin typeface="Arial" panose="020B0604020202020204" pitchFamily="34" charset="0"/>
                        </a:rPr>
                        <a:t>LC10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126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116-136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539592100"/>
                  </a:ext>
                </a:extLst>
              </a:tr>
              <a:tr h="126320">
                <a:tc>
                  <a:txBody>
                    <a:bodyPr/>
                    <a:lstStyle/>
                    <a:p>
                      <a:pPr algn="ctr" fontAlgn="b"/>
                      <a:r>
                        <a:rPr lang="en-GB" sz="700" b="0" i="0" u="none" strike="noStrike">
                          <a:solidFill>
                            <a:srgbClr val="202122"/>
                          </a:solidFill>
                          <a:effectLst/>
                          <a:latin typeface="Arial" panose="020B0604020202020204" pitchFamily="34" charset="0"/>
                        </a:rPr>
                        <a:t>LC11</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96-176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43098545"/>
                  </a:ext>
                </a:extLst>
              </a:tr>
              <a:tr h="126320">
                <a:tc>
                  <a:txBody>
                    <a:bodyPr/>
                    <a:lstStyle/>
                    <a:p>
                      <a:pPr algn="ctr" fontAlgn="b"/>
                      <a:r>
                        <a:rPr lang="en-GB" sz="700" b="0" i="0" u="none" strike="noStrike">
                          <a:solidFill>
                            <a:srgbClr val="202122"/>
                          </a:solidFill>
                          <a:effectLst/>
                          <a:latin typeface="Arial" panose="020B0604020202020204" pitchFamily="34" charset="0"/>
                        </a:rPr>
                        <a:t>LC12</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146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136-156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9337712"/>
                  </a:ext>
                </a:extLst>
              </a:tr>
              <a:tr h="126320">
                <a:tc>
                  <a:txBody>
                    <a:bodyPr/>
                    <a:lstStyle/>
                    <a:p>
                      <a:pPr algn="ctr" fontAlgn="b"/>
                      <a:r>
                        <a:rPr lang="en-GB" sz="700" b="0" i="0" u="none" strike="noStrike">
                          <a:solidFill>
                            <a:srgbClr val="202122"/>
                          </a:solidFill>
                          <a:effectLst/>
                          <a:latin typeface="Arial" panose="020B0604020202020204" pitchFamily="34" charset="0"/>
                        </a:rPr>
                        <a:t>LC13</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136-176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46171155"/>
                  </a:ext>
                </a:extLst>
              </a:tr>
              <a:tr h="126320">
                <a:tc>
                  <a:txBody>
                    <a:bodyPr/>
                    <a:lstStyle/>
                    <a:p>
                      <a:pPr algn="ctr" fontAlgn="b"/>
                      <a:r>
                        <a:rPr lang="en-GB" sz="700" b="0" i="0" u="none" strike="noStrike">
                          <a:solidFill>
                            <a:srgbClr val="202122"/>
                          </a:solidFill>
                          <a:effectLst/>
                          <a:latin typeface="Arial" panose="020B0604020202020204" pitchFamily="34" charset="0"/>
                        </a:rPr>
                        <a:t>LC14</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166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156-176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30850536"/>
                  </a:ext>
                </a:extLst>
              </a:tr>
              <a:tr h="126320">
                <a:tc>
                  <a:txBody>
                    <a:bodyPr/>
                    <a:lstStyle/>
                    <a:p>
                      <a:pPr algn="ctr" fontAlgn="b"/>
                      <a:r>
                        <a:rPr lang="en-GB" sz="700" b="0" i="0" u="none" strike="noStrike" dirty="0">
                          <a:solidFill>
                            <a:srgbClr val="202122"/>
                          </a:solidFill>
                          <a:effectLst/>
                          <a:latin typeface="Arial" panose="020B0604020202020204" pitchFamily="34" charset="0"/>
                        </a:rPr>
                        <a:t>LC15</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186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176-196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7">
                  <a:txBody>
                    <a:bodyPr/>
                    <a:lstStyle/>
                    <a:p>
                      <a:pPr algn="ctr" fontAlgn="ctr"/>
                      <a:r>
                        <a:rPr lang="en-GB" sz="700" b="0" i="0" u="none" strike="noStrike">
                          <a:solidFill>
                            <a:srgbClr val="202122"/>
                          </a:solidFill>
                          <a:effectLst/>
                          <a:latin typeface="Arial" panose="020B0604020202020204" pitchFamily="34" charset="0"/>
                        </a:rPr>
                        <a:t>80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15">
                  <a:txBody>
                    <a:bodyPr/>
                    <a:lstStyle/>
                    <a:p>
                      <a:pPr algn="ctr" fontAlgn="ctr"/>
                      <a:r>
                        <a:rPr lang="en-GB" sz="700" b="0" i="0" u="none" strike="noStrike" dirty="0">
                          <a:solidFill>
                            <a:srgbClr val="202122"/>
                          </a:solidFill>
                          <a:effectLst/>
                          <a:latin typeface="Arial" panose="020B0604020202020204" pitchFamily="34" charset="0"/>
                        </a:rPr>
                        <a:t>160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extLst>
                  <a:ext uri="{0D108BD9-81ED-4DB2-BD59-A6C34878D82A}">
                    <a16:rowId xmlns:a16="http://schemas.microsoft.com/office/drawing/2014/main" val="274344385"/>
                  </a:ext>
                </a:extLst>
              </a:tr>
              <a:tr h="126320">
                <a:tc>
                  <a:txBody>
                    <a:bodyPr/>
                    <a:lstStyle/>
                    <a:p>
                      <a:pPr algn="ctr" fontAlgn="b"/>
                      <a:r>
                        <a:rPr lang="en-GB" sz="700" b="0" i="0" u="none" strike="noStrike" dirty="0">
                          <a:solidFill>
                            <a:srgbClr val="202122"/>
                          </a:solidFill>
                          <a:effectLst/>
                          <a:latin typeface="Arial" panose="020B0604020202020204" pitchFamily="34" charset="0"/>
                        </a:rPr>
                        <a:t>LC16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176-216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904318843"/>
                  </a:ext>
                </a:extLst>
              </a:tr>
              <a:tr h="126320">
                <a:tc>
                  <a:txBody>
                    <a:bodyPr/>
                    <a:lstStyle/>
                    <a:p>
                      <a:pPr algn="ctr" fontAlgn="b"/>
                      <a:r>
                        <a:rPr lang="en-GB" sz="700" b="0" i="0" u="none" strike="noStrike" dirty="0">
                          <a:solidFill>
                            <a:srgbClr val="202122"/>
                          </a:solidFill>
                          <a:effectLst/>
                          <a:latin typeface="Arial" panose="020B0604020202020204" pitchFamily="34" charset="0"/>
                        </a:rPr>
                        <a:t>LC17</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206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196-216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01636340"/>
                  </a:ext>
                </a:extLst>
              </a:tr>
              <a:tr h="126320">
                <a:tc>
                  <a:txBody>
                    <a:bodyPr/>
                    <a:lstStyle/>
                    <a:p>
                      <a:pPr algn="ctr" fontAlgn="b"/>
                      <a:r>
                        <a:rPr lang="en-GB" sz="700" b="0" i="0" u="none" strike="noStrike" dirty="0">
                          <a:solidFill>
                            <a:srgbClr val="202122"/>
                          </a:solidFill>
                          <a:effectLst/>
                          <a:latin typeface="Arial" panose="020B0604020202020204" pitchFamily="34" charset="0"/>
                        </a:rPr>
                        <a:t>LC18</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176-256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27847953"/>
                  </a:ext>
                </a:extLst>
              </a:tr>
              <a:tr h="126320">
                <a:tc>
                  <a:txBody>
                    <a:bodyPr/>
                    <a:lstStyle/>
                    <a:p>
                      <a:pPr algn="ctr" fontAlgn="b"/>
                      <a:r>
                        <a:rPr lang="en-GB" sz="700" b="0" i="0" u="none" strike="noStrike" dirty="0">
                          <a:solidFill>
                            <a:srgbClr val="202122"/>
                          </a:solidFill>
                          <a:effectLst/>
                          <a:latin typeface="Arial" panose="020B0604020202020204" pitchFamily="34" charset="0"/>
                        </a:rPr>
                        <a:t>LC19</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226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216-236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dirty="0">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11424031"/>
                  </a:ext>
                </a:extLst>
              </a:tr>
              <a:tr h="126320">
                <a:tc>
                  <a:txBody>
                    <a:bodyPr/>
                    <a:lstStyle/>
                    <a:p>
                      <a:pPr algn="ctr" fontAlgn="b"/>
                      <a:r>
                        <a:rPr lang="en-GB" sz="700" b="0" i="0" u="none" strike="noStrike" dirty="0">
                          <a:solidFill>
                            <a:srgbClr val="202122"/>
                          </a:solidFill>
                          <a:effectLst/>
                          <a:latin typeface="Arial" panose="020B0604020202020204" pitchFamily="34" charset="0"/>
                        </a:rPr>
                        <a:t>LC20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216-256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774933818"/>
                  </a:ext>
                </a:extLst>
              </a:tr>
              <a:tr h="126320">
                <a:tc>
                  <a:txBody>
                    <a:bodyPr/>
                    <a:lstStyle/>
                    <a:p>
                      <a:pPr algn="ctr" fontAlgn="b"/>
                      <a:r>
                        <a:rPr lang="en-GB" sz="700" b="0" i="0" u="none" strike="noStrike" dirty="0">
                          <a:solidFill>
                            <a:srgbClr val="202122"/>
                          </a:solidFill>
                          <a:effectLst/>
                          <a:latin typeface="Arial" panose="020B0604020202020204" pitchFamily="34" charset="0"/>
                        </a:rPr>
                        <a:t>LC21</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246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236-256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98984819"/>
                  </a:ext>
                </a:extLst>
              </a:tr>
              <a:tr h="126320">
                <a:tc>
                  <a:txBody>
                    <a:bodyPr/>
                    <a:lstStyle/>
                    <a:p>
                      <a:pPr algn="ctr" fontAlgn="b"/>
                      <a:r>
                        <a:rPr lang="en-GB" sz="700" b="0" i="0" u="none" strike="noStrike" dirty="0">
                          <a:solidFill>
                            <a:srgbClr val="202122"/>
                          </a:solidFill>
                          <a:effectLst/>
                          <a:latin typeface="Arial" panose="020B0604020202020204" pitchFamily="34" charset="0"/>
                        </a:rPr>
                        <a:t>LC22</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256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176-336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ctr"/>
                      <a:r>
                        <a:rPr lang="en-GB" sz="700" b="0" i="0" u="none" strike="noStrike" dirty="0">
                          <a:solidFill>
                            <a:srgbClr val="202122"/>
                          </a:solidFill>
                          <a:effectLst/>
                          <a:latin typeface="Arial" panose="020B0604020202020204" pitchFamily="34" charset="0"/>
                        </a:rPr>
                        <a:t> </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extLst>
                  <a:ext uri="{0D108BD9-81ED-4DB2-BD59-A6C34878D82A}">
                    <a16:rowId xmlns:a16="http://schemas.microsoft.com/office/drawing/2014/main" val="3731121161"/>
                  </a:ext>
                </a:extLst>
              </a:tr>
              <a:tr h="126320">
                <a:tc>
                  <a:txBody>
                    <a:bodyPr/>
                    <a:lstStyle/>
                    <a:p>
                      <a:pPr algn="ctr" fontAlgn="b"/>
                      <a:r>
                        <a:rPr lang="en-GB" sz="700" b="0" i="0" u="none" strike="noStrike" dirty="0">
                          <a:solidFill>
                            <a:srgbClr val="202122"/>
                          </a:solidFill>
                          <a:effectLst/>
                          <a:latin typeface="Arial" panose="020B0604020202020204" pitchFamily="34" charset="0"/>
                        </a:rPr>
                        <a:t>LC23</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266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256-276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7">
                  <a:txBody>
                    <a:bodyPr/>
                    <a:lstStyle/>
                    <a:p>
                      <a:pPr algn="ctr" fontAlgn="ctr"/>
                      <a:r>
                        <a:rPr lang="en-GB" sz="700" b="0" i="0" u="none" strike="noStrike" dirty="0">
                          <a:solidFill>
                            <a:srgbClr val="202122"/>
                          </a:solidFill>
                          <a:effectLst/>
                          <a:latin typeface="Arial" panose="020B0604020202020204" pitchFamily="34" charset="0"/>
                        </a:rPr>
                        <a:t>80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extLst>
                  <a:ext uri="{0D108BD9-81ED-4DB2-BD59-A6C34878D82A}">
                    <a16:rowId xmlns:a16="http://schemas.microsoft.com/office/drawing/2014/main" val="3854918805"/>
                  </a:ext>
                </a:extLst>
              </a:tr>
              <a:tr h="126320">
                <a:tc>
                  <a:txBody>
                    <a:bodyPr/>
                    <a:lstStyle/>
                    <a:p>
                      <a:pPr algn="ctr" fontAlgn="b"/>
                      <a:r>
                        <a:rPr lang="en-GB" sz="700" b="0" i="0" u="none" strike="noStrike" dirty="0">
                          <a:solidFill>
                            <a:srgbClr val="202122"/>
                          </a:solidFill>
                          <a:effectLst/>
                          <a:latin typeface="Arial" panose="020B0604020202020204" pitchFamily="34" charset="0"/>
                        </a:rPr>
                        <a:t>LC24</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276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256-296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951667354"/>
                  </a:ext>
                </a:extLst>
              </a:tr>
              <a:tr h="126320">
                <a:tc>
                  <a:txBody>
                    <a:bodyPr/>
                    <a:lstStyle/>
                    <a:p>
                      <a:pPr algn="ctr" fontAlgn="b"/>
                      <a:r>
                        <a:rPr lang="en-GB" sz="700" b="0" i="0" u="none" strike="noStrike" dirty="0">
                          <a:solidFill>
                            <a:srgbClr val="202122"/>
                          </a:solidFill>
                          <a:effectLst/>
                          <a:latin typeface="Arial" panose="020B0604020202020204" pitchFamily="34" charset="0"/>
                        </a:rPr>
                        <a:t>LC25</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286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276-296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40978179"/>
                  </a:ext>
                </a:extLst>
              </a:tr>
              <a:tr h="126320">
                <a:tc>
                  <a:txBody>
                    <a:bodyPr/>
                    <a:lstStyle/>
                    <a:p>
                      <a:pPr algn="ctr" fontAlgn="b"/>
                      <a:r>
                        <a:rPr lang="en-GB" sz="700" b="0" i="0" u="none" strike="noStrike" dirty="0">
                          <a:solidFill>
                            <a:srgbClr val="202122"/>
                          </a:solidFill>
                          <a:effectLst/>
                          <a:latin typeface="Arial" panose="020B0604020202020204" pitchFamily="34" charset="0"/>
                        </a:rPr>
                        <a:t>LC26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296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256-336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dirty="0">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082177236"/>
                  </a:ext>
                </a:extLst>
              </a:tr>
              <a:tr h="126320">
                <a:tc>
                  <a:txBody>
                    <a:bodyPr/>
                    <a:lstStyle/>
                    <a:p>
                      <a:pPr algn="ctr" fontAlgn="b"/>
                      <a:r>
                        <a:rPr lang="en-GB" sz="700" b="0" i="0" u="none" strike="noStrike" dirty="0">
                          <a:solidFill>
                            <a:srgbClr val="202122"/>
                          </a:solidFill>
                          <a:effectLst/>
                          <a:latin typeface="Arial" panose="020B0604020202020204" pitchFamily="34" charset="0"/>
                        </a:rPr>
                        <a:t>LC27</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306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296-316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rowSpan="3">
                  <a:txBody>
                    <a:bodyPr/>
                    <a:lstStyle/>
                    <a:p>
                      <a:pPr algn="ctr" fontAlgn="ctr"/>
                      <a:r>
                        <a:rPr lang="en-GB" sz="700" b="0" i="0" u="none" strike="noStrike">
                          <a:solidFill>
                            <a:srgbClr val="202122"/>
                          </a:solidFill>
                          <a:effectLst/>
                          <a:latin typeface="Arial" panose="020B0604020202020204" pitchFamily="34" charset="0"/>
                        </a:rPr>
                        <a:t>40</a:t>
                      </a:r>
                    </a:p>
                  </a:txBody>
                  <a:tcPr marL="4812" marR="4812" marT="48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817620732"/>
                  </a:ext>
                </a:extLst>
              </a:tr>
              <a:tr h="126320">
                <a:tc>
                  <a:txBody>
                    <a:bodyPr/>
                    <a:lstStyle/>
                    <a:p>
                      <a:pPr algn="ctr" fontAlgn="b"/>
                      <a:r>
                        <a:rPr lang="en-GB" sz="700" b="0" i="0" u="none" strike="noStrike" dirty="0">
                          <a:solidFill>
                            <a:srgbClr val="202122"/>
                          </a:solidFill>
                          <a:effectLst/>
                          <a:latin typeface="Arial" panose="020B0604020202020204" pitchFamily="34" charset="0"/>
                        </a:rPr>
                        <a:t>LC28</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316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296-336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a:solidFill>
                            <a:srgbClr val="202122"/>
                          </a:solidFill>
                          <a:effectLst/>
                          <a:latin typeface="Arial" panose="020B0604020202020204" pitchFamily="34" charset="0"/>
                        </a:rPr>
                        <a:t> </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979980882"/>
                  </a:ext>
                </a:extLst>
              </a:tr>
              <a:tr h="126320">
                <a:tc>
                  <a:txBody>
                    <a:bodyPr/>
                    <a:lstStyle/>
                    <a:p>
                      <a:pPr algn="ctr" fontAlgn="b"/>
                      <a:r>
                        <a:rPr lang="en-GB" sz="700" b="0" i="0" u="none" strike="noStrike" dirty="0">
                          <a:solidFill>
                            <a:srgbClr val="202122"/>
                          </a:solidFill>
                          <a:effectLst/>
                          <a:latin typeface="Arial" panose="020B0604020202020204" pitchFamily="34" charset="0"/>
                        </a:rPr>
                        <a:t>LC39</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326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a:txBody>
                    <a:bodyPr/>
                    <a:lstStyle/>
                    <a:p>
                      <a:pPr algn="ctr" fontAlgn="b"/>
                      <a:r>
                        <a:rPr lang="en-GB" sz="700" b="0" i="0" u="none" strike="noStrike">
                          <a:solidFill>
                            <a:srgbClr val="202122"/>
                          </a:solidFill>
                          <a:effectLst/>
                          <a:latin typeface="Arial" panose="020B0604020202020204" pitchFamily="34" charset="0"/>
                        </a:rPr>
                        <a:t>316-336</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700" b="0" i="0" u="none" strike="noStrike" dirty="0">
                          <a:solidFill>
                            <a:srgbClr val="202122"/>
                          </a:solidFill>
                          <a:effectLst/>
                          <a:latin typeface="Arial" panose="020B0604020202020204" pitchFamily="34" charset="0"/>
                        </a:rPr>
                        <a:t>20</a:t>
                      </a:r>
                    </a:p>
                  </a:txBody>
                  <a:tcPr marL="4812" marR="4812" marT="48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F9FA"/>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244924863"/>
                  </a:ext>
                </a:extLst>
              </a:tr>
            </a:tbl>
          </a:graphicData>
        </a:graphic>
      </p:graphicFrame>
    </p:spTree>
    <p:extLst>
      <p:ext uri="{BB962C8B-B14F-4D97-AF65-F5344CB8AC3E}">
        <p14:creationId xmlns:p14="http://schemas.microsoft.com/office/powerpoint/2010/main" val="562517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5FA0-C34A-47E5-9909-A6B2A6573523}"/>
              </a:ext>
            </a:extLst>
          </p:cNvPr>
          <p:cNvSpPr>
            <a:spLocks noGrp="1"/>
          </p:cNvSpPr>
          <p:nvPr>
            <p:ph type="title"/>
          </p:nvPr>
        </p:nvSpPr>
        <p:spPr/>
        <p:txBody>
          <a:bodyPr/>
          <a:lstStyle/>
          <a:p>
            <a:r>
              <a:rPr lang="en-GB" dirty="0"/>
              <a:t>Motion</a:t>
            </a:r>
          </a:p>
        </p:txBody>
      </p:sp>
      <p:sp>
        <p:nvSpPr>
          <p:cNvPr id="4" name="Slide Number Placeholder 3">
            <a:extLst>
              <a:ext uri="{FF2B5EF4-FFF2-40B4-BE49-F238E27FC236}">
                <a16:creationId xmlns:a16="http://schemas.microsoft.com/office/drawing/2014/main" id="{3BDF10BA-068B-4BF5-A50A-844F4E2FC4A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6182537-9611-428D-B3C1-57F3A91BBAA2}"/>
              </a:ext>
            </a:extLst>
          </p:cNvPr>
          <p:cNvSpPr>
            <a:spLocks noGrp="1"/>
          </p:cNvSpPr>
          <p:nvPr>
            <p:ph type="ftr" idx="14"/>
          </p:nvPr>
        </p:nvSpPr>
        <p:spPr/>
        <p:txBody>
          <a:bodyPr/>
          <a:lstStyle/>
          <a:p>
            <a:r>
              <a:rPr lang="en-US" dirty="0"/>
              <a:t>Nikola Serafimovski (pureLiFi)</a:t>
            </a:r>
            <a:endParaRPr lang="en-GB" dirty="0"/>
          </a:p>
        </p:txBody>
      </p:sp>
      <p:sp>
        <p:nvSpPr>
          <p:cNvPr id="6" name="Date Placeholder 5">
            <a:extLst>
              <a:ext uri="{FF2B5EF4-FFF2-40B4-BE49-F238E27FC236}">
                <a16:creationId xmlns:a16="http://schemas.microsoft.com/office/drawing/2014/main" id="{C67459B6-A738-484D-9714-E8F64E9E4D5A}"/>
              </a:ext>
            </a:extLst>
          </p:cNvPr>
          <p:cNvSpPr>
            <a:spLocks noGrp="1"/>
          </p:cNvSpPr>
          <p:nvPr>
            <p:ph type="dt" idx="15"/>
          </p:nvPr>
        </p:nvSpPr>
        <p:spPr/>
        <p:txBody>
          <a:bodyPr/>
          <a:lstStyle/>
          <a:p>
            <a:r>
              <a:rPr lang="en-US"/>
              <a:t>September 2020</a:t>
            </a:r>
            <a:endParaRPr lang="en-GB" dirty="0"/>
          </a:p>
        </p:txBody>
      </p:sp>
      <p:sp>
        <p:nvSpPr>
          <p:cNvPr id="7" name="Rectangle 2">
            <a:extLst>
              <a:ext uri="{FF2B5EF4-FFF2-40B4-BE49-F238E27FC236}">
                <a16:creationId xmlns:a16="http://schemas.microsoft.com/office/drawing/2014/main" id="{00681991-7369-4FDD-A0EF-7EE6B5F34095}"/>
              </a:ext>
            </a:extLst>
          </p:cNvPr>
          <p:cNvSpPr txBox="1">
            <a:spLocks noChangeArrowheads="1"/>
          </p:cNvSpPr>
          <p:nvPr/>
        </p:nvSpPr>
        <p:spPr bwMode="auto">
          <a:xfrm>
            <a:off x="914401" y="16288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Instruct the Technical Editor to replace the existing content of clause “Channel numbering” in draft D0.1 with the content from slide 17 in doc. 11-20/1360r3.</a:t>
            </a:r>
            <a:endParaRPr lang="en-GB" sz="1800" b="0" i="0" u="none" strike="noStrike" baseline="0" dirty="0">
              <a:solidFill>
                <a:srgbClr val="000000"/>
              </a:solidFill>
              <a:latin typeface="Times New Roman" panose="02020603050405020304" pitchFamily="18" charset="0"/>
            </a:endParaRPr>
          </a:p>
          <a:p>
            <a:endParaRPr lang="en-GB" kern="0" dirty="0"/>
          </a:p>
          <a:p>
            <a:r>
              <a:rPr lang="en-GB" kern="0" dirty="0"/>
              <a:t>Moved: 		Matthias Wendt</a:t>
            </a:r>
          </a:p>
          <a:p>
            <a:r>
              <a:rPr lang="en-GB" kern="0" dirty="0"/>
              <a:t>Seconded: 	Harry Bims</a:t>
            </a:r>
          </a:p>
          <a:p>
            <a:endParaRPr lang="en-GB" kern="0" dirty="0"/>
          </a:p>
          <a:p>
            <a:r>
              <a:rPr lang="en-GB" kern="0" dirty="0"/>
              <a:t>Result (Y / N / A):	unanimous </a:t>
            </a:r>
          </a:p>
        </p:txBody>
      </p:sp>
    </p:spTree>
    <p:extLst>
      <p:ext uri="{BB962C8B-B14F-4D97-AF65-F5344CB8AC3E}">
        <p14:creationId xmlns:p14="http://schemas.microsoft.com/office/powerpoint/2010/main" val="704289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5FA0-C34A-47E5-9909-A6B2A6573523}"/>
              </a:ext>
            </a:extLst>
          </p:cNvPr>
          <p:cNvSpPr>
            <a:spLocks noGrp="1"/>
          </p:cNvSpPr>
          <p:nvPr>
            <p:ph type="title"/>
          </p:nvPr>
        </p:nvSpPr>
        <p:spPr/>
        <p:txBody>
          <a:bodyPr/>
          <a:lstStyle/>
          <a:p>
            <a:r>
              <a:rPr lang="en-GB" dirty="0"/>
              <a:t>Motion</a:t>
            </a:r>
          </a:p>
        </p:txBody>
      </p:sp>
      <p:sp>
        <p:nvSpPr>
          <p:cNvPr id="4" name="Slide Number Placeholder 3">
            <a:extLst>
              <a:ext uri="{FF2B5EF4-FFF2-40B4-BE49-F238E27FC236}">
                <a16:creationId xmlns:a16="http://schemas.microsoft.com/office/drawing/2014/main" id="{3BDF10BA-068B-4BF5-A50A-844F4E2FC4A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6182537-9611-428D-B3C1-57F3A91BBAA2}"/>
              </a:ext>
            </a:extLst>
          </p:cNvPr>
          <p:cNvSpPr>
            <a:spLocks noGrp="1"/>
          </p:cNvSpPr>
          <p:nvPr>
            <p:ph type="ftr" idx="14"/>
          </p:nvPr>
        </p:nvSpPr>
        <p:spPr/>
        <p:txBody>
          <a:bodyPr/>
          <a:lstStyle/>
          <a:p>
            <a:r>
              <a:rPr lang="en-US" dirty="0"/>
              <a:t>Nikola Serafimovski (pureLiFi)</a:t>
            </a:r>
            <a:endParaRPr lang="en-GB" dirty="0"/>
          </a:p>
        </p:txBody>
      </p:sp>
      <p:sp>
        <p:nvSpPr>
          <p:cNvPr id="6" name="Date Placeholder 5">
            <a:extLst>
              <a:ext uri="{FF2B5EF4-FFF2-40B4-BE49-F238E27FC236}">
                <a16:creationId xmlns:a16="http://schemas.microsoft.com/office/drawing/2014/main" id="{C67459B6-A738-484D-9714-E8F64E9E4D5A}"/>
              </a:ext>
            </a:extLst>
          </p:cNvPr>
          <p:cNvSpPr>
            <a:spLocks noGrp="1"/>
          </p:cNvSpPr>
          <p:nvPr>
            <p:ph type="dt" idx="15"/>
          </p:nvPr>
        </p:nvSpPr>
        <p:spPr/>
        <p:txBody>
          <a:bodyPr/>
          <a:lstStyle/>
          <a:p>
            <a:r>
              <a:rPr lang="en-US"/>
              <a:t>September 2020</a:t>
            </a:r>
            <a:endParaRPr lang="en-GB" dirty="0"/>
          </a:p>
        </p:txBody>
      </p:sp>
      <p:sp>
        <p:nvSpPr>
          <p:cNvPr id="7" name="Rectangle 2">
            <a:extLst>
              <a:ext uri="{FF2B5EF4-FFF2-40B4-BE49-F238E27FC236}">
                <a16:creationId xmlns:a16="http://schemas.microsoft.com/office/drawing/2014/main" id="{00681991-7369-4FDD-A0EF-7EE6B5F34095}"/>
              </a:ext>
            </a:extLst>
          </p:cNvPr>
          <p:cNvSpPr txBox="1">
            <a:spLocks noChangeArrowheads="1"/>
          </p:cNvSpPr>
          <p:nvPr/>
        </p:nvSpPr>
        <p:spPr bwMode="auto">
          <a:xfrm>
            <a:off x="914401" y="1628800"/>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Instruct the Technical Editor to complete D0.2 per the motions in doc. 11-20/1360r3 and release D0.2 for Working Group comment collection. </a:t>
            </a:r>
            <a:endParaRPr lang="en-GB" sz="1800" b="0" i="0" u="none" strike="noStrike" baseline="0" dirty="0">
              <a:solidFill>
                <a:srgbClr val="000000"/>
              </a:solidFill>
              <a:latin typeface="Times New Roman" panose="02020603050405020304" pitchFamily="18" charset="0"/>
            </a:endParaRPr>
          </a:p>
          <a:p>
            <a:endParaRPr lang="en-GB" kern="0" dirty="0"/>
          </a:p>
          <a:p>
            <a:r>
              <a:rPr lang="en-GB" kern="0" dirty="0"/>
              <a:t>Moved: 		Volker Jungnickel </a:t>
            </a:r>
          </a:p>
          <a:p>
            <a:r>
              <a:rPr lang="en-GB" kern="0" dirty="0"/>
              <a:t>Seconded: 	Matthias Wendt </a:t>
            </a:r>
          </a:p>
          <a:p>
            <a:endParaRPr lang="en-GB" kern="0" dirty="0"/>
          </a:p>
          <a:p>
            <a:r>
              <a:rPr lang="en-GB" kern="0" dirty="0"/>
              <a:t>Result (Y / N / A):	unanimous </a:t>
            </a:r>
          </a:p>
        </p:txBody>
      </p:sp>
    </p:spTree>
    <p:extLst>
      <p:ext uri="{BB962C8B-B14F-4D97-AF65-F5344CB8AC3E}">
        <p14:creationId xmlns:p14="http://schemas.microsoft.com/office/powerpoint/2010/main" val="292887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September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2172</Words>
  <Application>Microsoft Office PowerPoint</Application>
  <PresentationFormat>Widescreen</PresentationFormat>
  <Paragraphs>421</Paragraphs>
  <Slides>20</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16 Sept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July 2020 plenary and the Sept 2020 interim meeting</vt:lpstr>
      <vt:lpstr>Motion to approve the TGbb Vice-Chair </vt:lpstr>
      <vt:lpstr>Motion</vt:lpstr>
      <vt:lpstr>Channel numbering </vt:lpstr>
      <vt:lpstr>Motion</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43</cp:revision>
  <cp:lastPrinted>1601-01-01T00:00:00Z</cp:lastPrinted>
  <dcterms:created xsi:type="dcterms:W3CDTF">2019-08-08T09:50:31Z</dcterms:created>
  <dcterms:modified xsi:type="dcterms:W3CDTF">2020-09-16T14:59:43Z</dcterms:modified>
</cp:coreProperties>
</file>