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26"/>
  </p:notesMasterIdLst>
  <p:handoutMasterIdLst>
    <p:handoutMasterId r:id="rId27"/>
  </p:handoutMasterIdLst>
  <p:sldIdLst>
    <p:sldId id="256" r:id="rId5"/>
    <p:sldId id="257" r:id="rId6"/>
    <p:sldId id="265" r:id="rId7"/>
    <p:sldId id="368" r:id="rId8"/>
    <p:sldId id="268" r:id="rId9"/>
    <p:sldId id="280" r:id="rId10"/>
    <p:sldId id="266" r:id="rId11"/>
    <p:sldId id="270" r:id="rId12"/>
    <p:sldId id="370" r:id="rId13"/>
    <p:sldId id="372" r:id="rId14"/>
    <p:sldId id="373" r:id="rId15"/>
    <p:sldId id="375" r:id="rId16"/>
    <p:sldId id="376" r:id="rId17"/>
    <p:sldId id="377" r:id="rId18"/>
    <p:sldId id="378" r:id="rId19"/>
    <p:sldId id="374" r:id="rId20"/>
    <p:sldId id="379" r:id="rId21"/>
    <p:sldId id="371" r:id="rId22"/>
    <p:sldId id="369" r:id="rId23"/>
    <p:sldId id="274" r:id="rId24"/>
    <p:sldId id="365" r:id="rId25"/>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69" autoAdjust="0"/>
    <p:restoredTop sz="94660"/>
  </p:normalViewPr>
  <p:slideViewPr>
    <p:cSldViewPr>
      <p:cViewPr varScale="1">
        <p:scale>
          <a:sx n="62" d="100"/>
          <a:sy n="62" d="100"/>
        </p:scale>
        <p:origin x="808" y="52"/>
      </p:cViewPr>
      <p:guideLst>
        <p:guide orient="horz" pos="2160"/>
        <p:guide pos="3840"/>
      </p:guideLst>
    </p:cSldViewPr>
  </p:slideViewPr>
  <p:outlineViewPr>
    <p:cViewPr varScale="1">
      <p:scale>
        <a:sx n="170" d="200"/>
        <a:sy n="170" d="200"/>
      </p:scale>
      <p:origin x="-780" y="-84"/>
    </p:cViewPr>
  </p:outlineViewPr>
  <p:notesTextViewPr>
    <p:cViewPr>
      <p:scale>
        <a:sx n="3" d="2"/>
        <a:sy n="3" d="2"/>
      </p:scale>
      <p:origin x="0" y="0"/>
    </p:cViewPr>
  </p:notesTextViewPr>
  <p:notesViewPr>
    <p:cSldViewPr>
      <p:cViewPr varScale="1">
        <p:scale>
          <a:sx n="47" d="100"/>
          <a:sy n="47" d="100"/>
        </p:scale>
        <p:origin x="2772" y="4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9/15/2020</a:t>
            </a:fld>
            <a:endParaRPr lang="en-US" dirty="0"/>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dirty="0"/>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dirty="0"/>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dirty="0"/>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dirty="0"/>
              <a:t>Page </a:t>
            </a:r>
            <a:fld id="{47A7FEEB-9CD2-43FE-843C-C5350BEACB45}" type="slidenum">
              <a:rPr lang="en-US"/>
              <a:pPr/>
              <a:t>‹#›</a:t>
            </a:fld>
            <a:endParaRPr lang="en-US" dirty="0"/>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dirty="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dirty="0"/>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dirty="0"/>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CA5AFF69-4AEE-4693-9CD6-98E2EBC076EC}" type="slidenum">
              <a:rPr lang="en-US"/>
              <a:pPr/>
              <a:t>2</a:t>
            </a:fld>
            <a:endParaRPr lang="en-US" dirty="0"/>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126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dirty="0"/>
              <a:t>doc.: IEEE 802.11-16/1093r2</a:t>
            </a:r>
          </a:p>
        </p:txBody>
      </p:sp>
      <p:sp>
        <p:nvSpPr>
          <p:cNvPr id="1126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dirty="0"/>
              <a:t>July 2009</a:t>
            </a:r>
          </a:p>
        </p:txBody>
      </p:sp>
      <p:sp>
        <p:nvSpPr>
          <p:cNvPr id="11270"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dirty="0"/>
              <a:t>Page </a:t>
            </a:r>
            <a:fld id="{6DCF333B-947A-4500-AB79-A2728DBCF767}" type="slidenum">
              <a:rPr lang="en-US" altLang="en-US" smtClean="0"/>
              <a:pPr>
                <a:spcBef>
                  <a:spcPct val="0"/>
                </a:spcBef>
              </a:pPr>
              <a:t>3</a:t>
            </a:fld>
            <a:endParaRPr lang="en-US" altLang="en-US" dirty="0"/>
          </a:p>
        </p:txBody>
      </p:sp>
    </p:spTree>
    <p:extLst>
      <p:ext uri="{BB962C8B-B14F-4D97-AF65-F5344CB8AC3E}">
        <p14:creationId xmlns:p14="http://schemas.microsoft.com/office/powerpoint/2010/main" val="3077302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dirty="0"/>
              <a:t>July 2013</a:t>
            </a:r>
            <a:endParaRPr lang="en-GB" altLang="en-US" sz="1400" dirty="0"/>
          </a:p>
        </p:txBody>
      </p:sp>
      <p:sp>
        <p:nvSpPr>
          <p:cNvPr id="16387" name="Rectangle 2"/>
          <p:cNvSpPr>
            <a:spLocks noGrp="1" noChangeArrowheads="1"/>
          </p:cNvSpPr>
          <p:nvPr>
            <p:ph type="hdr" sz="quarter"/>
          </p:nvPr>
        </p:nvSpPr>
        <p:spPr>
          <a:xfrm>
            <a:off x="5513388" y="120650"/>
            <a:ext cx="641350" cy="212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dirty="0"/>
              <a:t>doc.: IEEE 802.11-16/1093r2</a:t>
            </a:r>
          </a:p>
        </p:txBody>
      </p:sp>
      <p:sp>
        <p:nvSpPr>
          <p:cNvPr id="16388" name="Rectangle 3"/>
          <p:cNvSpPr txBox="1">
            <a:spLocks noGrp="1" noChangeArrowheads="1"/>
          </p:cNvSpPr>
          <p:nvPr/>
        </p:nvSpPr>
        <p:spPr bwMode="auto">
          <a:xfrm>
            <a:off x="641350" y="120650"/>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b="1" dirty="0"/>
              <a:t>September 2012</a:t>
            </a:r>
          </a:p>
        </p:txBody>
      </p:sp>
      <p:sp>
        <p:nvSpPr>
          <p:cNvPr id="16389" name="Rectangle 6"/>
          <p:cNvSpPr>
            <a:spLocks noGrp="1" noChangeArrowheads="1"/>
          </p:cNvSpPr>
          <p:nvPr>
            <p:ph type="ftr" sz="quarter" idx="4"/>
          </p:nvPr>
        </p:nvSpPr>
        <p:spPr>
          <a:xfrm>
            <a:off x="5230813" y="9615488"/>
            <a:ext cx="9239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dirty="0"/>
              <a:t>Clint Chaplin, Chair (Samsung)</a:t>
            </a:r>
          </a:p>
        </p:txBody>
      </p:sp>
      <p:sp>
        <p:nvSpPr>
          <p:cNvPr id="163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dirty="0"/>
              <a:t>Page </a:t>
            </a:r>
            <a:fld id="{9EFE332B-4021-47BB-B2B7-CB32DEB01A9B}" type="slidenum">
              <a:rPr lang="en-GB" altLang="en-US" smtClean="0"/>
              <a:pPr>
                <a:spcBef>
                  <a:spcPct val="0"/>
                </a:spcBef>
              </a:pPr>
              <a:t>5</a:t>
            </a:fld>
            <a:endParaRPr lang="en-GB" altLang="en-US" dirty="0"/>
          </a:p>
        </p:txBody>
      </p:sp>
      <p:sp>
        <p:nvSpPr>
          <p:cNvPr id="16391" name="Rectangle 2"/>
          <p:cNvSpPr>
            <a:spLocks noGrp="1" noRot="1" noChangeAspect="1" noChangeArrowheads="1" noTextEdit="1"/>
          </p:cNvSpPr>
          <p:nvPr>
            <p:ph type="sldImg"/>
          </p:nvPr>
        </p:nvSpPr>
        <p:spPr>
          <a:xfrm>
            <a:off x="87313" y="744538"/>
            <a:ext cx="6621462" cy="3725862"/>
          </a:xfrm>
          <a:ln/>
        </p:spPr>
      </p:sp>
      <p:sp>
        <p:nvSpPr>
          <p:cNvPr id="16392" name="Rectangle 3"/>
          <p:cNvSpPr>
            <a:spLocks noGrp="1" noChangeArrowheads="1"/>
          </p:cNvSpPr>
          <p:nvPr>
            <p:ph type="body" idx="1"/>
          </p:nvPr>
        </p:nvSpPr>
        <p:spPr>
          <a:xfrm>
            <a:off x="679450" y="4718050"/>
            <a:ext cx="5435600" cy="44688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704240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dirty="0"/>
              <a:t>doc.: IEEE 802.11-16/1093r2</a:t>
            </a:r>
          </a:p>
        </p:txBody>
      </p:sp>
      <p:sp>
        <p:nvSpPr>
          <p:cNvPr id="1331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dirty="0"/>
              <a:t>Jan 2009</a:t>
            </a:r>
          </a:p>
        </p:txBody>
      </p:sp>
      <p:sp>
        <p:nvSpPr>
          <p:cNvPr id="1331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dirty="0"/>
              <a:t>Page </a:t>
            </a:r>
            <a:fld id="{F76AD833-F326-48D3-A662-B127F7E4458F}" type="slidenum">
              <a:rPr lang="en-US" altLang="en-US" smtClean="0"/>
              <a:pPr>
                <a:spcBef>
                  <a:spcPct val="0"/>
                </a:spcBef>
              </a:pPr>
              <a:t>7</a:t>
            </a:fld>
            <a:endParaRPr lang="en-US" altLang="en-US" dirty="0"/>
          </a:p>
        </p:txBody>
      </p:sp>
      <p:sp>
        <p:nvSpPr>
          <p:cNvPr id="13317" name="Rectangle 2"/>
          <p:cNvSpPr>
            <a:spLocks noGrp="1" noRot="1" noChangeAspect="1" noChangeArrowheads="1" noTextEdit="1"/>
          </p:cNvSpPr>
          <p:nvPr>
            <p:ph type="sldImg"/>
          </p:nvPr>
        </p:nvSpPr>
        <p:spPr>
          <a:xfrm>
            <a:off x="382588" y="700088"/>
            <a:ext cx="6172200" cy="3471862"/>
          </a:xfrm>
          <a:ln/>
        </p:spPr>
      </p:sp>
      <p:sp>
        <p:nvSpPr>
          <p:cNvPr id="13318" name="Rectangle 3"/>
          <p:cNvSpPr>
            <a:spLocks noGrp="1" noChangeArrowheads="1"/>
          </p:cNvSpPr>
          <p:nvPr>
            <p:ph type="body" idx="1"/>
          </p:nvPr>
        </p:nvSpPr>
        <p:spPr>
          <a:xfrm>
            <a:off x="925513" y="4408488"/>
            <a:ext cx="508317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861869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384175" y="701675"/>
            <a:ext cx="6165850" cy="3468688"/>
          </a:xfrm>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89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dirty="0"/>
              <a:t>doc.: IEEE 802.11-16/1093r2</a:t>
            </a:r>
          </a:p>
        </p:txBody>
      </p:sp>
      <p:sp>
        <p:nvSpPr>
          <p:cNvPr id="389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dirty="0"/>
              <a:t>August, 17 2016</a:t>
            </a:r>
          </a:p>
        </p:txBody>
      </p:sp>
      <p:sp>
        <p:nvSpPr>
          <p:cNvPr id="38918"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dirty="0"/>
              <a:t>Hassan Yaghoobi (Intel Corp.)</a:t>
            </a:r>
          </a:p>
        </p:txBody>
      </p:sp>
      <p:sp>
        <p:nvSpPr>
          <p:cNvPr id="38919"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dirty="0"/>
              <a:t>Page </a:t>
            </a:r>
            <a:fld id="{1A0F9B1D-73C6-47E5-9FB5-FE6C23108F33}" type="slidenum">
              <a:rPr lang="en-US" altLang="en-US" smtClean="0"/>
              <a:pPr>
                <a:spcBef>
                  <a:spcPct val="0"/>
                </a:spcBef>
              </a:pPr>
              <a:t>20</a:t>
            </a:fld>
            <a:endParaRPr lang="en-US" altLang="en-US" dirty="0"/>
          </a:p>
        </p:txBody>
      </p:sp>
    </p:spTree>
    <p:extLst>
      <p:ext uri="{BB962C8B-B14F-4D97-AF65-F5344CB8AC3E}">
        <p14:creationId xmlns:p14="http://schemas.microsoft.com/office/powerpoint/2010/main" val="2682586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E6AF579C-E269-44CC-A9F4-B7D1E2EA3836}" type="slidenum">
              <a:rPr lang="en-US"/>
              <a:pPr/>
              <a:t>21</a:t>
            </a:fld>
            <a:endParaRPr lang="en-US" dirty="0"/>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449799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dirty="0"/>
              <a:t>September 2020</a:t>
            </a:r>
            <a:endParaRPr lang="en-GB" dirty="0"/>
          </a:p>
        </p:txBody>
      </p:sp>
      <p:sp>
        <p:nvSpPr>
          <p:cNvPr id="5" name="Footer Placeholder 4"/>
          <p:cNvSpPr>
            <a:spLocks noGrp="1"/>
          </p:cNvSpPr>
          <p:nvPr>
            <p:ph type="ftr" idx="11"/>
          </p:nvPr>
        </p:nvSpPr>
        <p:spPr/>
        <p:txBody>
          <a:bodyPr/>
          <a:lstStyle>
            <a:lvl1pPr>
              <a:defRPr/>
            </a:lvl1pPr>
          </a:lstStyle>
          <a:p>
            <a:r>
              <a:rPr lang="en-GB" dirty="0"/>
              <a:t>Hassan Yaghoobi (Intel Corp.)</a:t>
            </a:r>
          </a:p>
        </p:txBody>
      </p:sp>
      <p:sp>
        <p:nvSpPr>
          <p:cNvPr id="6" name="Slide Number Placeholder 5"/>
          <p:cNvSpPr>
            <a:spLocks noGrp="1"/>
          </p:cNvSpPr>
          <p:nvPr>
            <p:ph type="sldNum" idx="12"/>
          </p:nvPr>
        </p:nvSpPr>
        <p:spPr/>
        <p:txBody>
          <a:bodyPr/>
          <a:lstStyle>
            <a:lvl1pPr>
              <a:defRPr/>
            </a:lvl1pPr>
          </a:lstStyle>
          <a:p>
            <a:r>
              <a:rPr lang="en-GB" dirty="0"/>
              <a:t>Slide </a:t>
            </a:r>
            <a:fld id="{DE40C9FC-4879-4F20-9ECA-A574A90476B7}" type="slidenum">
              <a:rPr lang="en-GB"/>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Hassan Yaghoobi (Intel Corp.)</a:t>
            </a:r>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September 2020</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Date Placeholder 3"/>
          <p:cNvSpPr>
            <a:spLocks noGrp="1"/>
          </p:cNvSpPr>
          <p:nvPr>
            <p:ph type="dt" idx="10"/>
          </p:nvPr>
        </p:nvSpPr>
        <p:spPr/>
        <p:txBody>
          <a:bodyPr/>
          <a:lstStyle>
            <a:lvl1pPr>
              <a:defRPr/>
            </a:lvl1pPr>
          </a:lstStyle>
          <a:p>
            <a:r>
              <a:rPr lang="en-US" dirty="0"/>
              <a:t>September 2020</a:t>
            </a:r>
            <a:endParaRPr lang="en-GB" dirty="0"/>
          </a:p>
        </p:txBody>
      </p:sp>
      <p:sp>
        <p:nvSpPr>
          <p:cNvPr id="5" name="Footer Placeholder 4"/>
          <p:cNvSpPr>
            <a:spLocks noGrp="1"/>
          </p:cNvSpPr>
          <p:nvPr>
            <p:ph type="ftr" idx="11"/>
          </p:nvPr>
        </p:nvSpPr>
        <p:spPr/>
        <p:txBody>
          <a:bodyPr/>
          <a:lstStyle>
            <a:lvl1pPr>
              <a:defRPr/>
            </a:lvl1pPr>
          </a:lstStyle>
          <a:p>
            <a:r>
              <a:rPr lang="en-GB" dirty="0"/>
              <a:t>Hassan Yaghoobi (Intel Corp.)</a:t>
            </a:r>
          </a:p>
        </p:txBody>
      </p:sp>
      <p:sp>
        <p:nvSpPr>
          <p:cNvPr id="6" name="Slide Number Placeholder 5"/>
          <p:cNvSpPr>
            <a:spLocks noGrp="1"/>
          </p:cNvSpPr>
          <p:nvPr>
            <p:ph type="sldNum" idx="12"/>
          </p:nvPr>
        </p:nvSpPr>
        <p:spPr/>
        <p:txBody>
          <a:bodyPr/>
          <a:lstStyle>
            <a:lvl1pPr>
              <a:defRPr/>
            </a:lvl1pPr>
          </a:lstStyle>
          <a:p>
            <a:r>
              <a:rPr lang="en-GB" dirty="0"/>
              <a:t>Slide </a:t>
            </a:r>
            <a:fld id="{3ABCC52B-A3F7-440B-BBF2-55191E6E7773}" type="slidenum">
              <a:rPr lang="en-GB"/>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dirty="0"/>
              <a:t>September 2020</a:t>
            </a:r>
            <a:endParaRPr lang="en-GB" dirty="0"/>
          </a:p>
        </p:txBody>
      </p:sp>
      <p:sp>
        <p:nvSpPr>
          <p:cNvPr id="6" name="Footer Placeholder 5"/>
          <p:cNvSpPr>
            <a:spLocks noGrp="1"/>
          </p:cNvSpPr>
          <p:nvPr>
            <p:ph type="ftr" idx="11"/>
          </p:nvPr>
        </p:nvSpPr>
        <p:spPr/>
        <p:txBody>
          <a:bodyPr/>
          <a:lstStyle>
            <a:lvl1pPr>
              <a:defRPr/>
            </a:lvl1pPr>
          </a:lstStyle>
          <a:p>
            <a:r>
              <a:rPr lang="en-GB" dirty="0"/>
              <a:t>Hassan Yaghoobi (Intel Corp.)</a:t>
            </a:r>
          </a:p>
        </p:txBody>
      </p:sp>
      <p:sp>
        <p:nvSpPr>
          <p:cNvPr id="7" name="Slide Number Placeholder 6"/>
          <p:cNvSpPr>
            <a:spLocks noGrp="1"/>
          </p:cNvSpPr>
          <p:nvPr>
            <p:ph type="sldNum" idx="12"/>
          </p:nvPr>
        </p:nvSpPr>
        <p:spPr/>
        <p:txBody>
          <a:bodyPr/>
          <a:lstStyle>
            <a:lvl1pPr>
              <a:defRPr/>
            </a:lvl1pPr>
          </a:lstStyle>
          <a:p>
            <a:r>
              <a:rPr lang="en-GB" dirty="0"/>
              <a:t>Slide </a:t>
            </a:r>
            <a:fld id="{1CD163DD-D5E7-41DA-95F2-71530C24F8C3}" type="slidenum">
              <a:rPr lang="en-GB"/>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dirty="0"/>
              <a:t>September 2020</a:t>
            </a:r>
            <a:endParaRPr lang="en-GB" dirty="0"/>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dirty="0"/>
              <a:t>Hassan Yaghoobi (Intel Corp.)</a:t>
            </a:r>
          </a:p>
        </p:txBody>
      </p:sp>
      <p:sp>
        <p:nvSpPr>
          <p:cNvPr id="9" name="Slide Number Placeholder 8"/>
          <p:cNvSpPr>
            <a:spLocks noGrp="1"/>
          </p:cNvSpPr>
          <p:nvPr>
            <p:ph type="sldNum" idx="12"/>
          </p:nvPr>
        </p:nvSpPr>
        <p:spPr/>
        <p:txBody>
          <a:bodyPr/>
          <a:lstStyle>
            <a:lvl1pPr>
              <a:defRPr/>
            </a:lvl1pPr>
          </a:lstStyle>
          <a:p>
            <a:r>
              <a:rPr lang="en-GB" dirty="0"/>
              <a:t>Slide </a:t>
            </a:r>
            <a:fld id="{69B99EC4-A1FB-4C79-B9A5-C1FFD5A90380}" type="slidenum">
              <a:rPr lang="en-GB"/>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dirty="0"/>
              <a:t>September 2020</a:t>
            </a:r>
            <a:endParaRPr lang="en-GB" dirty="0"/>
          </a:p>
        </p:txBody>
      </p:sp>
      <p:sp>
        <p:nvSpPr>
          <p:cNvPr id="4" name="Footer Placeholder 3"/>
          <p:cNvSpPr>
            <a:spLocks noGrp="1"/>
          </p:cNvSpPr>
          <p:nvPr>
            <p:ph type="ftr" idx="11"/>
          </p:nvPr>
        </p:nvSpPr>
        <p:spPr/>
        <p:txBody>
          <a:bodyPr/>
          <a:lstStyle>
            <a:lvl1pPr>
              <a:defRPr/>
            </a:lvl1pPr>
          </a:lstStyle>
          <a:p>
            <a:r>
              <a:rPr lang="en-GB" dirty="0"/>
              <a:t>Hassan Yaghoobi (Intel Corp.)</a:t>
            </a:r>
          </a:p>
        </p:txBody>
      </p:sp>
      <p:sp>
        <p:nvSpPr>
          <p:cNvPr id="5" name="Slide Number Placeholder 4"/>
          <p:cNvSpPr>
            <a:spLocks noGrp="1"/>
          </p:cNvSpPr>
          <p:nvPr>
            <p:ph type="sldNum" idx="12"/>
          </p:nvPr>
        </p:nvSpPr>
        <p:spPr/>
        <p:txBody>
          <a:bodyPr/>
          <a:lstStyle>
            <a:lvl1pPr>
              <a:defRPr/>
            </a:lvl1pPr>
          </a:lstStyle>
          <a:p>
            <a:r>
              <a:rPr lang="en-GB" dirty="0"/>
              <a:t>Slide </a:t>
            </a:r>
            <a:fld id="{06B781AF-4CCF-49B0-A572-DE54FBE5D942}" type="slidenum">
              <a:rPr lang="en-GB"/>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dirty="0"/>
              <a:t>September 2020</a:t>
            </a:r>
            <a:endParaRPr lang="en-GB" dirty="0"/>
          </a:p>
        </p:txBody>
      </p:sp>
      <p:sp>
        <p:nvSpPr>
          <p:cNvPr id="3" name="Footer Placeholder 2"/>
          <p:cNvSpPr>
            <a:spLocks noGrp="1"/>
          </p:cNvSpPr>
          <p:nvPr>
            <p:ph type="ftr" idx="11"/>
          </p:nvPr>
        </p:nvSpPr>
        <p:spPr/>
        <p:txBody>
          <a:bodyPr/>
          <a:lstStyle>
            <a:lvl1pPr>
              <a:defRPr/>
            </a:lvl1pPr>
          </a:lstStyle>
          <a:p>
            <a:r>
              <a:rPr lang="en-GB" dirty="0"/>
              <a:t>Hassan Yaghoobi (Intel Corp.)</a:t>
            </a:r>
          </a:p>
        </p:txBody>
      </p:sp>
      <p:sp>
        <p:nvSpPr>
          <p:cNvPr id="4" name="Slide Number Placeholder 3"/>
          <p:cNvSpPr>
            <a:spLocks noGrp="1"/>
          </p:cNvSpPr>
          <p:nvPr>
            <p:ph type="sldNum" idx="12"/>
          </p:nvPr>
        </p:nvSpPr>
        <p:spPr/>
        <p:txBody>
          <a:bodyPr/>
          <a:lstStyle>
            <a:lvl1pPr>
              <a:defRPr/>
            </a:lvl1pPr>
          </a:lstStyle>
          <a:p>
            <a:r>
              <a:rPr lang="en-GB" dirty="0"/>
              <a:t>Slide </a:t>
            </a:r>
            <a:fld id="{F5D8E26B-7BCF-4D25-9C89-0168A6618F18}" type="slidenum">
              <a:rPr lang="en-GB"/>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dirty="0"/>
              <a:t>September 2020</a:t>
            </a:r>
            <a:endParaRPr lang="en-GB" dirty="0"/>
          </a:p>
        </p:txBody>
      </p:sp>
      <p:sp>
        <p:nvSpPr>
          <p:cNvPr id="5" name="Footer Placeholder 4"/>
          <p:cNvSpPr>
            <a:spLocks noGrp="1"/>
          </p:cNvSpPr>
          <p:nvPr>
            <p:ph type="ftr" idx="11"/>
          </p:nvPr>
        </p:nvSpPr>
        <p:spPr/>
        <p:txBody>
          <a:bodyPr/>
          <a:lstStyle>
            <a:lvl1pPr>
              <a:defRPr/>
            </a:lvl1pPr>
          </a:lstStyle>
          <a:p>
            <a:r>
              <a:rPr lang="en-GB" dirty="0"/>
              <a:t>Hassan Yaghoobi (Intel Corp.)</a:t>
            </a:r>
          </a:p>
        </p:txBody>
      </p:sp>
      <p:sp>
        <p:nvSpPr>
          <p:cNvPr id="6" name="Slide Number Placeholder 5"/>
          <p:cNvSpPr>
            <a:spLocks noGrp="1"/>
          </p:cNvSpPr>
          <p:nvPr>
            <p:ph type="sldNum" idx="12"/>
          </p:nvPr>
        </p:nvSpPr>
        <p:spPr/>
        <p:txBody>
          <a:bodyPr/>
          <a:lstStyle>
            <a:lvl1pPr>
              <a:defRPr/>
            </a:lvl1pPr>
          </a:lstStyle>
          <a:p>
            <a:r>
              <a:rPr lang="en-GB" dirty="0"/>
              <a:t>Slide </a:t>
            </a:r>
            <a:fld id="{6B5E41C2-EF12-4EF2-8280-F2B4208277C2}" type="slidenum">
              <a:rPr lang="en-GB"/>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dirty="0"/>
              <a:t>September 2020</a:t>
            </a:r>
            <a:endParaRPr lang="en-GB" dirty="0"/>
          </a:p>
        </p:txBody>
      </p:sp>
      <p:sp>
        <p:nvSpPr>
          <p:cNvPr id="5" name="Footer Placeholder 4"/>
          <p:cNvSpPr>
            <a:spLocks noGrp="1"/>
          </p:cNvSpPr>
          <p:nvPr>
            <p:ph type="ftr" idx="11"/>
          </p:nvPr>
        </p:nvSpPr>
        <p:spPr/>
        <p:txBody>
          <a:bodyPr/>
          <a:lstStyle>
            <a:lvl1pPr>
              <a:defRPr/>
            </a:lvl1pPr>
          </a:lstStyle>
          <a:p>
            <a:r>
              <a:rPr lang="en-GB" dirty="0"/>
              <a:t>Hassan Yaghoobi (Intel Corp.)</a:t>
            </a:r>
          </a:p>
        </p:txBody>
      </p:sp>
      <p:sp>
        <p:nvSpPr>
          <p:cNvPr id="6" name="Slide Number Placeholder 5"/>
          <p:cNvSpPr>
            <a:spLocks noGrp="1"/>
          </p:cNvSpPr>
          <p:nvPr>
            <p:ph type="sldNum" idx="12"/>
          </p:nvPr>
        </p:nvSpPr>
        <p:spPr/>
        <p:txBody>
          <a:bodyPr/>
          <a:lstStyle>
            <a:lvl1pPr>
              <a:defRPr/>
            </a:lvl1pPr>
          </a:lstStyle>
          <a:p>
            <a:r>
              <a:rPr lang="en-GB" dirty="0"/>
              <a:t>Slide </a:t>
            </a:r>
            <a:fld id="{9B0D65C8-A0CA-4DDA-83BB-897866218593}" type="slidenum">
              <a:rPr lang="en-GB"/>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September 2020</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Hassan Yaghoobi (Intel Corp.)</a:t>
            </a:r>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Slide </a:t>
            </a:r>
            <a:fld id="{D09C756B-EB39-4236-ADBB-73052B179AE4}" type="slidenum">
              <a:rPr lang="en-GB"/>
              <a:pPr/>
              <a:t>‹#›</a:t>
            </a:fld>
            <a:endParaRPr lang="en-GB" dirty="0"/>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dirty="0"/>
          </a:p>
        </p:txBody>
      </p:sp>
      <p:sp>
        <p:nvSpPr>
          <p:cNvPr id="1031" name="Rectangle 7"/>
          <p:cNvSpPr>
            <a:spLocks noChangeArrowheads="1"/>
          </p:cNvSpPr>
          <p:nvPr/>
        </p:nvSpPr>
        <p:spPr bwMode="auto">
          <a:xfrm>
            <a:off x="912284" y="6475413"/>
            <a:ext cx="479298"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Agenda</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dirty="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802.11-20/1357r2</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hyperlink" Target="https://www.itu.int/md/meetingdoc.asp?lang=en&amp;parent=R19-WP5A-C-0043" TargetMode="External"/><Relationship Id="rId7" Type="http://schemas.openxmlformats.org/officeDocument/2006/relationships/hyperlink" Target="https://extranet.itu.int/rsg-meetings/sg5/wp5a/Share/Forms/Column%20view.aspx?RootFolder=%2Frsg%2Dmeetings%2Fsg5%2Fwp5a%2FShare%2F5A2%2DSystems%20and%20Standards%2FM%2E1450&amp;FolderCTID=0x012000FB880722B4622243913B1114C70648D5&amp;View=%7B627C3C95%2DCC37%2D49E0%2D8D8A%2D33AC93C6F497%7D#InplviewHash627c3c95-cc37-49e0-8d8a-33ac93c6f497=FolderCTID%3D0x012000FB880722B4622243913B1114C70648D5-SortField%3DLinkFilename-SortDir%3DDesc-RootFolder%3D%252Frsg%252Dmeetings%252Fsg5%252Fwp5a%252FShare%252F5A2%252DSystems%2520and%2520Standards%252FM%252E1450" TargetMode="External"/><Relationship Id="rId2" Type="http://schemas.openxmlformats.org/officeDocument/2006/relationships/hyperlink" Target="https://www.itu.int/md/meetingdoc.asp?lang=en&amp;parent=R19-WP5A-C-0044" TargetMode="External"/><Relationship Id="rId1" Type="http://schemas.openxmlformats.org/officeDocument/2006/relationships/slideLayout" Target="../slideLayouts/slideLayout2.xml"/><Relationship Id="rId6" Type="http://schemas.openxmlformats.org/officeDocument/2006/relationships/hyperlink" Target="https://extranet.itu.int/rsg-meetings/sg5/wp5a/Share/Forms/Column%20view.aspx?RootFolder=%2Frsg%2Dmeetings%2Fsg5%2Fwp5a%2FShare%2F5A2%2DSystems%20and%20Standards%2FM%2E1801&amp;FolderCTID=0x012000FB880722B4622243913B1114C70648D5&amp;View=%7B627C3C95%2DCC37%2D49E0%2D8D8A%2D33AC93C6F497%7D" TargetMode="External"/><Relationship Id="rId5" Type="http://schemas.openxmlformats.org/officeDocument/2006/relationships/hyperlink" Target="https://www.itu.int/md/R19-WP5A-C-0080/en" TargetMode="External"/><Relationship Id="rId4" Type="http://schemas.openxmlformats.org/officeDocument/2006/relationships/hyperlink" Target="https://www.itu.int/md/R19-WP5A-C-0079/en"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itu.int/md/R19-WP5A-C-0043/en" TargetMode="External"/><Relationship Id="rId2" Type="http://schemas.openxmlformats.org/officeDocument/2006/relationships/hyperlink" Target="https://www.itu.int/md/R19-WP5A-C-0044/en"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itu.int/md/dologin_md.asp?lang=en&amp;id=R15-WP5A-C-0844!N17!MSW-E" TargetMode="External"/><Relationship Id="rId2" Type="http://schemas.openxmlformats.org/officeDocument/2006/relationships/hyperlink" Target="http://www.itu.int/md/R15-WP5A-C-0844/en" TargetMode="External"/><Relationship Id="rId1" Type="http://schemas.openxmlformats.org/officeDocument/2006/relationships/slideLayout" Target="../slideLayouts/slideLayout2.xml"/><Relationship Id="rId4" Type="http://schemas.openxmlformats.org/officeDocument/2006/relationships/hyperlink" Target="https://www.itu.int/md/R19-WP5A-C-0044/en"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hyperlink" Target="https://www.itu.int/md/R19-WP5A-C-0044/en" TargetMode="External"/><Relationship Id="rId7"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hyperlink" Target="https://www.itu.int/md/R19-WP5A-C-0080/en" TargetMode="External"/><Relationship Id="rId5" Type="http://schemas.openxmlformats.org/officeDocument/2006/relationships/hyperlink" Target="https://www.itu.int/md/R19-WP5A-C-0079/en" TargetMode="External"/><Relationship Id="rId10" Type="http://schemas.openxmlformats.org/officeDocument/2006/relationships/image" Target="../media/image3.emf"/><Relationship Id="rId4" Type="http://schemas.openxmlformats.org/officeDocument/2006/relationships/hyperlink" Target="https://www.itu.int/md/R19-WP5A-C-0043/en" TargetMode="External"/><Relationship Id="rId9" Type="http://schemas.openxmlformats.org/officeDocument/2006/relationships/package" Target="../embeddings/Microsoft_Word_Document1.docx"/></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mentor.ieee.org/802.18/dcn/19/18-19-0157-00-0000-an-update-on-the-recommendation-itu-r-m-1450-5.pptx"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itu.int/dms_pubrec/itu-r/rec/m/R-REC-M.1801-2-201302-I!!PDF-E.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tandards.ieee.org/faqs/affiliationFAQ.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tandards.ieee.org/board/pat/pat-slideset.ppt" TargetMode="External"/><Relationship Id="rId5" Type="http://schemas.openxmlformats.org/officeDocument/2006/relationships/hyperlink" Target="http://www.ieee.org/web/membership/ethics/code_ethics.html" TargetMode="External"/><Relationship Id="rId4" Type="http://schemas.openxmlformats.org/officeDocument/2006/relationships/hyperlink" Target="http://standards.ieee.org/resources/antitrust-guidelines.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mentor.ieee.org/802.11/dcn/20/11-20-0567-00-0itu-itu-ahg-minutes-for-mar-30-2020.docx"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mentor.ieee.org/802.11/dcn/20/11-20-0254-07-0itu-itu-ahg-m-1801-2-edits.docx" TargetMode="External"/><Relationship Id="rId7" Type="http://schemas.openxmlformats.org/officeDocument/2006/relationships/hyperlink" Target="https://mentor.ieee.org/802.18/dcn/20/18-20-0060-04-0000-itu-ahg-recommended-edits-to-m-1801-2.docx" TargetMode="External"/><Relationship Id="rId2" Type="http://schemas.openxmlformats.org/officeDocument/2006/relationships/hyperlink" Target="https://mentor.ieee.org/802.11/dcn/20/11-20-0253-06-0itu-itu-ahg-m-1450-5-edits.docx" TargetMode="External"/><Relationship Id="rId1" Type="http://schemas.openxmlformats.org/officeDocument/2006/relationships/slideLayout" Target="../slideLayouts/slideLayout2.xml"/><Relationship Id="rId6" Type="http://schemas.openxmlformats.org/officeDocument/2006/relationships/hyperlink" Target="https://mentor.ieee.org/802.18/dcn/20/18-20-0061-04-0000-itu-ahg-recommended-edits-to-m-1450-5.docx" TargetMode="External"/><Relationship Id="rId5" Type="http://schemas.openxmlformats.org/officeDocument/2006/relationships/hyperlink" Target="https://mentor.ieee.org/802.18/dcn/20/18-20-0060-03-0000-itu-ahg-recommended-edits-to-m-1801-2.docx" TargetMode="External"/><Relationship Id="rId4" Type="http://schemas.openxmlformats.org/officeDocument/2006/relationships/hyperlink" Target="https://mentor.ieee.org/802.18/dcn/20/18-20-0061-03-0000-itu-ahg-recommended-edits-to-m-1450-5.doc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ITU Liaison Ad Hoc Group Agenda</a:t>
            </a:r>
            <a:endParaRPr lang="en-GB" dirty="0"/>
          </a:p>
        </p:txBody>
      </p:sp>
      <p:sp>
        <p:nvSpPr>
          <p:cNvPr id="3074" name="Rectangle 2"/>
          <p:cNvSpPr>
            <a:spLocks noGrp="1" noChangeArrowheads="1"/>
          </p:cNvSpPr>
          <p:nvPr>
            <p:ph idx="1"/>
          </p:nvPr>
        </p:nvSpPr>
        <p:spPr>
          <a:xfrm>
            <a:off x="838200" y="1675607"/>
            <a:ext cx="10361084" cy="380999"/>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2020-09-015</a:t>
            </a:r>
          </a:p>
        </p:txBody>
      </p:sp>
      <p:sp>
        <p:nvSpPr>
          <p:cNvPr id="7" name="Footer Placeholder 4"/>
          <p:cNvSpPr>
            <a:spLocks noGrp="1"/>
          </p:cNvSpPr>
          <p:nvPr>
            <p:ph type="ftr" idx="14"/>
          </p:nvPr>
        </p:nvSpPr>
        <p:spPr/>
        <p:txBody>
          <a:bodyPr/>
          <a:lstStyle/>
          <a:p>
            <a:r>
              <a:rPr lang="en-GB" dirty="0"/>
              <a:t>Hassan Yaghoobi (Intel Corp.)</a:t>
            </a:r>
          </a:p>
        </p:txBody>
      </p:sp>
      <p:sp>
        <p:nvSpPr>
          <p:cNvPr id="6" name="Date Placeholder 3"/>
          <p:cNvSpPr>
            <a:spLocks noGrp="1"/>
          </p:cNvSpPr>
          <p:nvPr>
            <p:ph type="dt" idx="15"/>
          </p:nvPr>
        </p:nvSpPr>
        <p:spPr/>
        <p:txBody>
          <a:bodyPr/>
          <a:lstStyle/>
          <a:p>
            <a:r>
              <a:rPr lang="en-US" dirty="0"/>
              <a:t>September 2020</a:t>
            </a:r>
            <a:endParaRPr lang="en-GB" dirty="0"/>
          </a:p>
        </p:txBody>
      </p:sp>
      <p:sp>
        <p:nvSpPr>
          <p:cNvPr id="3076" name="Rectangle 4"/>
          <p:cNvSpPr>
            <a:spLocks noChangeArrowheads="1"/>
          </p:cNvSpPr>
          <p:nvPr/>
        </p:nvSpPr>
        <p:spPr bwMode="auto">
          <a:xfrm>
            <a:off x="533400" y="2004219"/>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9" name="Object 3"/>
          <p:cNvGraphicFramePr>
            <a:graphicFrameLocks noChangeAspect="1"/>
          </p:cNvGraphicFramePr>
          <p:nvPr>
            <p:extLst>
              <p:ext uri="{D42A27DB-BD31-4B8C-83A1-F6EECF244321}">
                <p14:modId xmlns:p14="http://schemas.microsoft.com/office/powerpoint/2010/main" val="2392433305"/>
              </p:ext>
            </p:extLst>
          </p:nvPr>
        </p:nvGraphicFramePr>
        <p:xfrm>
          <a:off x="457200" y="2505075"/>
          <a:ext cx="11101388" cy="3825875"/>
        </p:xfrm>
        <a:graphic>
          <a:graphicData uri="http://schemas.openxmlformats.org/presentationml/2006/ole">
            <mc:AlternateContent xmlns:mc="http://schemas.openxmlformats.org/markup-compatibility/2006">
              <mc:Choice xmlns:v="urn:schemas-microsoft-com:vml" Requires="v">
                <p:oleObj spid="_x0000_s1110" name="Document" r:id="rId4" imgW="8245941" imgH="2853485" progId="Word.Document.8">
                  <p:embed/>
                </p:oleObj>
              </mc:Choice>
              <mc:Fallback>
                <p:oleObj name="Document" r:id="rId4" imgW="8245941" imgH="2853485" progId="Word.Document.8">
                  <p:embed/>
                  <p:pic>
                    <p:nvPicPr>
                      <p:cNvPr id="9" name="Object 3"/>
                      <p:cNvPicPr>
                        <a:picLocks noChangeAspect="1" noChangeArrowheads="1"/>
                      </p:cNvPicPr>
                      <p:nvPr/>
                    </p:nvPicPr>
                    <p:blipFill>
                      <a:blip r:embed="rId5"/>
                      <a:srcRect/>
                      <a:stretch>
                        <a:fillRect/>
                      </a:stretch>
                    </p:blipFill>
                    <p:spPr bwMode="auto">
                      <a:xfrm>
                        <a:off x="457200" y="2505075"/>
                        <a:ext cx="11101388" cy="3825875"/>
                      </a:xfrm>
                      <a:prstGeom prst="rect">
                        <a:avLst/>
                      </a:prstGeom>
                      <a:noFill/>
                    </p:spPr>
                  </p:pic>
                </p:oleObj>
              </mc:Fallback>
            </mc:AlternateContent>
          </a:graphicData>
        </a:graphic>
      </p:graphicFrame>
      <p:sp>
        <p:nvSpPr>
          <p:cNvPr id="2" name="Slide Number Placeholder 1"/>
          <p:cNvSpPr>
            <a:spLocks noGrp="1"/>
          </p:cNvSpPr>
          <p:nvPr>
            <p:ph type="sldNum" idx="12"/>
          </p:nvPr>
        </p:nvSpPr>
        <p:spPr/>
        <p:txBody>
          <a:bodyPr/>
          <a:lstStyle/>
          <a:p>
            <a:r>
              <a:rPr lang="en-GB" dirty="0"/>
              <a:t>Slide </a:t>
            </a:r>
            <a:fld id="{440F5867-744E-4AA6-B0ED-4C44D2DFBB7B}" type="slidenum">
              <a:rPr lang="en-GB" smtClean="0"/>
              <a:pPr/>
              <a:t>1</a:t>
            </a:fld>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914401" y="685801"/>
            <a:ext cx="10361084" cy="457199"/>
          </a:xfrm>
        </p:spPr>
        <p:txBody>
          <a:bodyPr/>
          <a:lstStyle/>
          <a:p>
            <a:pPr>
              <a:spcBef>
                <a:spcPts val="200"/>
              </a:spcBef>
              <a:defRPr/>
            </a:pPr>
            <a:r>
              <a:rPr lang="en-US" dirty="0"/>
              <a:t>Updates from ITU-R WG 5A 20-30 July 2020</a:t>
            </a:r>
          </a:p>
        </p:txBody>
      </p:sp>
      <p:sp>
        <p:nvSpPr>
          <p:cNvPr id="18435" name="Content Placeholder 2"/>
          <p:cNvSpPr>
            <a:spLocks noGrp="1"/>
          </p:cNvSpPr>
          <p:nvPr>
            <p:ph idx="1"/>
          </p:nvPr>
        </p:nvSpPr>
        <p:spPr>
          <a:xfrm>
            <a:off x="914401" y="1258156"/>
            <a:ext cx="10361084" cy="5103814"/>
          </a:xfrm>
        </p:spPr>
        <p:txBody>
          <a:bodyPr/>
          <a:lstStyle/>
          <a:p>
            <a:pPr marL="342900" lvl="2" indent="-342900">
              <a:spcBef>
                <a:spcPts val="300"/>
              </a:spcBef>
              <a:spcAft>
                <a:spcPts val="0"/>
              </a:spcAft>
              <a:buFont typeface="Arial" panose="020B0604020202020204" pitchFamily="34" charset="0"/>
              <a:buChar char="•"/>
              <a:defRPr/>
            </a:pPr>
            <a:r>
              <a:rPr lang="en-US" sz="2000" dirty="0">
                <a:solidFill>
                  <a:srgbClr val="0000CC"/>
                </a:solidFill>
              </a:rPr>
              <a:t>IEEE 802 contributions to WP5A under agenda item RLAN characteristics</a:t>
            </a:r>
            <a:endParaRPr lang="en-US" sz="2000" dirty="0"/>
          </a:p>
          <a:p>
            <a:pPr marL="1143000" lvl="4" indent="-342900">
              <a:spcBef>
                <a:spcPts val="300"/>
              </a:spcBef>
              <a:spcAft>
                <a:spcPts val="0"/>
              </a:spcAft>
              <a:buFont typeface="Arial" panose="020B0604020202020204" pitchFamily="34" charset="0"/>
              <a:buChar char="•"/>
              <a:defRPr/>
            </a:pPr>
            <a:r>
              <a:rPr lang="en-US" sz="2000" dirty="0"/>
              <a:t>Proposed modification to Recommendation ITU-R M.1450-5 </a:t>
            </a:r>
            <a:r>
              <a:rPr lang="en-US" sz="2000" dirty="0">
                <a:hlinkClick r:id="rId2"/>
              </a:rPr>
              <a:t>[44]</a:t>
            </a:r>
            <a:endParaRPr lang="en-US" sz="2000" dirty="0"/>
          </a:p>
          <a:p>
            <a:pPr marL="1143000" lvl="4" indent="-342900">
              <a:spcBef>
                <a:spcPts val="300"/>
              </a:spcBef>
              <a:spcAft>
                <a:spcPts val="0"/>
              </a:spcAft>
              <a:buFont typeface="Arial" panose="020B0604020202020204" pitchFamily="34" charset="0"/>
              <a:buChar char="•"/>
              <a:defRPr/>
            </a:pPr>
            <a:r>
              <a:rPr lang="en-US" sz="2000" dirty="0"/>
              <a:t>Proposed modification to Recommendation ITU-R M.1801-2 </a:t>
            </a:r>
            <a:r>
              <a:rPr lang="en-US" sz="2000" dirty="0">
                <a:hlinkClick r:id="rId3"/>
              </a:rPr>
              <a:t>[43]</a:t>
            </a:r>
            <a:endParaRPr lang="en-US" sz="2000" dirty="0"/>
          </a:p>
          <a:p>
            <a:pPr hangingPunct="0">
              <a:buFont typeface="Arial" panose="020B0604020202020204" pitchFamily="34" charset="0"/>
              <a:buChar char="•"/>
            </a:pPr>
            <a:r>
              <a:rPr lang="en-GB" sz="2000" b="0" dirty="0">
                <a:solidFill>
                  <a:srgbClr val="0000CC"/>
                </a:solidFill>
              </a:rPr>
              <a:t>WP 5A Chairman Contributions</a:t>
            </a:r>
          </a:p>
          <a:p>
            <a:pPr lvl="1" hangingPunct="0">
              <a:buFont typeface="Arial" panose="020B0604020202020204" pitchFamily="34" charset="0"/>
              <a:buChar char="•"/>
            </a:pPr>
            <a:r>
              <a:rPr lang="en-US" dirty="0"/>
              <a:t>Proposed draft liaison statement to BWA &amp; RLAN External Organizations - Request for input for a revision of Recommendation ITU-R M.1450-5 - Characteristics of broadband radio local area networks </a:t>
            </a:r>
            <a:r>
              <a:rPr lang="en-US" dirty="0">
                <a:hlinkClick r:id="rId4"/>
              </a:rPr>
              <a:t>[79]</a:t>
            </a:r>
            <a:endParaRPr lang="en-US" dirty="0"/>
          </a:p>
          <a:p>
            <a:pPr lvl="1" hangingPunct="0">
              <a:buFont typeface="Arial" panose="020B0604020202020204" pitchFamily="34" charset="0"/>
              <a:buChar char="•"/>
            </a:pPr>
            <a:r>
              <a:rPr lang="en-US" dirty="0"/>
              <a:t>Proposed draft liaison statement to BWA &amp; RLAN External Organizations - Request for input for a revision of Recommendation ITU-R M.1801-2 - Radio interface standards for broadband wireless access systems, including mobile and nomadic applications, in the mobile service operating below 7.125 GHz </a:t>
            </a:r>
            <a:r>
              <a:rPr lang="en-US" dirty="0">
                <a:hlinkClick r:id="rId5"/>
              </a:rPr>
              <a:t>[80]</a:t>
            </a:r>
            <a:endParaRPr lang="en-US" dirty="0"/>
          </a:p>
          <a:p>
            <a:pPr lvl="1" hangingPunct="0">
              <a:buFont typeface="Arial" panose="020B0604020202020204" pitchFamily="34" charset="0"/>
              <a:buChar char="•"/>
            </a:pPr>
            <a:r>
              <a:rPr lang="en-US" dirty="0">
                <a:latin typeface="Calibri" panose="020F0502020204030204" pitchFamily="34" charset="0"/>
                <a:ea typeface="Calibri" panose="020F0502020204030204" pitchFamily="34" charset="0"/>
              </a:rPr>
              <a:t>A folder </a:t>
            </a:r>
            <a:r>
              <a:rPr lang="en-US" u="sng" dirty="0">
                <a:solidFill>
                  <a:srgbClr val="0000FF"/>
                </a:solidFill>
                <a:latin typeface="Calibri" panose="020F0502020204030204" pitchFamily="34" charset="0"/>
                <a:ea typeface="Calibri" panose="020F0502020204030204" pitchFamily="34" charset="0"/>
                <a:hlinkClick r:id="rId6">
                  <a:extLst>
                    <a:ext uri="{A12FA001-AC4F-418D-AE19-62706E023703}">
                      <ahyp:hlinkClr xmlns:ahyp="http://schemas.microsoft.com/office/drawing/2018/hyperlinkcolor" val="tx"/>
                    </a:ext>
                  </a:extLst>
                </a:hlinkClick>
              </a:rPr>
              <a:t>here</a:t>
            </a:r>
            <a:r>
              <a:rPr lang="en-US" dirty="0">
                <a:latin typeface="Calibri" panose="020F0502020204030204" pitchFamily="34" charset="0"/>
                <a:ea typeface="Calibri" panose="020F0502020204030204" pitchFamily="34" charset="0"/>
              </a:rPr>
              <a:t> that includes the draft annex to the WP 5A chairman’s report on M.1801 and the draft liaison statement</a:t>
            </a:r>
          </a:p>
          <a:p>
            <a:pPr lvl="1" hangingPunct="0">
              <a:buFont typeface="Arial" panose="020B0604020202020204" pitchFamily="34" charset="0"/>
              <a:buChar char="•"/>
            </a:pPr>
            <a:r>
              <a:rPr lang="en-US" dirty="0">
                <a:latin typeface="Calibri" panose="020F0502020204030204" pitchFamily="34" charset="0"/>
              </a:rPr>
              <a:t>A </a:t>
            </a:r>
            <a:r>
              <a:rPr lang="en-US" dirty="0"/>
              <a:t>folder </a:t>
            </a:r>
            <a:r>
              <a:rPr lang="en-US" u="sng" dirty="0">
                <a:hlinkClick r:id="rId7"/>
              </a:rPr>
              <a:t>here</a:t>
            </a:r>
            <a:r>
              <a:rPr lang="en-US" dirty="0"/>
              <a:t> </a:t>
            </a:r>
            <a:r>
              <a:rPr lang="en-US" dirty="0">
                <a:latin typeface="Calibri" panose="020F0502020204030204" pitchFamily="34" charset="0"/>
                <a:ea typeface="Calibri" panose="020F0502020204030204" pitchFamily="34" charset="0"/>
              </a:rPr>
              <a:t>that includes the draft annex to the WP 5A chairman’s report on M.1450</a:t>
            </a:r>
            <a:r>
              <a:rPr lang="en-US" dirty="0"/>
              <a:t> </a:t>
            </a:r>
          </a:p>
          <a:p>
            <a:pPr lvl="1" hangingPunct="0">
              <a:buFont typeface="Arial" panose="020B0604020202020204" pitchFamily="34" charset="0"/>
              <a:buChar char="•"/>
            </a:pPr>
            <a:endParaRPr lang="en-US" dirty="0">
              <a:latin typeface="Calibri" panose="020F0502020204030204" pitchFamily="34" charset="0"/>
              <a:ea typeface="Calibri" panose="020F0502020204030204" pitchFamily="34" charset="0"/>
            </a:endParaRPr>
          </a:p>
          <a:p>
            <a:pPr lvl="1" hangingPunct="0">
              <a:buFont typeface="Arial" panose="020B0604020202020204" pitchFamily="34" charset="0"/>
              <a:buChar char="•"/>
            </a:pPr>
            <a:endParaRPr lang="en-US" dirty="0">
              <a:latin typeface="Calibri" panose="020F0502020204030204" pitchFamily="34" charset="0"/>
              <a:ea typeface="Calibri" panose="020F0502020204030204" pitchFamily="34" charset="0"/>
            </a:endParaRPr>
          </a:p>
          <a:p>
            <a:pPr lvl="1" hangingPunct="0">
              <a:buFont typeface="Arial" panose="020B0604020202020204" pitchFamily="34" charset="0"/>
              <a:buChar char="•"/>
            </a:pPr>
            <a:endParaRPr lang="en-US" dirty="0"/>
          </a:p>
        </p:txBody>
      </p:sp>
      <p:sp>
        <p:nvSpPr>
          <p:cNvPr id="3" name="Footer Placeholder 2"/>
          <p:cNvSpPr>
            <a:spLocks noGrp="1"/>
          </p:cNvSpPr>
          <p:nvPr>
            <p:ph type="ftr" idx="14"/>
          </p:nvPr>
        </p:nvSpPr>
        <p:spPr/>
        <p:txBody>
          <a:bodyPr/>
          <a:lstStyle/>
          <a:p>
            <a:r>
              <a:rPr lang="en-GB" dirty="0"/>
              <a:t>Hassan Yaghoobi (Intel Corp.)</a:t>
            </a:r>
          </a:p>
        </p:txBody>
      </p:sp>
      <p:sp>
        <p:nvSpPr>
          <p:cNvPr id="2" name="Date Placeholder 1"/>
          <p:cNvSpPr>
            <a:spLocks noGrp="1"/>
          </p:cNvSpPr>
          <p:nvPr>
            <p:ph type="dt" idx="15"/>
          </p:nvPr>
        </p:nvSpPr>
        <p:spPr/>
        <p:txBody>
          <a:bodyPr/>
          <a:lstStyle/>
          <a:p>
            <a:r>
              <a:rPr lang="en-US" dirty="0"/>
              <a:t>September 2020</a:t>
            </a:r>
            <a:endParaRPr lang="en-GB" dirty="0"/>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10</a:t>
            </a:fld>
            <a:endParaRPr lang="en-GB" dirty="0"/>
          </a:p>
        </p:txBody>
      </p:sp>
    </p:spTree>
    <p:extLst>
      <p:ext uri="{BB962C8B-B14F-4D97-AF65-F5344CB8AC3E}">
        <p14:creationId xmlns:p14="http://schemas.microsoft.com/office/powerpoint/2010/main" val="1362481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914401" y="685801"/>
            <a:ext cx="10361084" cy="457199"/>
          </a:xfrm>
        </p:spPr>
        <p:txBody>
          <a:bodyPr/>
          <a:lstStyle/>
          <a:p>
            <a:pPr>
              <a:spcBef>
                <a:spcPts val="200"/>
              </a:spcBef>
              <a:defRPr/>
            </a:pPr>
            <a:r>
              <a:rPr lang="en-US" dirty="0"/>
              <a:t>Updates from ITU-R WG 5A 20-30 July 2020 (cont’d)</a:t>
            </a:r>
          </a:p>
        </p:txBody>
      </p:sp>
      <p:sp>
        <p:nvSpPr>
          <p:cNvPr id="18435" name="Content Placeholder 2"/>
          <p:cNvSpPr>
            <a:spLocks noGrp="1"/>
          </p:cNvSpPr>
          <p:nvPr>
            <p:ph idx="1"/>
          </p:nvPr>
        </p:nvSpPr>
        <p:spPr>
          <a:xfrm>
            <a:off x="929217" y="1143000"/>
            <a:ext cx="10361084" cy="5103814"/>
          </a:xfrm>
        </p:spPr>
        <p:txBody>
          <a:bodyPr/>
          <a:lstStyle/>
          <a:p>
            <a:pPr hangingPunct="0">
              <a:buFont typeface="Arial" panose="020B0604020202020204" pitchFamily="34" charset="0"/>
              <a:buChar char="•"/>
            </a:pPr>
            <a:r>
              <a:rPr lang="en-US" sz="2000" b="0" dirty="0">
                <a:solidFill>
                  <a:srgbClr val="0000CC"/>
                </a:solidFill>
              </a:rPr>
              <a:t>Two</a:t>
            </a:r>
            <a:r>
              <a:rPr lang="fr-FR" sz="2000" b="0" dirty="0">
                <a:solidFill>
                  <a:srgbClr val="0000CC"/>
                </a:solidFill>
              </a:rPr>
              <a:t> email discussions group </a:t>
            </a:r>
            <a:r>
              <a:rPr lang="fr-FR" sz="2000" b="0" dirty="0" err="1">
                <a:solidFill>
                  <a:srgbClr val="0000CC"/>
                </a:solidFill>
              </a:rPr>
              <a:t>were</a:t>
            </a:r>
            <a:r>
              <a:rPr lang="fr-FR" sz="2000" b="0" dirty="0">
                <a:solidFill>
                  <a:srgbClr val="0000CC"/>
                </a:solidFill>
              </a:rPr>
              <a:t> </a:t>
            </a:r>
            <a:r>
              <a:rPr lang="fr-FR" sz="2000" b="0" dirty="0" err="1">
                <a:solidFill>
                  <a:srgbClr val="0000CC"/>
                </a:solidFill>
              </a:rPr>
              <a:t>formed</a:t>
            </a:r>
            <a:r>
              <a:rPr lang="fr-FR" sz="2000" b="0" dirty="0">
                <a:solidFill>
                  <a:srgbClr val="0000CC"/>
                </a:solidFill>
              </a:rPr>
              <a:t> (Dorothy Stanley Lead)</a:t>
            </a:r>
          </a:p>
          <a:p>
            <a:pPr hangingPunct="0">
              <a:buFont typeface="Arial" panose="020B0604020202020204" pitchFamily="34" charset="0"/>
              <a:buChar char="•"/>
            </a:pPr>
            <a:r>
              <a:rPr lang="fr-FR" sz="2000" b="0" dirty="0">
                <a:solidFill>
                  <a:srgbClr val="0000CC"/>
                </a:solidFill>
              </a:rPr>
              <a:t>Contribution on </a:t>
            </a:r>
            <a:r>
              <a:rPr lang="en-GB" sz="2000" b="0" dirty="0">
                <a:solidFill>
                  <a:srgbClr val="0000CC"/>
                </a:solidFill>
              </a:rPr>
              <a:t>ITU-R M.1450-5 (Doc. </a:t>
            </a:r>
            <a:r>
              <a:rPr lang="en-GB" sz="2000" b="0" u="sng" dirty="0">
                <a:hlinkClick r:id="rId2"/>
              </a:rPr>
              <a:t>5A/</a:t>
            </a:r>
            <a:r>
              <a:rPr lang="en-CA" sz="2000" b="0" u="sng" dirty="0">
                <a:hlinkClick r:id="rId2"/>
              </a:rPr>
              <a:t>44</a:t>
            </a:r>
            <a:r>
              <a:rPr lang="en-CA" sz="2000" b="0" dirty="0">
                <a:solidFill>
                  <a:srgbClr val="0000CC"/>
                </a:solidFill>
              </a:rPr>
              <a:t>)</a:t>
            </a:r>
          </a:p>
          <a:p>
            <a:pPr marL="457200" lvl="1" indent="0" hangingPunct="0"/>
            <a:r>
              <a:rPr lang="en-US" sz="1600" dirty="0">
                <a:solidFill>
                  <a:schemeClr val="tx1"/>
                </a:solidFill>
              </a:rPr>
              <a:t>(a) Role and nature of the M.1450-5 document</a:t>
            </a:r>
          </a:p>
          <a:p>
            <a:pPr marL="457200" lvl="1" indent="0" hangingPunct="0"/>
            <a:r>
              <a:rPr lang="en-US" sz="1600" dirty="0">
                <a:solidFill>
                  <a:schemeClr val="tx1"/>
                </a:solidFill>
              </a:rPr>
              <a:t>(b) Status of 802.11ax, 802.11ay documents</a:t>
            </a:r>
          </a:p>
          <a:p>
            <a:pPr marL="457200" lvl="1" indent="0" hangingPunct="0"/>
            <a:r>
              <a:rPr lang="en-US" sz="1600" dirty="0">
                <a:solidFill>
                  <a:schemeClr val="tx1"/>
                </a:solidFill>
              </a:rPr>
              <a:t>(c) Potential additional changes in Section 3, "Operational environment and considerations of interface“</a:t>
            </a:r>
          </a:p>
          <a:p>
            <a:pPr marL="457200" lvl="1" indent="0" hangingPunct="0"/>
            <a:r>
              <a:rPr lang="en-US" sz="1600" dirty="0">
                <a:solidFill>
                  <a:schemeClr val="tx1"/>
                </a:solidFill>
              </a:rPr>
              <a:t>(d) Way forward (working document toward a preliminary draft revision)</a:t>
            </a:r>
          </a:p>
          <a:p>
            <a:pPr marL="457200" lvl="1" indent="0" hangingPunct="0"/>
            <a:r>
              <a:rPr lang="en-US" sz="1600" dirty="0">
                <a:solidFill>
                  <a:schemeClr val="tx1"/>
                </a:solidFill>
              </a:rPr>
              <a:t>(e) Identify proposed editor notes (EN) [Proposed by Inmarsat]</a:t>
            </a:r>
          </a:p>
          <a:p>
            <a:pPr hangingPunct="0">
              <a:buFont typeface="Arial" panose="020B0604020202020204" pitchFamily="34" charset="0"/>
              <a:buChar char="•"/>
            </a:pPr>
            <a:r>
              <a:rPr lang="fr-FR" sz="2000" b="0" dirty="0">
                <a:solidFill>
                  <a:srgbClr val="0000CC"/>
                </a:solidFill>
              </a:rPr>
              <a:t>Contribution on </a:t>
            </a:r>
            <a:r>
              <a:rPr lang="en-GB" sz="2000" b="0" dirty="0">
                <a:solidFill>
                  <a:srgbClr val="0000CC"/>
                </a:solidFill>
              </a:rPr>
              <a:t>ITU-R M.1801-2 (Doc. </a:t>
            </a:r>
            <a:r>
              <a:rPr lang="en-CA" sz="2000" b="0" u="sng" dirty="0">
                <a:hlinkClick r:id="rId3"/>
              </a:rPr>
              <a:t>5A/43</a:t>
            </a:r>
            <a:r>
              <a:rPr lang="en-CA" sz="2000" b="0" dirty="0"/>
              <a:t>)</a:t>
            </a:r>
          </a:p>
          <a:p>
            <a:pPr marL="457200" lvl="1" indent="0" hangingPunct="0"/>
            <a:r>
              <a:rPr lang="en-US" sz="1600" dirty="0">
                <a:solidFill>
                  <a:schemeClr val="tx1"/>
                </a:solidFill>
              </a:rPr>
              <a:t>(1) Role and nature of the M.1801-2 document</a:t>
            </a:r>
          </a:p>
          <a:p>
            <a:pPr marL="457200" lvl="1" indent="0" hangingPunct="0"/>
            <a:r>
              <a:rPr lang="en-US" sz="1600" dirty="0">
                <a:solidFill>
                  <a:schemeClr val="tx1"/>
                </a:solidFill>
              </a:rPr>
              <a:t>(2) Way forward: working document toward a preliminary draft revision</a:t>
            </a:r>
          </a:p>
          <a:p>
            <a:pPr marL="457200" lvl="1" indent="0" hangingPunct="0"/>
            <a:r>
              <a:rPr lang="en-US" sz="1600" dirty="0">
                <a:solidFill>
                  <a:schemeClr val="tx1"/>
                </a:solidFill>
              </a:rPr>
              <a:t>(3) Identify proposed editor notes (EN) </a:t>
            </a:r>
          </a:p>
        </p:txBody>
      </p:sp>
      <p:sp>
        <p:nvSpPr>
          <p:cNvPr id="3" name="Footer Placeholder 2"/>
          <p:cNvSpPr>
            <a:spLocks noGrp="1"/>
          </p:cNvSpPr>
          <p:nvPr>
            <p:ph type="ftr" idx="14"/>
          </p:nvPr>
        </p:nvSpPr>
        <p:spPr/>
        <p:txBody>
          <a:bodyPr/>
          <a:lstStyle/>
          <a:p>
            <a:r>
              <a:rPr lang="en-GB" dirty="0"/>
              <a:t>Hassan Yaghoobi (Intel Corp.)</a:t>
            </a:r>
          </a:p>
        </p:txBody>
      </p:sp>
      <p:sp>
        <p:nvSpPr>
          <p:cNvPr id="2" name="Date Placeholder 1"/>
          <p:cNvSpPr>
            <a:spLocks noGrp="1"/>
          </p:cNvSpPr>
          <p:nvPr>
            <p:ph type="dt" idx="15"/>
          </p:nvPr>
        </p:nvSpPr>
        <p:spPr/>
        <p:txBody>
          <a:bodyPr/>
          <a:lstStyle/>
          <a:p>
            <a:r>
              <a:rPr lang="en-US" dirty="0"/>
              <a:t>September 2020</a:t>
            </a:r>
            <a:endParaRPr lang="en-GB" dirty="0"/>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11</a:t>
            </a:fld>
            <a:endParaRPr lang="en-GB" dirty="0"/>
          </a:p>
        </p:txBody>
      </p:sp>
    </p:spTree>
    <p:extLst>
      <p:ext uri="{BB962C8B-B14F-4D97-AF65-F5344CB8AC3E}">
        <p14:creationId xmlns:p14="http://schemas.microsoft.com/office/powerpoint/2010/main" val="1317215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901699" y="606425"/>
            <a:ext cx="10361084" cy="457199"/>
          </a:xfrm>
        </p:spPr>
        <p:txBody>
          <a:bodyPr/>
          <a:lstStyle/>
          <a:p>
            <a:pPr>
              <a:spcBef>
                <a:spcPts val="200"/>
              </a:spcBef>
              <a:defRPr/>
            </a:pPr>
            <a:r>
              <a:rPr lang="fr-FR" dirty="0"/>
              <a:t>Email Discussions on M.1450 (Varions)</a:t>
            </a:r>
            <a:endParaRPr lang="en-US" dirty="0"/>
          </a:p>
        </p:txBody>
      </p:sp>
      <p:sp>
        <p:nvSpPr>
          <p:cNvPr id="18435" name="Content Placeholder 2"/>
          <p:cNvSpPr>
            <a:spLocks noGrp="1"/>
          </p:cNvSpPr>
          <p:nvPr>
            <p:ph idx="1"/>
          </p:nvPr>
        </p:nvSpPr>
        <p:spPr>
          <a:xfrm>
            <a:off x="915458" y="1063624"/>
            <a:ext cx="10361084" cy="5103814"/>
          </a:xfrm>
        </p:spPr>
        <p:txBody>
          <a:bodyPr/>
          <a:lstStyle/>
          <a:p>
            <a:pPr marL="57150" indent="0" hangingPunct="0"/>
            <a:r>
              <a:rPr lang="en-US" sz="1600" dirty="0">
                <a:solidFill>
                  <a:schemeClr val="tx1"/>
                </a:solidFill>
              </a:rPr>
              <a:t>M.1450 (a) Role and nature of the M.1450-5 document</a:t>
            </a:r>
          </a:p>
          <a:p>
            <a:pPr marL="457200" indent="-400050" hangingPunct="0">
              <a:buFont typeface="+mj-lt"/>
              <a:buAutoNum type="romanLcPeriod"/>
            </a:pPr>
            <a:r>
              <a:rPr lang="en-US" sz="1600" b="0" dirty="0">
                <a:solidFill>
                  <a:schemeClr val="tx1"/>
                </a:solidFill>
              </a:rPr>
              <a:t>[T. WANG State Radio Monitoring Center, China] The </a:t>
            </a:r>
            <a:r>
              <a:rPr lang="en-US" sz="1600" b="0" dirty="0">
                <a:solidFill>
                  <a:schemeClr val="tx1"/>
                </a:solidFill>
                <a:highlight>
                  <a:srgbClr val="FFFF00"/>
                </a:highlight>
              </a:rPr>
              <a:t>status of the standards does not matter too much</a:t>
            </a:r>
            <a:r>
              <a:rPr lang="en-US" sz="1600" b="0" dirty="0">
                <a:solidFill>
                  <a:schemeClr val="tx1"/>
                </a:solidFill>
              </a:rPr>
              <a:t>. In this stage, we prefer </a:t>
            </a:r>
            <a:r>
              <a:rPr lang="en-US" sz="1600" b="0" dirty="0">
                <a:solidFill>
                  <a:schemeClr val="tx1"/>
                </a:solidFill>
                <a:highlight>
                  <a:srgbClr val="FFFF00"/>
                </a:highlight>
              </a:rPr>
              <a:t>not to rush to revise the recommendation </a:t>
            </a:r>
            <a:r>
              <a:rPr lang="en-US" sz="1600" b="0" dirty="0">
                <a:solidFill>
                  <a:schemeClr val="tx1"/>
                </a:solidFill>
              </a:rPr>
              <a:t>for the time being. … but we still would kindly ask the meeting to </a:t>
            </a:r>
            <a:r>
              <a:rPr lang="en-US" sz="1600" b="0" dirty="0">
                <a:solidFill>
                  <a:schemeClr val="tx1"/>
                </a:solidFill>
                <a:highlight>
                  <a:srgbClr val="FFFF00"/>
                </a:highlight>
              </a:rPr>
              <a:t>maintain the traditional working methods</a:t>
            </a:r>
            <a:r>
              <a:rPr lang="en-US" sz="1600" b="0" dirty="0">
                <a:solidFill>
                  <a:schemeClr val="tx1"/>
                </a:solidFill>
              </a:rPr>
              <a:t>.</a:t>
            </a:r>
          </a:p>
          <a:p>
            <a:pPr marL="457200" indent="-400050" hangingPunct="0">
              <a:buFont typeface="+mj-lt"/>
              <a:buAutoNum type="romanLcPeriod"/>
            </a:pPr>
            <a:r>
              <a:rPr lang="en-US" sz="1600" b="0" dirty="0">
                <a:solidFill>
                  <a:schemeClr val="tx1"/>
                </a:solidFill>
              </a:rPr>
              <a:t>[T. WANG  SRRC]  </a:t>
            </a:r>
            <a:r>
              <a:rPr lang="en-US" sz="1600" b="0" dirty="0">
                <a:solidFill>
                  <a:schemeClr val="tx1"/>
                </a:solidFill>
                <a:highlight>
                  <a:srgbClr val="FFFF00"/>
                </a:highlight>
              </a:rPr>
              <a:t>remove </a:t>
            </a:r>
            <a:r>
              <a:rPr lang="en-US" sz="1600" b="0" dirty="0">
                <a:solidFill>
                  <a:schemeClr val="tx1"/>
                </a:solidFill>
              </a:rPr>
              <a:t>the new introduced frequency bands e.g. </a:t>
            </a:r>
            <a:r>
              <a:rPr lang="en-US" sz="1600" b="0" dirty="0">
                <a:solidFill>
                  <a:schemeClr val="tx1"/>
                </a:solidFill>
                <a:highlight>
                  <a:srgbClr val="FFFF00"/>
                </a:highlight>
              </a:rPr>
              <a:t>66-71 GHz, and 5925-7125 MHz from Table 2</a:t>
            </a:r>
            <a:r>
              <a:rPr lang="en-US" sz="1600" b="0" dirty="0">
                <a:solidFill>
                  <a:schemeClr val="tx1"/>
                </a:solidFill>
              </a:rPr>
              <a:t>.</a:t>
            </a:r>
          </a:p>
          <a:p>
            <a:pPr marL="457200" indent="-400050" hangingPunct="0">
              <a:buFont typeface="+mj-lt"/>
              <a:buAutoNum type="romanLcPeriod"/>
            </a:pPr>
            <a:r>
              <a:rPr lang="en-US" sz="1600" b="0" dirty="0">
                <a:solidFill>
                  <a:schemeClr val="tx1"/>
                </a:solidFill>
              </a:rPr>
              <a:t>[T. WANG SRRC] </a:t>
            </a:r>
            <a:r>
              <a:rPr lang="en-US" sz="1600" b="0" dirty="0">
                <a:solidFill>
                  <a:schemeClr val="tx1"/>
                </a:solidFill>
                <a:highlight>
                  <a:srgbClr val="FFFF00"/>
                </a:highlight>
              </a:rPr>
              <a:t>Disagree with Inmarsat vi</a:t>
            </a:r>
          </a:p>
          <a:p>
            <a:pPr marL="457200" indent="-400050" hangingPunct="0">
              <a:buFont typeface="+mj-lt"/>
              <a:buAutoNum type="romanLcPeriod"/>
            </a:pPr>
            <a:r>
              <a:rPr lang="en-US" sz="1600" b="0" dirty="0">
                <a:solidFill>
                  <a:schemeClr val="tx1"/>
                </a:solidFill>
              </a:rPr>
              <a:t>[T. WANG SRRC] </a:t>
            </a:r>
            <a:r>
              <a:rPr lang="en-US" sz="1600" b="0" dirty="0">
                <a:solidFill>
                  <a:schemeClr val="tx1"/>
                </a:solidFill>
                <a:highlight>
                  <a:srgbClr val="FFFF00"/>
                </a:highlight>
              </a:rPr>
              <a:t>802.11ah belongs to SRD or RLAN? </a:t>
            </a:r>
            <a:r>
              <a:rPr lang="en-US" sz="1600" b="0" dirty="0">
                <a:solidFill>
                  <a:schemeClr val="tx1"/>
                </a:solidFill>
              </a:rPr>
              <a:t>This may worth to </a:t>
            </a:r>
            <a:r>
              <a:rPr lang="en-US" sz="1600" b="0" dirty="0">
                <a:solidFill>
                  <a:schemeClr val="tx1"/>
                </a:solidFill>
                <a:highlight>
                  <a:srgbClr val="FFFF00"/>
                </a:highlight>
              </a:rPr>
              <a:t>check with SG1</a:t>
            </a:r>
            <a:r>
              <a:rPr lang="en-US" sz="1600" b="0" dirty="0">
                <a:solidFill>
                  <a:schemeClr val="tx1"/>
                </a:solidFill>
              </a:rPr>
              <a:t>.</a:t>
            </a:r>
            <a:endParaRPr lang="en-US" sz="1600" b="0" dirty="0">
              <a:solidFill>
                <a:schemeClr val="tx1"/>
              </a:solidFill>
              <a:highlight>
                <a:srgbClr val="FFFF00"/>
              </a:highlight>
            </a:endParaRPr>
          </a:p>
          <a:p>
            <a:pPr marL="57150" indent="0" hangingPunct="0"/>
            <a:r>
              <a:rPr lang="en-US" sz="1600" dirty="0">
                <a:solidFill>
                  <a:schemeClr val="tx1"/>
                </a:solidFill>
              </a:rPr>
              <a:t>M.1450 (d) Way forward (working document toward a preliminary draft revision)</a:t>
            </a:r>
          </a:p>
          <a:p>
            <a:pPr marL="400050" indent="-400050" hangingPunct="0">
              <a:buFont typeface="+mj-lt"/>
              <a:buAutoNum type="romanLcPeriod" startAt="4"/>
            </a:pPr>
            <a:r>
              <a:rPr lang="en-US" sz="1600" b="0" dirty="0">
                <a:solidFill>
                  <a:schemeClr val="tx1"/>
                </a:solidFill>
              </a:rPr>
              <a:t>[J Costa Ericsson] At this time the best that it can be done in WP 5A is to initiate a working document to be attached to the WP 5A chairman’s report.  Therefore, re (b) below, the status of the standards does not matter too much, you can </a:t>
            </a:r>
            <a:r>
              <a:rPr lang="en-US" sz="1600" b="0" dirty="0">
                <a:solidFill>
                  <a:schemeClr val="tx1"/>
                </a:solidFill>
                <a:highlight>
                  <a:srgbClr val="FFFF00"/>
                </a:highlight>
              </a:rPr>
              <a:t>use square brackets and/or editor’s notes in the working document </a:t>
            </a:r>
            <a:r>
              <a:rPr lang="en-US" sz="1600" b="0" dirty="0">
                <a:solidFill>
                  <a:schemeClr val="tx1"/>
                </a:solidFill>
              </a:rPr>
              <a:t>if you wish.  When the draft revision is finalized and it is ready to be </a:t>
            </a:r>
            <a:r>
              <a:rPr lang="en-US" sz="1600" b="0" dirty="0">
                <a:solidFill>
                  <a:schemeClr val="tx1"/>
                </a:solidFill>
                <a:highlight>
                  <a:srgbClr val="FFFF00"/>
                </a:highlight>
              </a:rPr>
              <a:t>submitted to SG 5</a:t>
            </a:r>
            <a:r>
              <a:rPr lang="en-US" sz="1600" b="0" dirty="0">
                <a:solidFill>
                  <a:schemeClr val="tx1"/>
                </a:solidFill>
              </a:rPr>
              <a:t>, it can only </a:t>
            </a:r>
            <a:r>
              <a:rPr lang="en-US" sz="1600" b="0" dirty="0">
                <a:solidFill>
                  <a:schemeClr val="tx1"/>
                </a:solidFill>
                <a:highlight>
                  <a:srgbClr val="FFFF00"/>
                </a:highlight>
              </a:rPr>
              <a:t>contained approved standards</a:t>
            </a:r>
            <a:r>
              <a:rPr lang="en-US" sz="1600" b="0" dirty="0">
                <a:solidFill>
                  <a:schemeClr val="tx1"/>
                </a:solidFill>
              </a:rPr>
              <a:t>.</a:t>
            </a:r>
          </a:p>
          <a:p>
            <a:pPr marL="400050" indent="-400050" hangingPunct="0">
              <a:buFont typeface="+mj-lt"/>
              <a:buAutoNum type="romanLcPeriod" startAt="4"/>
            </a:pPr>
            <a:r>
              <a:rPr lang="en-US" sz="1600" b="0" dirty="0">
                <a:solidFill>
                  <a:schemeClr val="tx1"/>
                </a:solidFill>
              </a:rPr>
              <a:t>[J. Costa Ericsson]</a:t>
            </a:r>
            <a:r>
              <a:rPr lang="en-US" sz="1600" b="0" dirty="0">
                <a:solidFill>
                  <a:schemeClr val="tx1"/>
                </a:solidFill>
                <a:highlight>
                  <a:srgbClr val="FFFF00"/>
                </a:highlight>
              </a:rPr>
              <a:t> Proposed working document </a:t>
            </a:r>
            <a:r>
              <a:rPr lang="en-US" sz="1600" b="0" dirty="0">
                <a:highlight>
                  <a:srgbClr val="FFFF00"/>
                </a:highlight>
              </a:rPr>
              <a:t>: </a:t>
            </a:r>
            <a:r>
              <a:rPr lang="en-CA" sz="1600" b="0" u="sng" dirty="0">
                <a:highlight>
                  <a:srgbClr val="FFFF00"/>
                </a:highlight>
                <a:hlinkClick r:id="rId2"/>
              </a:rPr>
              <a:t>844</a:t>
            </a:r>
            <a:r>
              <a:rPr lang="en-US" sz="1600" b="0" dirty="0">
                <a:highlight>
                  <a:srgbClr val="FFFF00"/>
                </a:highlight>
              </a:rPr>
              <a:t> </a:t>
            </a:r>
            <a:r>
              <a:rPr lang="en-CA" sz="1600" b="0" u="sng" dirty="0">
                <a:highlight>
                  <a:srgbClr val="FFFF00"/>
                </a:highlight>
                <a:hlinkClick r:id="rId3"/>
              </a:rPr>
              <a:t>Annex 17</a:t>
            </a:r>
            <a:r>
              <a:rPr lang="en-CA" sz="1600" b="0" dirty="0">
                <a:highlight>
                  <a:srgbClr val="FFFF00"/>
                </a:highlight>
              </a:rPr>
              <a:t> (WP 5A) and </a:t>
            </a:r>
            <a:r>
              <a:rPr lang="en-CA" sz="1600" b="0" u="sng" dirty="0">
                <a:highlight>
                  <a:srgbClr val="FFFF00"/>
                </a:highlight>
                <a:hlinkClick r:id="rId4"/>
              </a:rPr>
              <a:t>44</a:t>
            </a:r>
            <a:r>
              <a:rPr lang="en-CA" sz="1600" b="0" dirty="0">
                <a:highlight>
                  <a:srgbClr val="FFFF00"/>
                </a:highlight>
              </a:rPr>
              <a:t> (IEEE) </a:t>
            </a:r>
            <a:endParaRPr lang="en-US" sz="1600" b="0" dirty="0">
              <a:solidFill>
                <a:schemeClr val="tx1"/>
              </a:solidFill>
            </a:endParaRPr>
          </a:p>
          <a:p>
            <a:pPr marL="57150" indent="0" hangingPunct="0"/>
            <a:r>
              <a:rPr lang="en-US" sz="1600" dirty="0">
                <a:solidFill>
                  <a:schemeClr val="tx1"/>
                </a:solidFill>
              </a:rPr>
              <a:t>M.1450 (e) Identify proposed editor notes (EN) [Proposed by Inmarsat]</a:t>
            </a:r>
          </a:p>
          <a:p>
            <a:pPr marL="400050" indent="-400050" hangingPunct="0">
              <a:buFont typeface="+mj-lt"/>
              <a:buAutoNum type="romanLcPeriod" startAt="6"/>
            </a:pPr>
            <a:r>
              <a:rPr lang="en-US" sz="1600" b="0" dirty="0">
                <a:solidFill>
                  <a:schemeClr val="tx1"/>
                </a:solidFill>
              </a:rPr>
              <a:t>[</a:t>
            </a:r>
            <a:r>
              <a:rPr lang="en-US" sz="1600" b="0" dirty="0"/>
              <a:t>K. Masrani </a:t>
            </a:r>
            <a:r>
              <a:rPr lang="en-US" sz="1600" b="0" dirty="0">
                <a:solidFill>
                  <a:schemeClr val="tx1"/>
                </a:solidFill>
              </a:rPr>
              <a:t>Inmarsat] Proposed EN1: I would like to propose that should WP5A agree to include the </a:t>
            </a:r>
            <a:r>
              <a:rPr lang="en-US" sz="1600" b="0" dirty="0">
                <a:solidFill>
                  <a:schemeClr val="tx1"/>
                </a:solidFill>
                <a:highlight>
                  <a:srgbClr val="FFFF00"/>
                </a:highlight>
              </a:rPr>
              <a:t>additional new bands </a:t>
            </a:r>
            <a:r>
              <a:rPr lang="en-US" sz="1600" b="0" dirty="0">
                <a:solidFill>
                  <a:schemeClr val="tx1"/>
                </a:solidFill>
              </a:rPr>
              <a:t>identified in Document 5A/44 for use by Broadband RLAN systems, we introduce an Editor’s Note at the top of any </a:t>
            </a:r>
            <a:r>
              <a:rPr lang="en-US" sz="1600" b="0" dirty="0">
                <a:solidFill>
                  <a:schemeClr val="tx1"/>
                </a:solidFill>
                <a:highlight>
                  <a:srgbClr val="FFFF00"/>
                </a:highlight>
              </a:rPr>
              <a:t>working document </a:t>
            </a:r>
            <a:r>
              <a:rPr lang="en-US" sz="1600" b="0" dirty="0">
                <a:solidFill>
                  <a:schemeClr val="tx1"/>
                </a:solidFill>
              </a:rPr>
              <a:t>carrying the work forward to the next document.  This note will reference a need to include in Annex 2 that </a:t>
            </a:r>
            <a:r>
              <a:rPr lang="en-US" sz="1600" b="0" dirty="0">
                <a:solidFill>
                  <a:schemeClr val="tx1"/>
                </a:solidFill>
                <a:highlight>
                  <a:srgbClr val="FFFF00"/>
                </a:highlight>
              </a:rPr>
              <a:t>RF characteristics and any associated regulatory conditions </a:t>
            </a:r>
            <a:r>
              <a:rPr lang="en-US" sz="1600" b="0" dirty="0">
                <a:solidFill>
                  <a:schemeClr val="tx1"/>
                </a:solidFill>
              </a:rPr>
              <a:t>(such as indoor use and operating sub-bands) would need to developed in use of the </a:t>
            </a:r>
            <a:r>
              <a:rPr lang="en-US" sz="1600" b="0" dirty="0">
                <a:solidFill>
                  <a:schemeClr val="tx1"/>
                </a:solidFill>
                <a:highlight>
                  <a:srgbClr val="FFFF00"/>
                </a:highlight>
              </a:rPr>
              <a:t>5725-7125 MHz and 66-71 GHz frequency bands</a:t>
            </a:r>
            <a:r>
              <a:rPr lang="en-US" sz="1600" b="0" dirty="0">
                <a:solidFill>
                  <a:schemeClr val="tx1"/>
                </a:solidFill>
              </a:rPr>
              <a:t>, or a part of these bands, for Broadband RLANs." </a:t>
            </a:r>
          </a:p>
        </p:txBody>
      </p:sp>
      <p:sp>
        <p:nvSpPr>
          <p:cNvPr id="3" name="Footer Placeholder 2"/>
          <p:cNvSpPr>
            <a:spLocks noGrp="1"/>
          </p:cNvSpPr>
          <p:nvPr>
            <p:ph type="ftr" idx="14"/>
          </p:nvPr>
        </p:nvSpPr>
        <p:spPr/>
        <p:txBody>
          <a:bodyPr/>
          <a:lstStyle/>
          <a:p>
            <a:r>
              <a:rPr lang="en-GB" dirty="0"/>
              <a:t>Hassan Yaghoobi (Intel Corp.)</a:t>
            </a:r>
          </a:p>
        </p:txBody>
      </p:sp>
      <p:sp>
        <p:nvSpPr>
          <p:cNvPr id="2" name="Date Placeholder 1"/>
          <p:cNvSpPr>
            <a:spLocks noGrp="1"/>
          </p:cNvSpPr>
          <p:nvPr>
            <p:ph type="dt" idx="15"/>
          </p:nvPr>
        </p:nvSpPr>
        <p:spPr/>
        <p:txBody>
          <a:bodyPr/>
          <a:lstStyle/>
          <a:p>
            <a:r>
              <a:rPr lang="en-US" dirty="0"/>
              <a:t>September 2020</a:t>
            </a:r>
            <a:endParaRPr lang="en-GB" dirty="0"/>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12</a:t>
            </a:fld>
            <a:endParaRPr lang="en-GB" dirty="0"/>
          </a:p>
        </p:txBody>
      </p:sp>
    </p:spTree>
    <p:extLst>
      <p:ext uri="{BB962C8B-B14F-4D97-AF65-F5344CB8AC3E}">
        <p14:creationId xmlns:p14="http://schemas.microsoft.com/office/powerpoint/2010/main" val="860423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914401" y="559942"/>
            <a:ext cx="10361084" cy="457199"/>
          </a:xfrm>
        </p:spPr>
        <p:txBody>
          <a:bodyPr/>
          <a:lstStyle/>
          <a:p>
            <a:pPr>
              <a:spcBef>
                <a:spcPts val="200"/>
              </a:spcBef>
              <a:defRPr/>
            </a:pPr>
            <a:r>
              <a:rPr lang="fr-FR" dirty="0"/>
              <a:t>Email Discussions on M.1450</a:t>
            </a:r>
            <a:r>
              <a:rPr lang="en-US" dirty="0"/>
              <a:t> (A. </a:t>
            </a:r>
            <a:r>
              <a:rPr lang="en-US" dirty="0" err="1"/>
              <a:t>Gowans</a:t>
            </a:r>
            <a:r>
              <a:rPr lang="en-US" dirty="0"/>
              <a:t> UK </a:t>
            </a:r>
            <a:r>
              <a:rPr lang="en-US" dirty="0" err="1"/>
              <a:t>Ofcom</a:t>
            </a:r>
            <a:r>
              <a:rPr lang="en-US" dirty="0"/>
              <a:t>)</a:t>
            </a:r>
          </a:p>
        </p:txBody>
      </p:sp>
      <p:sp>
        <p:nvSpPr>
          <p:cNvPr id="18435" name="Content Placeholder 2"/>
          <p:cNvSpPr>
            <a:spLocks noGrp="1"/>
          </p:cNvSpPr>
          <p:nvPr>
            <p:ph idx="1"/>
          </p:nvPr>
        </p:nvSpPr>
        <p:spPr>
          <a:xfrm>
            <a:off x="929217" y="960884"/>
            <a:ext cx="10361084" cy="5103814"/>
          </a:xfrm>
        </p:spPr>
        <p:txBody>
          <a:bodyPr/>
          <a:lstStyle/>
          <a:p>
            <a:pPr marL="0" marR="0">
              <a:spcBef>
                <a:spcPts val="0"/>
              </a:spcBef>
              <a:spcAft>
                <a:spcPts val="800"/>
              </a:spcAft>
            </a:pPr>
            <a:r>
              <a:rPr lang="en-US" sz="1400" dirty="0">
                <a:latin typeface="Arial" panose="020B0604020202020204" pitchFamily="34" charset="0"/>
                <a:ea typeface="Calibri" panose="020F0502020204030204" pitchFamily="34" charset="0"/>
              </a:rPr>
              <a:t>a) Role and nature of the M.1450-5 document – </a:t>
            </a:r>
            <a:r>
              <a:rPr lang="en-US" sz="1400" b="0" dirty="0">
                <a:solidFill>
                  <a:schemeClr val="tx1"/>
                </a:solidFill>
                <a:latin typeface="Arial" panose="020B0604020202020204" pitchFamily="34" charset="0"/>
                <a:ea typeface="Calibri" panose="020F0502020204030204" pitchFamily="34" charset="0"/>
              </a:rPr>
              <a:t>M1450 covers characteristics of Broadband RLANs operating throughout the world it covers that characteristics and use of these RLAN technologies throughout the world in bands that have different levels of harmonization. We can see this in the existing document from the text inside and above table </a:t>
            </a:r>
            <a:r>
              <a:rPr lang="en-US" sz="1400" b="0" dirty="0">
                <a:solidFill>
                  <a:schemeClr val="tx1"/>
                </a:solidFill>
                <a:latin typeface="Arial" panose="020B0604020202020204" pitchFamily="34" charset="0"/>
              </a:rPr>
              <a:t>3 “</a:t>
            </a:r>
            <a:r>
              <a:rPr lang="en-GB" sz="1400" b="0" dirty="0">
                <a:solidFill>
                  <a:schemeClr val="tx1"/>
                </a:solidFill>
                <a:latin typeface="Arial" panose="020B0604020202020204" pitchFamily="34" charset="0"/>
              </a:rPr>
              <a:t>Table 3 summarizes technical characteristics applicable to operation of RLANs in certain frequency bands and in certain geographic areas.” If we look at t</a:t>
            </a:r>
            <a:r>
              <a:rPr lang="en-GB" sz="1400" b="0" dirty="0">
                <a:solidFill>
                  <a:schemeClr val="tx1"/>
                </a:solidFill>
                <a:highlight>
                  <a:srgbClr val="FFFF00"/>
                </a:highlight>
                <a:latin typeface="Arial" panose="020B0604020202020204" pitchFamily="34" charset="0"/>
              </a:rPr>
              <a:t>able 3 </a:t>
            </a:r>
            <a:r>
              <a:rPr lang="en-US" sz="1400" b="0" dirty="0">
                <a:solidFill>
                  <a:schemeClr val="tx1"/>
                </a:solidFill>
                <a:highlight>
                  <a:srgbClr val="FFFF00"/>
                </a:highlight>
                <a:latin typeface="Arial" panose="020B0604020202020204" pitchFamily="34" charset="0"/>
              </a:rPr>
              <a:t>it covers parameters for bands that allowed to be used at a national level, regional or sub-regional level and at a global level.</a:t>
            </a:r>
            <a:r>
              <a:rPr lang="en-US" sz="1400" dirty="0">
                <a:solidFill>
                  <a:srgbClr val="FF0000"/>
                </a:solidFill>
                <a:highlight>
                  <a:srgbClr val="FFFF00"/>
                </a:highlight>
                <a:latin typeface="Arial" panose="020B0604020202020204" pitchFamily="34" charset="0"/>
              </a:rPr>
              <a:t>    </a:t>
            </a:r>
          </a:p>
          <a:p>
            <a:pPr marL="0" marR="0">
              <a:spcBef>
                <a:spcPts val="0"/>
              </a:spcBef>
              <a:spcAft>
                <a:spcPts val="800"/>
              </a:spcAft>
            </a:pPr>
            <a:r>
              <a:rPr lang="en-US" sz="1400" dirty="0">
                <a:latin typeface="Arial" panose="020B0604020202020204" pitchFamily="34" charset="0"/>
                <a:ea typeface="Calibri" panose="020F0502020204030204" pitchFamily="34" charset="0"/>
              </a:rPr>
              <a:t>(b) Status of 802.11ax, 802.11ay documents – </a:t>
            </a:r>
            <a:r>
              <a:rPr lang="en-US" sz="1400" b="0" dirty="0">
                <a:solidFill>
                  <a:schemeClr val="tx1"/>
                </a:solidFill>
                <a:latin typeface="Arial" panose="020B0604020202020204" pitchFamily="34" charset="0"/>
                <a:ea typeface="Calibri" panose="020F0502020204030204" pitchFamily="34" charset="0"/>
              </a:rPr>
              <a:t>My understanding is that the draft documents are in the final stage of approval so maybe we can put the areas referencing them should be in </a:t>
            </a:r>
            <a:r>
              <a:rPr lang="en-US" sz="1400" b="0" dirty="0">
                <a:solidFill>
                  <a:schemeClr val="tx1"/>
                </a:solidFill>
                <a:highlight>
                  <a:srgbClr val="FFFF00"/>
                </a:highlight>
                <a:latin typeface="Arial" panose="020B0604020202020204" pitchFamily="34" charset="0"/>
                <a:ea typeface="Calibri" panose="020F0502020204030204" pitchFamily="34" charset="0"/>
              </a:rPr>
              <a:t>square brackets with an editor’s note explaining the situation</a:t>
            </a:r>
            <a:r>
              <a:rPr lang="en-US" sz="1400" b="0" dirty="0">
                <a:solidFill>
                  <a:schemeClr val="tx1"/>
                </a:solidFill>
                <a:latin typeface="Arial" panose="020B0604020202020204" pitchFamily="34" charset="0"/>
                <a:ea typeface="Calibri" panose="020F0502020204030204" pitchFamily="34" charset="0"/>
              </a:rPr>
              <a:t>. </a:t>
            </a:r>
            <a:endParaRPr lang="en-US" sz="1800" b="0" dirty="0">
              <a:solidFill>
                <a:schemeClr val="tx1"/>
              </a:solidFill>
              <a:latin typeface="Calibri" panose="020F0502020204030204" pitchFamily="34" charset="0"/>
              <a:ea typeface="Calibri" panose="020F0502020204030204" pitchFamily="34" charset="0"/>
            </a:endParaRPr>
          </a:p>
          <a:p>
            <a:pPr marL="0" marR="0">
              <a:spcBef>
                <a:spcPts val="0"/>
              </a:spcBef>
              <a:spcAft>
                <a:spcPts val="800"/>
              </a:spcAft>
            </a:pPr>
            <a:r>
              <a:rPr lang="en-US" sz="1400" dirty="0">
                <a:latin typeface="Arial" panose="020B0604020202020204" pitchFamily="34" charset="0"/>
                <a:ea typeface="Calibri" panose="020F0502020204030204" pitchFamily="34" charset="0"/>
              </a:rPr>
              <a:t>(c) Potential additional changes in Section 3, "Operational environment and considerations of interface" </a:t>
            </a:r>
            <a:r>
              <a:rPr lang="en-US" sz="1400" b="0" dirty="0">
                <a:solidFill>
                  <a:schemeClr val="tx1"/>
                </a:solidFill>
                <a:latin typeface="Arial" panose="020B0604020202020204" pitchFamily="34" charset="0"/>
                <a:ea typeface="Calibri" panose="020F0502020204030204" pitchFamily="34" charset="0"/>
              </a:rPr>
              <a:t>– if developing a working doc then Any changes will have to be reviewed and agreed or </a:t>
            </a:r>
            <a:r>
              <a:rPr lang="en-US" sz="1400" b="0" dirty="0">
                <a:solidFill>
                  <a:schemeClr val="tx1"/>
                </a:solidFill>
                <a:highlight>
                  <a:srgbClr val="FFFF00"/>
                </a:highlight>
                <a:latin typeface="Arial" panose="020B0604020202020204" pitchFamily="34" charset="0"/>
                <a:ea typeface="Calibri" panose="020F0502020204030204" pitchFamily="34" charset="0"/>
              </a:rPr>
              <a:t>an editor’s note saying the document is being carried forward for review.</a:t>
            </a:r>
            <a:endParaRPr lang="en-US" sz="1800" b="0" dirty="0">
              <a:solidFill>
                <a:schemeClr val="tx1"/>
              </a:solidFill>
              <a:highlight>
                <a:srgbClr val="FFFF00"/>
              </a:highlight>
              <a:latin typeface="Calibri" panose="020F0502020204030204" pitchFamily="34" charset="0"/>
              <a:ea typeface="Calibri" panose="020F0502020204030204" pitchFamily="34" charset="0"/>
            </a:endParaRPr>
          </a:p>
          <a:p>
            <a:pPr marL="0" marR="0">
              <a:spcBef>
                <a:spcPts val="0"/>
              </a:spcBef>
              <a:spcAft>
                <a:spcPts val="800"/>
              </a:spcAft>
            </a:pPr>
            <a:r>
              <a:rPr lang="en-US" sz="1400" dirty="0">
                <a:latin typeface="Arial" panose="020B0604020202020204" pitchFamily="34" charset="0"/>
                <a:ea typeface="Calibri" panose="020F0502020204030204" pitchFamily="34" charset="0"/>
              </a:rPr>
              <a:t>(d) Way forward (working document toward a preliminary draft revision) </a:t>
            </a:r>
            <a:r>
              <a:rPr lang="en-US" sz="1400" b="0" dirty="0">
                <a:solidFill>
                  <a:schemeClr val="tx1"/>
                </a:solidFill>
                <a:latin typeface="Arial" panose="020B0604020202020204" pitchFamily="34" charset="0"/>
                <a:ea typeface="Calibri" panose="020F0502020204030204" pitchFamily="34" charset="0"/>
              </a:rPr>
              <a:t>we could </a:t>
            </a:r>
            <a:r>
              <a:rPr lang="en-US" sz="1400" b="0" dirty="0">
                <a:solidFill>
                  <a:schemeClr val="tx1"/>
                </a:solidFill>
                <a:highlight>
                  <a:srgbClr val="FFFF00"/>
                </a:highlight>
                <a:latin typeface="Arial" panose="020B0604020202020204" pitchFamily="34" charset="0"/>
                <a:ea typeface="Calibri" panose="020F0502020204030204" pitchFamily="34" charset="0"/>
              </a:rPr>
              <a:t>support developing a working document </a:t>
            </a:r>
            <a:r>
              <a:rPr lang="en-US" sz="1400" b="0" dirty="0">
                <a:solidFill>
                  <a:schemeClr val="tx1"/>
                </a:solidFill>
                <a:latin typeface="Arial" panose="020B0604020202020204" pitchFamily="34" charset="0"/>
                <a:ea typeface="Calibri" panose="020F0502020204030204" pitchFamily="34" charset="0"/>
              </a:rPr>
              <a:t>based on the two documents highlighted </a:t>
            </a:r>
            <a:r>
              <a:rPr lang="en-US" sz="1400" b="0" dirty="0">
                <a:solidFill>
                  <a:schemeClr val="tx1"/>
                </a:solidFill>
                <a:highlight>
                  <a:srgbClr val="FFFF00"/>
                </a:highlight>
                <a:latin typeface="Arial" panose="020B0604020202020204" pitchFamily="34" charset="0"/>
                <a:ea typeface="Calibri" panose="020F0502020204030204" pitchFamily="34" charset="0"/>
              </a:rPr>
              <a:t>subject to appropriate editor’s note or notes</a:t>
            </a:r>
            <a:endParaRPr lang="en-US" sz="1800" b="0" dirty="0">
              <a:solidFill>
                <a:schemeClr val="tx1"/>
              </a:solidFill>
              <a:highlight>
                <a:srgbClr val="FFFF00"/>
              </a:highlight>
              <a:latin typeface="Calibri" panose="020F0502020204030204" pitchFamily="34" charset="0"/>
              <a:ea typeface="Calibri" panose="020F0502020204030204" pitchFamily="34" charset="0"/>
            </a:endParaRPr>
          </a:p>
          <a:p>
            <a:pPr marL="0" marR="0">
              <a:spcBef>
                <a:spcPts val="0"/>
              </a:spcBef>
              <a:spcAft>
                <a:spcPts val="800"/>
              </a:spcAft>
            </a:pPr>
            <a:r>
              <a:rPr lang="en-US" sz="1400" dirty="0">
                <a:latin typeface="Arial" panose="020B0604020202020204" pitchFamily="34" charset="0"/>
                <a:ea typeface="Calibri" panose="020F0502020204030204" pitchFamily="34" charset="0"/>
              </a:rPr>
              <a:t>(e) Identify proposed editor notes (EN)</a:t>
            </a:r>
            <a:endParaRPr lang="en-US" sz="1800" dirty="0">
              <a:latin typeface="Calibri" panose="020F0502020204030204" pitchFamily="34" charset="0"/>
              <a:ea typeface="Calibri" panose="020F0502020204030204" pitchFamily="34" charset="0"/>
            </a:endParaRPr>
          </a:p>
          <a:p>
            <a:pPr marL="0" marR="0">
              <a:spcBef>
                <a:spcPts val="0"/>
              </a:spcBef>
              <a:spcAft>
                <a:spcPts val="0"/>
              </a:spcAft>
            </a:pPr>
            <a:r>
              <a:rPr lang="en-US" sz="1400" dirty="0">
                <a:latin typeface="Arial" panose="020B0604020202020204" pitchFamily="34" charset="0"/>
                <a:ea typeface="Calibri" panose="020F0502020204030204" pitchFamily="34" charset="0"/>
              </a:rPr>
              <a:t>            Proposed EN1: I would like to propose that should WP5A agree to include the additional new bands identified in Document 5A/44 for use by Broadband RLAN systems, we introduce an Editor’s Note at the top of any working document carrying the work forward to the next document.  This note will reference a need to include in Annex 2 that RF characteristics and any associated regulatory conditions (such as indoor use and operating sub-bands) would need to developed in use of the 5725-7125 MHz and 66-71 GHz frequency bands, or a part of these bands, for Broadband RLANs.“ </a:t>
            </a:r>
            <a:r>
              <a:rPr lang="en-US" sz="1400" b="0" dirty="0">
                <a:solidFill>
                  <a:schemeClr val="tx1"/>
                </a:solidFill>
                <a:latin typeface="Arial" panose="020B0604020202020204" pitchFamily="34" charset="0"/>
                <a:ea typeface="Calibri" panose="020F0502020204030204" pitchFamily="34" charset="0"/>
              </a:rPr>
              <a:t>As we said suitable </a:t>
            </a:r>
            <a:r>
              <a:rPr lang="en-US" sz="1400" b="0" dirty="0">
                <a:solidFill>
                  <a:schemeClr val="tx1"/>
                </a:solidFill>
                <a:highlight>
                  <a:srgbClr val="FFFF00"/>
                </a:highlight>
                <a:latin typeface="Arial" panose="020B0604020202020204" pitchFamily="34" charset="0"/>
                <a:ea typeface="Calibri" panose="020F0502020204030204" pitchFamily="34" charset="0"/>
              </a:rPr>
              <a:t>editor’s note or notes would have to be put into any working documents</a:t>
            </a:r>
            <a:r>
              <a:rPr lang="en-US" sz="1400" b="0" dirty="0">
                <a:solidFill>
                  <a:schemeClr val="tx1"/>
                </a:solidFill>
                <a:latin typeface="Arial" panose="020B0604020202020204" pitchFamily="34" charset="0"/>
                <a:ea typeface="Calibri" panose="020F0502020204030204" pitchFamily="34" charset="0"/>
              </a:rPr>
              <a:t>. </a:t>
            </a:r>
            <a:endParaRPr lang="en-US" sz="1800" b="0" dirty="0">
              <a:solidFill>
                <a:schemeClr val="tx1"/>
              </a:solidFill>
              <a:latin typeface="Calibri" panose="020F0502020204030204" pitchFamily="34" charset="0"/>
              <a:ea typeface="Calibri" panose="020F0502020204030204" pitchFamily="34" charset="0"/>
            </a:endParaRPr>
          </a:p>
          <a:p>
            <a:pPr marL="0" marR="0">
              <a:spcBef>
                <a:spcPts val="0"/>
              </a:spcBef>
              <a:spcAft>
                <a:spcPts val="0"/>
              </a:spcAft>
            </a:pPr>
            <a:endParaRPr lang="en-US" sz="1400" b="0" dirty="0">
              <a:solidFill>
                <a:schemeClr val="tx1"/>
              </a:solidFill>
              <a:latin typeface="Arial" panose="020B0604020202020204" pitchFamily="34" charset="0"/>
              <a:ea typeface="Calibri" panose="020F0502020204030204" pitchFamily="34" charset="0"/>
            </a:endParaRPr>
          </a:p>
          <a:p>
            <a:pPr marL="0" marR="0">
              <a:spcBef>
                <a:spcPts val="0"/>
              </a:spcBef>
              <a:spcAft>
                <a:spcPts val="0"/>
              </a:spcAft>
            </a:pPr>
            <a:r>
              <a:rPr lang="en-US" sz="1400" b="0" dirty="0">
                <a:solidFill>
                  <a:schemeClr val="tx1"/>
                </a:solidFill>
                <a:latin typeface="Arial" panose="020B0604020202020204" pitchFamily="34" charset="0"/>
                <a:ea typeface="Calibri" panose="020F0502020204030204" pitchFamily="34" charset="0"/>
              </a:rPr>
              <a:t>Additionally, as it looks like we will be reviewing/revising this document as a result of the </a:t>
            </a:r>
            <a:r>
              <a:rPr lang="en-US" sz="1400" b="0" dirty="0">
                <a:solidFill>
                  <a:schemeClr val="tx1"/>
                </a:solidFill>
                <a:highlight>
                  <a:srgbClr val="FFFF00"/>
                </a:highlight>
                <a:latin typeface="Arial" panose="020B0604020202020204" pitchFamily="34" charset="0"/>
                <a:ea typeface="Calibri" panose="020F0502020204030204" pitchFamily="34" charset="0"/>
              </a:rPr>
              <a:t>carry over document</a:t>
            </a:r>
            <a:r>
              <a:rPr lang="en-US" sz="1400" b="0" dirty="0">
                <a:solidFill>
                  <a:schemeClr val="tx1"/>
                </a:solidFill>
                <a:latin typeface="Arial" panose="020B0604020202020204" pitchFamily="34" charset="0"/>
                <a:ea typeface="Calibri" panose="020F0502020204030204" pitchFamily="34" charset="0"/>
              </a:rPr>
              <a:t> from the previous chairman’s report we will have to </a:t>
            </a:r>
            <a:r>
              <a:rPr lang="en-US" sz="1400" b="0" dirty="0">
                <a:solidFill>
                  <a:schemeClr val="tx1"/>
                </a:solidFill>
                <a:highlight>
                  <a:srgbClr val="FFFF00"/>
                </a:highlight>
                <a:latin typeface="Arial" panose="020B0604020202020204" pitchFamily="34" charset="0"/>
                <a:ea typeface="Calibri" panose="020F0502020204030204" pitchFamily="34" charset="0"/>
              </a:rPr>
              <a:t>make sure </a:t>
            </a:r>
            <a:r>
              <a:rPr lang="en-US" sz="1400" b="0" dirty="0">
                <a:solidFill>
                  <a:schemeClr val="tx1"/>
                </a:solidFill>
                <a:latin typeface="Arial" panose="020B0604020202020204" pitchFamily="34" charset="0"/>
                <a:ea typeface="Calibri" panose="020F0502020204030204" pitchFamily="34" charset="0"/>
              </a:rPr>
              <a:t>that any </a:t>
            </a:r>
            <a:r>
              <a:rPr lang="en-US" sz="1400" b="0" dirty="0">
                <a:solidFill>
                  <a:schemeClr val="tx1"/>
                </a:solidFill>
                <a:highlight>
                  <a:srgbClr val="FFFF00"/>
                </a:highlight>
                <a:latin typeface="Arial" panose="020B0604020202020204" pitchFamily="34" charset="0"/>
                <a:ea typeface="Calibri" panose="020F0502020204030204" pitchFamily="34" charset="0"/>
              </a:rPr>
              <a:t>liaison statements referencing this Rec should reflect this fact</a:t>
            </a:r>
            <a:r>
              <a:rPr lang="en-US" sz="1400" b="0" dirty="0">
                <a:solidFill>
                  <a:schemeClr val="tx1"/>
                </a:solidFill>
                <a:latin typeface="Arial" panose="020B0604020202020204" pitchFamily="34" charset="0"/>
                <a:ea typeface="Calibri" panose="020F0502020204030204" pitchFamily="34" charset="0"/>
              </a:rPr>
              <a:t>.     </a:t>
            </a:r>
            <a:endParaRPr lang="en-US" sz="1800" b="0" dirty="0">
              <a:solidFill>
                <a:schemeClr val="tx1"/>
              </a:solidFill>
              <a:latin typeface="Calibri" panose="020F0502020204030204" pitchFamily="34" charset="0"/>
              <a:ea typeface="Calibri" panose="020F0502020204030204" pitchFamily="34" charset="0"/>
            </a:endParaRPr>
          </a:p>
        </p:txBody>
      </p:sp>
      <p:sp>
        <p:nvSpPr>
          <p:cNvPr id="3" name="Footer Placeholder 2"/>
          <p:cNvSpPr>
            <a:spLocks noGrp="1"/>
          </p:cNvSpPr>
          <p:nvPr>
            <p:ph type="ftr" idx="14"/>
          </p:nvPr>
        </p:nvSpPr>
        <p:spPr/>
        <p:txBody>
          <a:bodyPr/>
          <a:lstStyle/>
          <a:p>
            <a:r>
              <a:rPr lang="en-GB" dirty="0"/>
              <a:t>Hassan Yaghoobi (Intel Corp.)</a:t>
            </a:r>
          </a:p>
        </p:txBody>
      </p:sp>
      <p:sp>
        <p:nvSpPr>
          <p:cNvPr id="2" name="Date Placeholder 1"/>
          <p:cNvSpPr>
            <a:spLocks noGrp="1"/>
          </p:cNvSpPr>
          <p:nvPr>
            <p:ph type="dt" idx="15"/>
          </p:nvPr>
        </p:nvSpPr>
        <p:spPr/>
        <p:txBody>
          <a:bodyPr/>
          <a:lstStyle/>
          <a:p>
            <a:r>
              <a:rPr lang="en-US" dirty="0"/>
              <a:t>September 2020</a:t>
            </a:r>
            <a:endParaRPr lang="en-GB" dirty="0"/>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13</a:t>
            </a:fld>
            <a:endParaRPr lang="en-GB" dirty="0"/>
          </a:p>
        </p:txBody>
      </p:sp>
    </p:spTree>
    <p:extLst>
      <p:ext uri="{BB962C8B-B14F-4D97-AF65-F5344CB8AC3E}">
        <p14:creationId xmlns:p14="http://schemas.microsoft.com/office/powerpoint/2010/main" val="4184820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914401" y="559942"/>
            <a:ext cx="10361084" cy="457199"/>
          </a:xfrm>
        </p:spPr>
        <p:txBody>
          <a:bodyPr/>
          <a:lstStyle/>
          <a:p>
            <a:pPr>
              <a:spcBef>
                <a:spcPts val="200"/>
              </a:spcBef>
              <a:defRPr/>
            </a:pPr>
            <a:r>
              <a:rPr lang="fr-FR" dirty="0"/>
              <a:t>Email Discussions on M.1450</a:t>
            </a:r>
            <a:r>
              <a:rPr lang="en-US" dirty="0"/>
              <a:t> (cont’d)</a:t>
            </a:r>
          </a:p>
        </p:txBody>
      </p:sp>
      <p:sp>
        <p:nvSpPr>
          <p:cNvPr id="18435" name="Content Placeholder 2"/>
          <p:cNvSpPr>
            <a:spLocks noGrp="1"/>
          </p:cNvSpPr>
          <p:nvPr>
            <p:ph idx="1"/>
          </p:nvPr>
        </p:nvSpPr>
        <p:spPr>
          <a:xfrm>
            <a:off x="929217" y="1029984"/>
            <a:ext cx="10361084" cy="5103814"/>
          </a:xfrm>
        </p:spPr>
        <p:txBody>
          <a:bodyPr/>
          <a:lstStyle/>
          <a:p>
            <a:pPr marL="0" marR="0">
              <a:spcBef>
                <a:spcPts val="0"/>
              </a:spcBef>
              <a:spcAft>
                <a:spcPts val="800"/>
              </a:spcAft>
              <a:buAutoNum type="alphaLcParenR"/>
            </a:pPr>
            <a:r>
              <a:rPr lang="en-US" sz="1400" dirty="0">
                <a:latin typeface="Arial" panose="020B0604020202020204" pitchFamily="34" charset="0"/>
                <a:ea typeface="Calibri" panose="020F0502020204030204" pitchFamily="34" charset="0"/>
              </a:rPr>
              <a:t>Role and nature of the M.1450-5 document – </a:t>
            </a:r>
          </a:p>
          <a:p>
            <a:pPr marL="685800" lvl="1">
              <a:spcBef>
                <a:spcPts val="0"/>
              </a:spcBef>
              <a:spcAft>
                <a:spcPts val="800"/>
              </a:spcAft>
              <a:buFont typeface="Arial" panose="020B0604020202020204" pitchFamily="34" charset="0"/>
              <a:buChar char="•"/>
            </a:pPr>
            <a:r>
              <a:rPr lang="en-US" sz="1400" dirty="0">
                <a:solidFill>
                  <a:schemeClr val="tx1"/>
                </a:solidFill>
                <a:latin typeface="Arial" panose="020B0604020202020204" pitchFamily="34" charset="0"/>
                <a:ea typeface="Calibri" panose="020F0502020204030204" pitchFamily="34" charset="0"/>
              </a:rPr>
              <a:t>[K. </a:t>
            </a:r>
            <a:r>
              <a:rPr lang="en-US" sz="1400" dirty="0" err="1">
                <a:solidFill>
                  <a:schemeClr val="tx1"/>
                </a:solidFill>
                <a:latin typeface="Arial" panose="020B0604020202020204" pitchFamily="34" charset="0"/>
                <a:ea typeface="Calibri" panose="020F0502020204030204" pitchFamily="34" charset="0"/>
              </a:rPr>
              <a:t>Buckwitz</a:t>
            </a:r>
            <a:r>
              <a:rPr lang="en-US" sz="1400" dirty="0">
                <a:solidFill>
                  <a:schemeClr val="tx1"/>
                </a:solidFill>
                <a:latin typeface="Arial" panose="020B0604020202020204" pitchFamily="34" charset="0"/>
                <a:ea typeface="Calibri" panose="020F0502020204030204" pitchFamily="34" charset="0"/>
              </a:rPr>
              <a:t> Germany </a:t>
            </a:r>
            <a:r>
              <a:rPr lang="en-US" sz="1400" dirty="0" err="1">
                <a:solidFill>
                  <a:schemeClr val="tx1"/>
                </a:solidFill>
                <a:latin typeface="Arial" panose="020B0604020202020204" pitchFamily="34" charset="0"/>
                <a:ea typeface="Calibri" panose="020F0502020204030204" pitchFamily="34" charset="0"/>
              </a:rPr>
              <a:t>BNetzA</a:t>
            </a:r>
            <a:r>
              <a:rPr lang="en-US" sz="1400" dirty="0">
                <a:solidFill>
                  <a:schemeClr val="tx1"/>
                </a:solidFill>
                <a:latin typeface="Arial" panose="020B0604020202020204" pitchFamily="34" charset="0"/>
                <a:ea typeface="Calibri" panose="020F0502020204030204" pitchFamily="34" charset="0"/>
              </a:rPr>
              <a:t>] A</a:t>
            </a:r>
            <a:r>
              <a:rPr lang="en-US" sz="1400" b="0" dirty="0">
                <a:solidFill>
                  <a:schemeClr val="tx1"/>
                </a:solidFill>
                <a:latin typeface="Arial" panose="020B0604020202020204" pitchFamily="34" charset="0"/>
                <a:ea typeface="Calibri" panose="020F0502020204030204" pitchFamily="34" charset="0"/>
              </a:rPr>
              <a:t>ctivity was very clear for Germany: start with the </a:t>
            </a:r>
            <a:r>
              <a:rPr lang="en-US" sz="1400" b="0" dirty="0">
                <a:solidFill>
                  <a:schemeClr val="tx1"/>
                </a:solidFill>
                <a:highlight>
                  <a:srgbClr val="FFFF00"/>
                </a:highlight>
                <a:latin typeface="Arial" panose="020B0604020202020204" pitchFamily="34" charset="0"/>
                <a:ea typeface="Calibri" panose="020F0502020204030204" pitchFamily="34" charset="0"/>
              </a:rPr>
              <a:t>inclusion of the relevant information into the Recommendation</a:t>
            </a:r>
            <a:r>
              <a:rPr lang="en-US" sz="1400" b="0" dirty="0">
                <a:solidFill>
                  <a:schemeClr val="tx1"/>
                </a:solidFill>
                <a:latin typeface="Arial" panose="020B0604020202020204" pitchFamily="34" charset="0"/>
                <a:ea typeface="Calibri" panose="020F0502020204030204" pitchFamily="34" charset="0"/>
              </a:rPr>
              <a:t>.</a:t>
            </a:r>
          </a:p>
          <a:p>
            <a:pPr marL="685800" lvl="1">
              <a:spcBef>
                <a:spcPts val="0"/>
              </a:spcBef>
              <a:spcAft>
                <a:spcPts val="800"/>
              </a:spcAft>
              <a:buFont typeface="Arial" panose="020B0604020202020204" pitchFamily="34" charset="0"/>
              <a:buChar char="•"/>
            </a:pPr>
            <a:r>
              <a:rPr lang="en-US" sz="1400" dirty="0">
                <a:solidFill>
                  <a:schemeClr val="tx1"/>
                </a:solidFill>
                <a:latin typeface="Arial" panose="020B0604020202020204" pitchFamily="34" charset="0"/>
                <a:ea typeface="Calibri" panose="020F0502020204030204" pitchFamily="34" charset="0"/>
              </a:rPr>
              <a:t>[K. </a:t>
            </a:r>
            <a:r>
              <a:rPr lang="en-US" sz="1400" dirty="0" err="1">
                <a:solidFill>
                  <a:schemeClr val="tx1"/>
                </a:solidFill>
                <a:latin typeface="Arial" panose="020B0604020202020204" pitchFamily="34" charset="0"/>
                <a:ea typeface="Calibri" panose="020F0502020204030204" pitchFamily="34" charset="0"/>
              </a:rPr>
              <a:t>Buckwitz</a:t>
            </a:r>
            <a:r>
              <a:rPr lang="en-US" sz="1400" dirty="0">
                <a:solidFill>
                  <a:schemeClr val="tx1"/>
                </a:solidFill>
                <a:latin typeface="Arial" panose="020B0604020202020204" pitchFamily="34" charset="0"/>
                <a:ea typeface="Calibri" panose="020F0502020204030204" pitchFamily="34" charset="0"/>
              </a:rPr>
              <a:t> Germany </a:t>
            </a:r>
            <a:r>
              <a:rPr lang="en-US" sz="1400" dirty="0" err="1">
                <a:solidFill>
                  <a:schemeClr val="tx1"/>
                </a:solidFill>
                <a:latin typeface="Arial" panose="020B0604020202020204" pitchFamily="34" charset="0"/>
                <a:ea typeface="Calibri" panose="020F0502020204030204" pitchFamily="34" charset="0"/>
              </a:rPr>
              <a:t>BNetzA</a:t>
            </a:r>
            <a:r>
              <a:rPr lang="en-US" sz="1400" dirty="0">
                <a:solidFill>
                  <a:schemeClr val="tx1"/>
                </a:solidFill>
                <a:latin typeface="Arial" panose="020B0604020202020204" pitchFamily="34" charset="0"/>
                <a:ea typeface="Calibri" panose="020F0502020204030204" pitchFamily="34" charset="0"/>
              </a:rPr>
              <a:t>] </a:t>
            </a:r>
            <a:r>
              <a:rPr lang="en-US" sz="1400" b="0" dirty="0">
                <a:solidFill>
                  <a:schemeClr val="tx1"/>
                </a:solidFill>
                <a:latin typeface="Arial" panose="020B0604020202020204" pitchFamily="34" charset="0"/>
              </a:rPr>
              <a:t>M.1450 is a recommendation providing interested Administration available standards for certain bands. There is no obligation connected to this listing of information in any of those bands. </a:t>
            </a:r>
          </a:p>
          <a:p>
            <a:pPr marL="685800" lvl="1">
              <a:spcBef>
                <a:spcPts val="0"/>
              </a:spcBef>
              <a:spcAft>
                <a:spcPts val="800"/>
              </a:spcAft>
              <a:buFont typeface="Arial" panose="020B0604020202020204" pitchFamily="34" charset="0"/>
              <a:buChar char="•"/>
            </a:pPr>
            <a:r>
              <a:rPr lang="en-US" sz="1400" dirty="0">
                <a:solidFill>
                  <a:schemeClr val="tx1"/>
                </a:solidFill>
                <a:latin typeface="Arial" panose="020B0604020202020204" pitchFamily="34" charset="0"/>
              </a:rPr>
              <a:t>[M. Kraemer Intel] </a:t>
            </a:r>
            <a:r>
              <a:rPr lang="en-US" sz="1400" dirty="0">
                <a:solidFill>
                  <a:schemeClr val="tx1"/>
                </a:solidFill>
                <a:highlight>
                  <a:srgbClr val="FFFF00"/>
                </a:highlight>
                <a:latin typeface="Arial" panose="020B0604020202020204" pitchFamily="34" charset="0"/>
              </a:rPr>
              <a:t>Should not preclude the legitimate use of a band by a land-mobile service application </a:t>
            </a:r>
            <a:r>
              <a:rPr lang="en-US" sz="1400" dirty="0">
                <a:solidFill>
                  <a:schemeClr val="tx1"/>
                </a:solidFill>
                <a:latin typeface="Arial" panose="020B0604020202020204" pitchFamily="34" charset="0"/>
              </a:rPr>
              <a:t>to which it is allocated already in the RR. It is </a:t>
            </a:r>
            <a:r>
              <a:rPr lang="en-US" sz="1400" dirty="0">
                <a:solidFill>
                  <a:schemeClr val="tx1"/>
                </a:solidFill>
                <a:highlight>
                  <a:srgbClr val="FFFF00"/>
                </a:highlight>
                <a:latin typeface="Arial" panose="020B0604020202020204" pitchFamily="34" charset="0"/>
              </a:rPr>
              <a:t>not correct </a:t>
            </a:r>
            <a:r>
              <a:rPr lang="en-US" sz="1400" dirty="0">
                <a:solidFill>
                  <a:schemeClr val="tx1"/>
                </a:solidFill>
                <a:latin typeface="Arial" panose="020B0604020202020204" pitchFamily="34" charset="0"/>
              </a:rPr>
              <a:t>that an </a:t>
            </a:r>
            <a:r>
              <a:rPr lang="en-US" sz="1400" dirty="0">
                <a:solidFill>
                  <a:schemeClr val="tx1"/>
                </a:solidFill>
                <a:highlight>
                  <a:srgbClr val="FFFF00"/>
                </a:highlight>
                <a:latin typeface="Arial" panose="020B0604020202020204" pitchFamily="34" charset="0"/>
              </a:rPr>
              <a:t>application of the Mobile Service </a:t>
            </a:r>
            <a:r>
              <a:rPr lang="en-US" sz="1400" dirty="0">
                <a:solidFill>
                  <a:schemeClr val="tx1"/>
                </a:solidFill>
                <a:latin typeface="Arial" panose="020B0604020202020204" pitchFamily="34" charset="0"/>
              </a:rPr>
              <a:t>(and the bands under discussion here are already allocated to the MS) </a:t>
            </a:r>
            <a:r>
              <a:rPr lang="en-US" sz="1400" dirty="0">
                <a:solidFill>
                  <a:schemeClr val="tx1"/>
                </a:solidFill>
                <a:highlight>
                  <a:srgbClr val="FFFF00"/>
                </a:highlight>
                <a:latin typeface="Arial" panose="020B0604020202020204" pitchFamily="34" charset="0"/>
              </a:rPr>
              <a:t>should not be considered by ITU in technical standards </a:t>
            </a:r>
            <a:r>
              <a:rPr lang="en-US" sz="1400" dirty="0">
                <a:solidFill>
                  <a:schemeClr val="tx1"/>
                </a:solidFill>
                <a:latin typeface="Arial" panose="020B0604020202020204" pitchFamily="34" charset="0"/>
              </a:rPr>
              <a:t>documents anymore.</a:t>
            </a:r>
          </a:p>
          <a:p>
            <a:pPr marL="685800" lvl="1">
              <a:spcBef>
                <a:spcPts val="0"/>
              </a:spcBef>
              <a:spcAft>
                <a:spcPts val="800"/>
              </a:spcAft>
              <a:buFont typeface="Arial" panose="020B0604020202020204" pitchFamily="34" charset="0"/>
              <a:buChar char="•"/>
            </a:pPr>
            <a:r>
              <a:rPr lang="en-US" sz="1400" b="0" dirty="0">
                <a:solidFill>
                  <a:schemeClr val="tx1"/>
                </a:solidFill>
                <a:latin typeface="Arial" panose="020B0604020202020204" pitchFamily="34" charset="0"/>
              </a:rPr>
              <a:t>[</a:t>
            </a:r>
            <a:r>
              <a:rPr lang="en-US" sz="1400" dirty="0">
                <a:solidFill>
                  <a:schemeClr val="tx1"/>
                </a:solidFill>
                <a:latin typeface="Arial" panose="020B0604020202020204" pitchFamily="34" charset="0"/>
              </a:rPr>
              <a:t>M. Kraemer </a:t>
            </a:r>
            <a:r>
              <a:rPr lang="en-US" sz="1400" b="0" dirty="0">
                <a:solidFill>
                  <a:schemeClr val="tx1"/>
                </a:solidFill>
                <a:latin typeface="Arial" panose="020B0604020202020204" pitchFamily="34" charset="0"/>
              </a:rPr>
              <a:t>Intel] </a:t>
            </a:r>
            <a:r>
              <a:rPr lang="en-US" sz="1400" dirty="0">
                <a:solidFill>
                  <a:schemeClr val="tx1"/>
                </a:solidFill>
                <a:latin typeface="Arial" panose="020B0604020202020204" pitchFamily="34" charset="0"/>
              </a:rPr>
              <a:t>The </a:t>
            </a:r>
            <a:r>
              <a:rPr lang="en-US" sz="1400" dirty="0">
                <a:solidFill>
                  <a:schemeClr val="tx1"/>
                </a:solidFill>
                <a:highlight>
                  <a:srgbClr val="FFFF00"/>
                </a:highlight>
                <a:latin typeface="Arial" panose="020B0604020202020204" pitchFamily="34" charset="0"/>
              </a:rPr>
              <a:t>5925-7125 MHz range is allocated to the Mobile Service </a:t>
            </a:r>
            <a:r>
              <a:rPr lang="en-US" sz="1400" dirty="0">
                <a:solidFill>
                  <a:schemeClr val="tx1"/>
                </a:solidFill>
                <a:latin typeface="Arial" panose="020B0604020202020204" pitchFamily="34" charset="0"/>
              </a:rPr>
              <a:t>on a primary basis. </a:t>
            </a:r>
            <a:r>
              <a:rPr lang="en-US" sz="1400" dirty="0">
                <a:solidFill>
                  <a:schemeClr val="tx1"/>
                </a:solidFill>
                <a:highlight>
                  <a:srgbClr val="FFFF00"/>
                </a:highlight>
                <a:latin typeface="Arial" panose="020B0604020202020204" pitchFamily="34" charset="0"/>
              </a:rPr>
              <a:t>WAS/RLAN is an application of the MS</a:t>
            </a:r>
            <a:r>
              <a:rPr lang="en-US" sz="1400" dirty="0">
                <a:solidFill>
                  <a:schemeClr val="tx1"/>
                </a:solidFill>
                <a:latin typeface="Arial" panose="020B0604020202020204" pitchFamily="34" charset="0"/>
              </a:rPr>
              <a:t>. And we seem to suggest that WAS/RLAN cannot use this band. This is wrong.</a:t>
            </a:r>
            <a:endParaRPr lang="en-US" sz="1400" b="0" dirty="0">
              <a:solidFill>
                <a:schemeClr val="tx1"/>
              </a:solidFill>
              <a:latin typeface="Arial" panose="020B0604020202020204" pitchFamily="34" charset="0"/>
            </a:endParaRPr>
          </a:p>
          <a:p>
            <a:pPr marL="685800" lvl="1">
              <a:spcBef>
                <a:spcPts val="0"/>
              </a:spcBef>
              <a:spcAft>
                <a:spcPts val="800"/>
              </a:spcAft>
              <a:buFont typeface="Arial" panose="020B0604020202020204" pitchFamily="34" charset="0"/>
              <a:buChar char="•"/>
            </a:pPr>
            <a:r>
              <a:rPr lang="en-US" sz="1400" dirty="0">
                <a:solidFill>
                  <a:schemeClr val="tx1"/>
                </a:solidFill>
                <a:latin typeface="Arial" panose="020B0604020202020204" pitchFamily="34" charset="0"/>
              </a:rPr>
              <a:t>[L. Bo Huawei] if we follow logic of the </a:t>
            </a:r>
            <a:r>
              <a:rPr lang="en-US" sz="1400" dirty="0">
                <a:solidFill>
                  <a:schemeClr val="tx1"/>
                </a:solidFill>
                <a:highlight>
                  <a:srgbClr val="FFFF00"/>
                </a:highlight>
                <a:latin typeface="Arial" panose="020B0604020202020204" pitchFamily="34" charset="0"/>
              </a:rPr>
              <a:t>current update in ITU-R M.1450/1801 from IEEE</a:t>
            </a:r>
            <a:r>
              <a:rPr lang="en-US" sz="1400" dirty="0">
                <a:solidFill>
                  <a:schemeClr val="tx1"/>
                </a:solidFill>
                <a:latin typeface="Arial" panose="020B0604020202020204" pitchFamily="34" charset="0"/>
              </a:rPr>
              <a:t>, </a:t>
            </a:r>
            <a:r>
              <a:rPr lang="en-US" sz="1400" dirty="0">
                <a:solidFill>
                  <a:schemeClr val="tx1"/>
                </a:solidFill>
                <a:highlight>
                  <a:srgbClr val="FFFF00"/>
                </a:highlight>
                <a:latin typeface="Arial" panose="020B0604020202020204" pitchFamily="34" charset="0"/>
              </a:rPr>
              <a:t>ITU-R will recommend new introduced frequency bands for WAS/RLAN</a:t>
            </a:r>
            <a:r>
              <a:rPr lang="en-US" sz="1400" dirty="0">
                <a:solidFill>
                  <a:schemeClr val="tx1"/>
                </a:solidFill>
                <a:latin typeface="Arial" panose="020B0604020202020204" pitchFamily="34" charset="0"/>
              </a:rPr>
              <a:t>, and it is beyond conclusion of WRC Resolution 229.</a:t>
            </a:r>
          </a:p>
          <a:p>
            <a:pPr marL="685800" lvl="1">
              <a:spcBef>
                <a:spcPts val="0"/>
              </a:spcBef>
              <a:spcAft>
                <a:spcPts val="800"/>
              </a:spcAft>
              <a:buFont typeface="Arial" panose="020B0604020202020204" pitchFamily="34" charset="0"/>
              <a:buChar char="•"/>
            </a:pPr>
            <a:r>
              <a:rPr lang="en-US" sz="1400" dirty="0">
                <a:solidFill>
                  <a:schemeClr val="tx1"/>
                </a:solidFill>
                <a:latin typeface="Arial" panose="020B0604020202020204" pitchFamily="34" charset="0"/>
              </a:rPr>
              <a:t>[</a:t>
            </a:r>
            <a:r>
              <a:rPr lang="en-US" sz="1400" dirty="0"/>
              <a:t>S. </a:t>
            </a:r>
            <a:r>
              <a:rPr lang="en-US" sz="1400" dirty="0" err="1"/>
              <a:t>Pastukh</a:t>
            </a:r>
            <a:r>
              <a:rPr lang="en-US" sz="1400" dirty="0"/>
              <a:t> </a:t>
            </a:r>
            <a:r>
              <a:rPr lang="en-US" sz="1400" dirty="0">
                <a:solidFill>
                  <a:schemeClr val="tx1"/>
                </a:solidFill>
                <a:latin typeface="Arial" panose="020B0604020202020204" pitchFamily="34" charset="0"/>
              </a:rPr>
              <a:t>Russia] We have </a:t>
            </a:r>
            <a:r>
              <a:rPr lang="en-US" sz="1400" dirty="0">
                <a:solidFill>
                  <a:schemeClr val="tx1"/>
                </a:solidFill>
                <a:highlight>
                  <a:srgbClr val="FFFF00"/>
                </a:highlight>
                <a:latin typeface="Arial" panose="020B0604020202020204" pitchFamily="34" charset="0"/>
              </a:rPr>
              <a:t>concern regarding </a:t>
            </a:r>
            <a:r>
              <a:rPr lang="en-US" sz="1400" dirty="0">
                <a:solidFill>
                  <a:schemeClr val="tx1"/>
                </a:solidFill>
                <a:latin typeface="Arial" panose="020B0604020202020204" pitchFamily="34" charset="0"/>
              </a:rPr>
              <a:t>proposals to extend the frequency range for the Rec.M.1801 as well as Rec.M.1450 </a:t>
            </a:r>
            <a:r>
              <a:rPr lang="en-US" sz="1400" dirty="0">
                <a:solidFill>
                  <a:schemeClr val="tx1"/>
                </a:solidFill>
                <a:highlight>
                  <a:srgbClr val="FFFF00"/>
                </a:highlight>
                <a:latin typeface="Arial" panose="020B0604020202020204" pitchFamily="34" charset="0"/>
              </a:rPr>
              <a:t>up to 7.125 GHz</a:t>
            </a:r>
            <a:r>
              <a:rPr lang="en-US" sz="1400" dirty="0">
                <a:solidFill>
                  <a:schemeClr val="tx1"/>
                </a:solidFill>
                <a:latin typeface="Arial" panose="020B0604020202020204" pitchFamily="34" charset="0"/>
              </a:rPr>
              <a:t>. Firstly we could not agree with such </a:t>
            </a:r>
            <a:r>
              <a:rPr lang="en-US" sz="1400" dirty="0" err="1">
                <a:solidFill>
                  <a:schemeClr val="tx1"/>
                </a:solidFill>
                <a:latin typeface="Arial" panose="020B0604020202020204" pitchFamily="34" charset="0"/>
              </a:rPr>
              <a:t>extention</a:t>
            </a:r>
            <a:r>
              <a:rPr lang="en-US" sz="1400" dirty="0">
                <a:solidFill>
                  <a:schemeClr val="tx1"/>
                </a:solidFill>
                <a:latin typeface="Arial" panose="020B0604020202020204" pitchFamily="34" charset="0"/>
              </a:rPr>
              <a:t> without </a:t>
            </a:r>
            <a:r>
              <a:rPr lang="en-US" sz="1400" dirty="0" err="1">
                <a:solidFill>
                  <a:schemeClr val="tx1"/>
                </a:solidFill>
                <a:latin typeface="Arial" panose="020B0604020202020204" pitchFamily="34" charset="0"/>
              </a:rPr>
              <a:t>undestanding</a:t>
            </a:r>
            <a:r>
              <a:rPr lang="en-US" sz="1400" dirty="0">
                <a:solidFill>
                  <a:schemeClr val="tx1"/>
                </a:solidFill>
                <a:latin typeface="Arial" panose="020B0604020202020204" pitchFamily="34" charset="0"/>
              </a:rPr>
              <a:t> that </a:t>
            </a:r>
            <a:r>
              <a:rPr lang="en-US" sz="1400" dirty="0">
                <a:solidFill>
                  <a:schemeClr val="tx1"/>
                </a:solidFill>
                <a:highlight>
                  <a:srgbClr val="FFFF00"/>
                </a:highlight>
                <a:latin typeface="Arial" panose="020B0604020202020204" pitchFamily="34" charset="0"/>
              </a:rPr>
              <a:t>such </a:t>
            </a:r>
            <a:r>
              <a:rPr lang="en-US" sz="1400" dirty="0" err="1">
                <a:solidFill>
                  <a:schemeClr val="tx1"/>
                </a:solidFill>
                <a:highlight>
                  <a:srgbClr val="FFFF00"/>
                </a:highlight>
                <a:latin typeface="Arial" panose="020B0604020202020204" pitchFamily="34" charset="0"/>
              </a:rPr>
              <a:t>extenton</a:t>
            </a:r>
            <a:r>
              <a:rPr lang="en-US" sz="1400" dirty="0">
                <a:solidFill>
                  <a:schemeClr val="tx1"/>
                </a:solidFill>
                <a:highlight>
                  <a:srgbClr val="FFFF00"/>
                </a:highlight>
                <a:latin typeface="Arial" panose="020B0604020202020204" pitchFamily="34" charset="0"/>
              </a:rPr>
              <a:t> will not create interference for the incumbent </a:t>
            </a:r>
            <a:r>
              <a:rPr lang="en-US" sz="1400" dirty="0" err="1">
                <a:solidFill>
                  <a:schemeClr val="tx1"/>
                </a:solidFill>
                <a:highlight>
                  <a:srgbClr val="FFFF00"/>
                </a:highlight>
                <a:latin typeface="Arial" panose="020B0604020202020204" pitchFamily="34" charset="0"/>
              </a:rPr>
              <a:t>servicies</a:t>
            </a:r>
            <a:r>
              <a:rPr lang="en-US" sz="1400" dirty="0">
                <a:solidFill>
                  <a:schemeClr val="tx1"/>
                </a:solidFill>
                <a:latin typeface="Arial" panose="020B0604020202020204" pitchFamily="34" charset="0"/>
              </a:rPr>
              <a:t>. Secondly we are of the view that proposed standard </a:t>
            </a:r>
            <a:r>
              <a:rPr lang="en-US" sz="1400" dirty="0">
                <a:solidFill>
                  <a:schemeClr val="tx1"/>
                </a:solidFill>
                <a:highlight>
                  <a:srgbClr val="FFFF00"/>
                </a:highlight>
                <a:latin typeface="Arial" panose="020B0604020202020204" pitchFamily="34" charset="0"/>
              </a:rPr>
              <a:t>is falls under SRD </a:t>
            </a:r>
            <a:r>
              <a:rPr lang="en-US" sz="1400" dirty="0">
                <a:solidFill>
                  <a:schemeClr val="tx1"/>
                </a:solidFill>
                <a:latin typeface="Arial" panose="020B0604020202020204" pitchFamily="34" charset="0"/>
              </a:rPr>
              <a:t>and </a:t>
            </a:r>
            <a:r>
              <a:rPr lang="en-US" sz="1400" dirty="0">
                <a:solidFill>
                  <a:schemeClr val="tx1"/>
                </a:solidFill>
                <a:highlight>
                  <a:srgbClr val="FFFF00"/>
                </a:highlight>
                <a:latin typeface="Arial" panose="020B0604020202020204" pitchFamily="34" charset="0"/>
              </a:rPr>
              <a:t>not for the mobile service</a:t>
            </a:r>
            <a:r>
              <a:rPr lang="en-US" sz="1400" dirty="0">
                <a:solidFill>
                  <a:schemeClr val="tx1"/>
                </a:solidFill>
                <a:latin typeface="Arial" panose="020B0604020202020204" pitchFamily="34" charset="0"/>
              </a:rPr>
              <a:t> and Rec. M.1801 and M.1450 are not </a:t>
            </a:r>
            <a:r>
              <a:rPr lang="en-US" sz="1400" dirty="0" err="1">
                <a:solidFill>
                  <a:schemeClr val="tx1"/>
                </a:solidFill>
                <a:latin typeface="Arial" panose="020B0604020202020204" pitchFamily="34" charset="0"/>
              </a:rPr>
              <a:t>rigth</a:t>
            </a:r>
            <a:r>
              <a:rPr lang="en-US" sz="1400" dirty="0">
                <a:solidFill>
                  <a:schemeClr val="tx1"/>
                </a:solidFill>
                <a:latin typeface="Arial" panose="020B0604020202020204" pitchFamily="34" charset="0"/>
              </a:rPr>
              <a:t> </a:t>
            </a:r>
            <a:r>
              <a:rPr lang="en-US" sz="1400" dirty="0" err="1">
                <a:solidFill>
                  <a:schemeClr val="tx1"/>
                </a:solidFill>
                <a:latin typeface="Arial" panose="020B0604020202020204" pitchFamily="34" charset="0"/>
              </a:rPr>
              <a:t>Recomendations</a:t>
            </a:r>
            <a:r>
              <a:rPr lang="en-US" sz="1400" dirty="0">
                <a:solidFill>
                  <a:schemeClr val="tx1"/>
                </a:solidFill>
                <a:latin typeface="Arial" panose="020B0604020202020204" pitchFamily="34" charset="0"/>
              </a:rPr>
              <a:t> for the considered standard.</a:t>
            </a:r>
            <a:endParaRPr lang="en-US" sz="1400" dirty="0">
              <a:solidFill>
                <a:srgbClr val="FF0000"/>
              </a:solidFill>
              <a:highlight>
                <a:srgbClr val="FFFF00"/>
              </a:highlight>
              <a:latin typeface="Arial" panose="020B0604020202020204" pitchFamily="34" charset="0"/>
            </a:endParaRPr>
          </a:p>
          <a:p>
            <a:pPr marL="685800" lvl="1">
              <a:spcBef>
                <a:spcPts val="0"/>
              </a:spcBef>
              <a:spcAft>
                <a:spcPts val="800"/>
              </a:spcAft>
              <a:buFont typeface="Arial" panose="020B0604020202020204" pitchFamily="34" charset="0"/>
              <a:buChar char="•"/>
            </a:pPr>
            <a:r>
              <a:rPr lang="en-US" sz="1400" dirty="0">
                <a:solidFill>
                  <a:schemeClr val="tx1"/>
                </a:solidFill>
                <a:latin typeface="Arial" panose="020B0604020202020204" pitchFamily="34" charset="0"/>
              </a:rPr>
              <a:t>[</a:t>
            </a:r>
            <a:r>
              <a:rPr lang="en-US" sz="1400" dirty="0"/>
              <a:t>J. Iwatani </a:t>
            </a:r>
            <a:r>
              <a:rPr lang="en-US" sz="1400" dirty="0">
                <a:solidFill>
                  <a:schemeClr val="tx1"/>
                </a:solidFill>
                <a:latin typeface="Arial" panose="020B0604020202020204" pitchFamily="34" charset="0"/>
              </a:rPr>
              <a:t>Japan] Regarding Table 3 (Annex 2, Section 6, mentioned by the UK in the attached email), we have a comment. Some </a:t>
            </a:r>
            <a:r>
              <a:rPr lang="en-US" sz="1400" dirty="0">
                <a:solidFill>
                  <a:schemeClr val="tx1"/>
                </a:solidFill>
                <a:highlight>
                  <a:srgbClr val="FFFF00"/>
                </a:highlight>
                <a:latin typeface="Arial" panose="020B0604020202020204" pitchFamily="34" charset="0"/>
              </a:rPr>
              <a:t>parameters on the regulations of Japan in Table 3 are obsolete</a:t>
            </a:r>
            <a:r>
              <a:rPr lang="en-US" sz="1400" dirty="0">
                <a:solidFill>
                  <a:schemeClr val="tx1"/>
                </a:solidFill>
                <a:latin typeface="Arial" panose="020B0604020202020204" pitchFamily="34" charset="0"/>
              </a:rPr>
              <a:t>, and Japan may modify Table 3 at the next </a:t>
            </a:r>
            <a:r>
              <a:rPr lang="en-US" sz="1400" dirty="0">
                <a:solidFill>
                  <a:schemeClr val="tx1"/>
                </a:solidFill>
                <a:highlight>
                  <a:srgbClr val="FFFF00"/>
                </a:highlight>
                <a:latin typeface="Arial" panose="020B0604020202020204" pitchFamily="34" charset="0"/>
              </a:rPr>
              <a:t>November meeting</a:t>
            </a:r>
            <a:r>
              <a:rPr lang="en-US" sz="1400" dirty="0">
                <a:solidFill>
                  <a:schemeClr val="tx1"/>
                </a:solidFill>
                <a:latin typeface="Arial" panose="020B0604020202020204" pitchFamily="34" charset="0"/>
              </a:rPr>
              <a:t>. Also some texts around </a:t>
            </a:r>
            <a:r>
              <a:rPr lang="en-US" sz="1400" dirty="0">
                <a:solidFill>
                  <a:schemeClr val="tx1"/>
                </a:solidFill>
                <a:highlight>
                  <a:srgbClr val="FFFF00"/>
                </a:highlight>
                <a:latin typeface="Arial" panose="020B0604020202020204" pitchFamily="34" charset="0"/>
              </a:rPr>
              <a:t>Table 3 (based on WRC-12) should be updated </a:t>
            </a:r>
            <a:r>
              <a:rPr lang="en-US" sz="1400" dirty="0">
                <a:solidFill>
                  <a:schemeClr val="tx1"/>
                </a:solidFill>
                <a:latin typeface="Arial" panose="020B0604020202020204" pitchFamily="34" charset="0"/>
              </a:rPr>
              <a:t>based on the results of </a:t>
            </a:r>
            <a:r>
              <a:rPr lang="en-US" sz="1400" dirty="0">
                <a:solidFill>
                  <a:schemeClr val="tx1"/>
                </a:solidFill>
                <a:highlight>
                  <a:srgbClr val="FFFF00"/>
                </a:highlight>
                <a:latin typeface="Arial" panose="020B0604020202020204" pitchFamily="34" charset="0"/>
              </a:rPr>
              <a:t>WRC-19.</a:t>
            </a:r>
          </a:p>
        </p:txBody>
      </p:sp>
      <p:sp>
        <p:nvSpPr>
          <p:cNvPr id="3" name="Footer Placeholder 2"/>
          <p:cNvSpPr>
            <a:spLocks noGrp="1"/>
          </p:cNvSpPr>
          <p:nvPr>
            <p:ph type="ftr" idx="14"/>
          </p:nvPr>
        </p:nvSpPr>
        <p:spPr/>
        <p:txBody>
          <a:bodyPr/>
          <a:lstStyle/>
          <a:p>
            <a:r>
              <a:rPr lang="en-GB" dirty="0"/>
              <a:t>Hassan Yaghoobi (Intel Corp.)</a:t>
            </a:r>
          </a:p>
        </p:txBody>
      </p:sp>
      <p:sp>
        <p:nvSpPr>
          <p:cNvPr id="2" name="Date Placeholder 1"/>
          <p:cNvSpPr>
            <a:spLocks noGrp="1"/>
          </p:cNvSpPr>
          <p:nvPr>
            <p:ph type="dt" idx="15"/>
          </p:nvPr>
        </p:nvSpPr>
        <p:spPr/>
        <p:txBody>
          <a:bodyPr/>
          <a:lstStyle/>
          <a:p>
            <a:r>
              <a:rPr lang="en-US" dirty="0"/>
              <a:t>September 2020</a:t>
            </a:r>
            <a:endParaRPr lang="en-GB" dirty="0"/>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14</a:t>
            </a:fld>
            <a:endParaRPr lang="en-GB" dirty="0"/>
          </a:p>
        </p:txBody>
      </p:sp>
    </p:spTree>
    <p:extLst>
      <p:ext uri="{BB962C8B-B14F-4D97-AF65-F5344CB8AC3E}">
        <p14:creationId xmlns:p14="http://schemas.microsoft.com/office/powerpoint/2010/main" val="1826640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F4312-6FFC-422A-9A41-A5E0C2632949}"/>
              </a:ext>
            </a:extLst>
          </p:cNvPr>
          <p:cNvSpPr>
            <a:spLocks noGrp="1"/>
          </p:cNvSpPr>
          <p:nvPr>
            <p:ph type="title"/>
          </p:nvPr>
        </p:nvSpPr>
        <p:spPr>
          <a:xfrm>
            <a:off x="929217" y="333375"/>
            <a:ext cx="10361084" cy="1065213"/>
          </a:xfrm>
        </p:spPr>
        <p:txBody>
          <a:bodyPr/>
          <a:lstStyle/>
          <a:p>
            <a:r>
              <a:rPr lang="en-US" dirty="0"/>
              <a:t>Summary of Possible Editor Notes</a:t>
            </a:r>
          </a:p>
        </p:txBody>
      </p:sp>
      <p:sp>
        <p:nvSpPr>
          <p:cNvPr id="3" name="Content Placeholder 2">
            <a:extLst>
              <a:ext uri="{FF2B5EF4-FFF2-40B4-BE49-F238E27FC236}">
                <a16:creationId xmlns:a16="http://schemas.microsoft.com/office/drawing/2014/main" id="{4E1CEE74-1EA8-4AED-AC45-F563AF27676C}"/>
              </a:ext>
            </a:extLst>
          </p:cNvPr>
          <p:cNvSpPr>
            <a:spLocks noGrp="1"/>
          </p:cNvSpPr>
          <p:nvPr>
            <p:ph idx="1"/>
          </p:nvPr>
        </p:nvSpPr>
        <p:spPr>
          <a:xfrm>
            <a:off x="1013289" y="1219200"/>
            <a:ext cx="10361084" cy="4113213"/>
          </a:xfrm>
        </p:spPr>
        <p:txBody>
          <a:bodyPr/>
          <a:lstStyle/>
          <a:p>
            <a:pPr>
              <a:buFont typeface="Arial" panose="020B0604020202020204" pitchFamily="34" charset="0"/>
              <a:buChar char="•"/>
            </a:pPr>
            <a:r>
              <a:rPr lang="en-US" sz="1800" dirty="0"/>
              <a:t>Proposed EN1 (K. Masrani): </a:t>
            </a:r>
            <a:r>
              <a:rPr lang="en-US" sz="1800" b="0" dirty="0"/>
              <a:t>I would like to propose that should WP5A agree to include the additional new bands identified in Document 5A/44 for use by Broadband RLAN systems, we introduce an Editor’s Note at the top of any working document carrying the work forward to the next document.  This note will reference a need to include in Annex 2 that RF characteristics and any associated regulatory conditions (such as indoor use and operating sub-bands) would need to developed in use of the 5725-7125 MHz and 66-71 GHz frequency bands, or a part of these bands, for Broadband RLANs.  " </a:t>
            </a:r>
          </a:p>
          <a:p>
            <a:pPr>
              <a:buFont typeface="Arial" panose="020B0604020202020204" pitchFamily="34" charset="0"/>
              <a:buChar char="•"/>
            </a:pPr>
            <a:r>
              <a:rPr lang="en-US" sz="1800" dirty="0"/>
              <a:t>Proposed EN2 (J. Iwatani): </a:t>
            </a:r>
            <a:r>
              <a:rPr lang="en-US" sz="1800" b="0" dirty="0"/>
              <a:t>Regarding Table 3 (Annex 2, Section 6, ...Some parameters on the regulations of Japan in Table 3 are obsolete, and Japan may modify Table 3 at the next November meeting. </a:t>
            </a:r>
          </a:p>
          <a:p>
            <a:pPr>
              <a:buFont typeface="Arial" panose="020B0604020202020204" pitchFamily="34" charset="0"/>
              <a:buChar char="•"/>
            </a:pPr>
            <a:r>
              <a:rPr lang="en-US" sz="1800" dirty="0"/>
              <a:t>Proposed EN3 (J. Iwatani): </a:t>
            </a:r>
            <a:r>
              <a:rPr lang="en-US" sz="1800" b="0" dirty="0"/>
              <a:t>Also some texts around Table 3 (based on WRC-12) should be updated based on the results of WRC-19. </a:t>
            </a:r>
          </a:p>
          <a:p>
            <a:pPr>
              <a:buFont typeface="Arial" panose="020B0604020202020204" pitchFamily="34" charset="0"/>
              <a:buChar char="•"/>
            </a:pPr>
            <a:r>
              <a:rPr lang="en-US" sz="1800" dirty="0"/>
              <a:t>Proposed EN4 (A. </a:t>
            </a:r>
            <a:r>
              <a:rPr lang="en-US" sz="1800" dirty="0" err="1"/>
              <a:t>Gowans</a:t>
            </a:r>
            <a:r>
              <a:rPr lang="en-US" sz="1800" dirty="0"/>
              <a:t>): </a:t>
            </a:r>
            <a:r>
              <a:rPr lang="en-US" sz="1800" b="0" dirty="0"/>
              <a:t>Draft standards P802.11ax and P802.11ay....should be in square brackets with an editor's note explaining the status.</a:t>
            </a:r>
          </a:p>
          <a:p>
            <a:pPr>
              <a:buFont typeface="Arial" panose="020B0604020202020204" pitchFamily="34" charset="0"/>
              <a:buChar char="•"/>
            </a:pPr>
            <a:r>
              <a:rPr lang="en-US" sz="1800" dirty="0"/>
              <a:t>Question (S. </a:t>
            </a:r>
            <a:r>
              <a:rPr lang="en-US" sz="1800" dirty="0" err="1"/>
              <a:t>Pastukh</a:t>
            </a:r>
            <a:r>
              <a:rPr lang="en-US" sz="1800" dirty="0"/>
              <a:t>)</a:t>
            </a:r>
          </a:p>
          <a:p>
            <a:pPr lvl="1">
              <a:buFont typeface="Arial" panose="020B0604020202020204" pitchFamily="34" charset="0"/>
              <a:buChar char="•"/>
            </a:pPr>
            <a:r>
              <a:rPr lang="en-US" sz="1600" dirty="0"/>
              <a:t>whether this standard is in line with this conditions (several conditions in RR) or not? Did someone made this </a:t>
            </a:r>
            <a:r>
              <a:rPr lang="en-US" sz="1600" dirty="0" err="1"/>
              <a:t>analisis</a:t>
            </a:r>
            <a:r>
              <a:rPr lang="en-US" sz="1600" dirty="0"/>
              <a:t>?</a:t>
            </a:r>
          </a:p>
          <a:p>
            <a:pPr lvl="1">
              <a:buFont typeface="Arial" panose="020B0604020202020204" pitchFamily="34" charset="0"/>
              <a:buChar char="•"/>
            </a:pPr>
            <a:r>
              <a:rPr lang="en-US" sz="1600" dirty="0"/>
              <a:t>Secondly for the band below 6 GHz we work hard before we developed  conditions for the RLAN.</a:t>
            </a:r>
          </a:p>
          <a:p>
            <a:pPr lvl="1">
              <a:buFont typeface="Arial" panose="020B0604020202020204" pitchFamily="34" charset="0"/>
              <a:buChar char="•"/>
            </a:pPr>
            <a:r>
              <a:rPr lang="en-US" sz="1600" dirty="0"/>
              <a:t>And finally reading the proposal I have an impression that this is not an application under mobile service but more looks </a:t>
            </a:r>
            <a:r>
              <a:rPr lang="en-US" sz="1600" dirty="0" err="1"/>
              <a:t>loke</a:t>
            </a:r>
            <a:r>
              <a:rPr lang="en-US" sz="1600" dirty="0"/>
              <a:t> SRD.</a:t>
            </a:r>
          </a:p>
          <a:p>
            <a:pPr lvl="1">
              <a:buFont typeface="Arial" panose="020B0604020202020204" pitchFamily="34" charset="0"/>
              <a:buChar char="•"/>
            </a:pPr>
            <a:endParaRPr lang="en-US" sz="1400" b="0" dirty="0"/>
          </a:p>
        </p:txBody>
      </p:sp>
      <p:sp>
        <p:nvSpPr>
          <p:cNvPr id="4" name="Slide Number Placeholder 3">
            <a:extLst>
              <a:ext uri="{FF2B5EF4-FFF2-40B4-BE49-F238E27FC236}">
                <a16:creationId xmlns:a16="http://schemas.microsoft.com/office/drawing/2014/main" id="{FB9701FF-6A9A-48C2-A0FB-469EAE9E2627}"/>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5" name="Footer Placeholder 4">
            <a:extLst>
              <a:ext uri="{FF2B5EF4-FFF2-40B4-BE49-F238E27FC236}">
                <a16:creationId xmlns:a16="http://schemas.microsoft.com/office/drawing/2014/main" id="{F683BBDC-6F3E-40F2-B933-45EB6DD3171C}"/>
              </a:ext>
            </a:extLst>
          </p:cNvPr>
          <p:cNvSpPr>
            <a:spLocks noGrp="1"/>
          </p:cNvSpPr>
          <p:nvPr>
            <p:ph type="ftr" idx="14"/>
          </p:nvPr>
        </p:nvSpPr>
        <p:spPr/>
        <p:txBody>
          <a:bodyPr/>
          <a:lstStyle/>
          <a:p>
            <a:r>
              <a:rPr lang="en-GB"/>
              <a:t>Hassan Yaghoobi (Intel Corp.)</a:t>
            </a:r>
            <a:endParaRPr lang="en-GB" dirty="0"/>
          </a:p>
        </p:txBody>
      </p:sp>
      <p:sp>
        <p:nvSpPr>
          <p:cNvPr id="6" name="Date Placeholder 5">
            <a:extLst>
              <a:ext uri="{FF2B5EF4-FFF2-40B4-BE49-F238E27FC236}">
                <a16:creationId xmlns:a16="http://schemas.microsoft.com/office/drawing/2014/main" id="{B6406BBC-056C-46E9-BBCA-99D1040DA987}"/>
              </a:ext>
            </a:extLst>
          </p:cNvPr>
          <p:cNvSpPr>
            <a:spLocks noGrp="1"/>
          </p:cNvSpPr>
          <p:nvPr>
            <p:ph type="dt" idx="15"/>
          </p:nvPr>
        </p:nvSpPr>
        <p:spPr/>
        <p:txBody>
          <a:bodyPr/>
          <a:lstStyle/>
          <a:p>
            <a:r>
              <a:rPr lang="en-US"/>
              <a:t>September 2020</a:t>
            </a:r>
            <a:endParaRPr lang="en-GB" dirty="0"/>
          </a:p>
        </p:txBody>
      </p:sp>
    </p:spTree>
    <p:extLst>
      <p:ext uri="{BB962C8B-B14F-4D97-AF65-F5344CB8AC3E}">
        <p14:creationId xmlns:p14="http://schemas.microsoft.com/office/powerpoint/2010/main" val="2244681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914401" y="685801"/>
            <a:ext cx="10361084" cy="457199"/>
          </a:xfrm>
        </p:spPr>
        <p:txBody>
          <a:bodyPr/>
          <a:lstStyle/>
          <a:p>
            <a:pPr>
              <a:spcBef>
                <a:spcPts val="200"/>
              </a:spcBef>
              <a:defRPr/>
            </a:pPr>
            <a:r>
              <a:rPr lang="en-US" dirty="0"/>
              <a:t>Email Discussion on M.1801</a:t>
            </a:r>
          </a:p>
        </p:txBody>
      </p:sp>
      <p:sp>
        <p:nvSpPr>
          <p:cNvPr id="18435" name="Content Placeholder 2"/>
          <p:cNvSpPr>
            <a:spLocks noGrp="1"/>
          </p:cNvSpPr>
          <p:nvPr>
            <p:ph idx="1"/>
          </p:nvPr>
        </p:nvSpPr>
        <p:spPr>
          <a:xfrm>
            <a:off x="914401" y="1258156"/>
            <a:ext cx="10361084" cy="5103814"/>
          </a:xfrm>
        </p:spPr>
        <p:txBody>
          <a:bodyPr/>
          <a:lstStyle/>
          <a:p>
            <a:pPr marL="514350" indent="-457200" hangingPunct="0">
              <a:buAutoNum type="arabicParenBoth"/>
            </a:pPr>
            <a:r>
              <a:rPr lang="en-US" sz="2000" dirty="0">
                <a:solidFill>
                  <a:schemeClr val="tx1"/>
                </a:solidFill>
              </a:rPr>
              <a:t>Role and nature of the M.1801-2 document</a:t>
            </a:r>
          </a:p>
          <a:p>
            <a:pPr marL="57150" indent="0" hangingPunct="0"/>
            <a:r>
              <a:rPr lang="en-US" sz="2000" dirty="0">
                <a:solidFill>
                  <a:schemeClr val="tx1"/>
                </a:solidFill>
              </a:rPr>
              <a:t>(2)  Way forward: working document toward a preliminary draft revision</a:t>
            </a:r>
          </a:p>
          <a:p>
            <a:pPr marL="971550" lvl="1" indent="-514350" hangingPunct="0">
              <a:buFont typeface="+mj-lt"/>
              <a:buAutoNum type="romanLcPeriod"/>
            </a:pPr>
            <a:r>
              <a:rPr lang="en-US" sz="1600" dirty="0">
                <a:solidFill>
                  <a:schemeClr val="tx1"/>
                </a:solidFill>
              </a:rPr>
              <a:t>[Ericsson] Proposed working document provided</a:t>
            </a:r>
          </a:p>
          <a:p>
            <a:pPr marL="57150" indent="0" hangingPunct="0"/>
            <a:r>
              <a:rPr lang="en-US" sz="2000" dirty="0">
                <a:solidFill>
                  <a:schemeClr val="tx1"/>
                </a:solidFill>
              </a:rPr>
              <a:t>(3)  Identify proposed editor notes (EN) </a:t>
            </a:r>
          </a:p>
        </p:txBody>
      </p:sp>
      <p:sp>
        <p:nvSpPr>
          <p:cNvPr id="3" name="Footer Placeholder 2"/>
          <p:cNvSpPr>
            <a:spLocks noGrp="1"/>
          </p:cNvSpPr>
          <p:nvPr>
            <p:ph type="ftr" idx="14"/>
          </p:nvPr>
        </p:nvSpPr>
        <p:spPr/>
        <p:txBody>
          <a:bodyPr/>
          <a:lstStyle/>
          <a:p>
            <a:r>
              <a:rPr lang="en-GB" dirty="0"/>
              <a:t>Hassan Yaghoobi (Intel Corp.)</a:t>
            </a:r>
          </a:p>
        </p:txBody>
      </p:sp>
      <p:sp>
        <p:nvSpPr>
          <p:cNvPr id="2" name="Date Placeholder 1"/>
          <p:cNvSpPr>
            <a:spLocks noGrp="1"/>
          </p:cNvSpPr>
          <p:nvPr>
            <p:ph type="dt" idx="15"/>
          </p:nvPr>
        </p:nvSpPr>
        <p:spPr/>
        <p:txBody>
          <a:bodyPr/>
          <a:lstStyle/>
          <a:p>
            <a:r>
              <a:rPr lang="en-US" dirty="0"/>
              <a:t>September 2020</a:t>
            </a:r>
            <a:endParaRPr lang="en-GB" dirty="0"/>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16</a:t>
            </a:fld>
            <a:endParaRPr lang="en-GB" dirty="0"/>
          </a:p>
        </p:txBody>
      </p:sp>
    </p:spTree>
    <p:extLst>
      <p:ext uri="{BB962C8B-B14F-4D97-AF65-F5344CB8AC3E}">
        <p14:creationId xmlns:p14="http://schemas.microsoft.com/office/powerpoint/2010/main" val="1920859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7203F-E39A-4B5C-B889-BD2E02049CE6}"/>
              </a:ext>
            </a:extLst>
          </p:cNvPr>
          <p:cNvSpPr>
            <a:spLocks noGrp="1"/>
          </p:cNvSpPr>
          <p:nvPr>
            <p:ph type="title"/>
          </p:nvPr>
        </p:nvSpPr>
        <p:spPr>
          <a:xfrm>
            <a:off x="914401" y="500603"/>
            <a:ext cx="10361084" cy="1065213"/>
          </a:xfrm>
        </p:spPr>
        <p:txBody>
          <a:bodyPr/>
          <a:lstStyle/>
          <a:p>
            <a:r>
              <a:rPr lang="en-US" dirty="0"/>
              <a:t>Results of Discussion</a:t>
            </a:r>
          </a:p>
        </p:txBody>
      </p:sp>
      <p:sp>
        <p:nvSpPr>
          <p:cNvPr id="3" name="Content Placeholder 2">
            <a:extLst>
              <a:ext uri="{FF2B5EF4-FFF2-40B4-BE49-F238E27FC236}">
                <a16:creationId xmlns:a16="http://schemas.microsoft.com/office/drawing/2014/main" id="{6CBA1714-9DAB-4E02-8B8C-7B12D3780E7D}"/>
              </a:ext>
            </a:extLst>
          </p:cNvPr>
          <p:cNvSpPr>
            <a:spLocks noGrp="1"/>
          </p:cNvSpPr>
          <p:nvPr>
            <p:ph idx="1"/>
          </p:nvPr>
        </p:nvSpPr>
        <p:spPr>
          <a:xfrm>
            <a:off x="886147" y="1402810"/>
            <a:ext cx="10361084" cy="4113213"/>
          </a:xfrm>
        </p:spPr>
        <p:txBody>
          <a:bodyPr/>
          <a:lstStyle/>
          <a:p>
            <a:pPr lvl="0" hangingPunct="0">
              <a:buFont typeface="Arial" panose="020B0604020202020204" pitchFamily="34" charset="0"/>
              <a:buChar char="•"/>
            </a:pPr>
            <a:r>
              <a:rPr lang="en-GB" sz="2000" b="0" dirty="0">
                <a:solidFill>
                  <a:srgbClr val="0000CC"/>
                </a:solidFill>
              </a:rPr>
              <a:t>Chairman’s Report: </a:t>
            </a:r>
          </a:p>
          <a:p>
            <a:pPr lvl="1" hangingPunct="0">
              <a:buFont typeface="Arial" panose="020B0604020202020204" pitchFamily="34" charset="0"/>
              <a:buChar char="•"/>
            </a:pPr>
            <a:r>
              <a:rPr lang="en-GB" sz="1800" b="0" dirty="0">
                <a:solidFill>
                  <a:schemeClr val="tx1"/>
                </a:solidFill>
                <a:highlight>
                  <a:srgbClr val="FFFF00"/>
                </a:highlight>
              </a:rPr>
              <a:t>Considered</a:t>
            </a:r>
            <a:r>
              <a:rPr lang="en-GB" sz="1800" b="0" dirty="0">
                <a:solidFill>
                  <a:schemeClr val="tx1"/>
                </a:solidFill>
              </a:rPr>
              <a:t> two contributions proposing to </a:t>
            </a:r>
            <a:r>
              <a:rPr lang="en-GB" sz="1800" b="0" dirty="0">
                <a:solidFill>
                  <a:schemeClr val="tx1"/>
                </a:solidFill>
                <a:highlight>
                  <a:srgbClr val="FFFF00"/>
                </a:highlight>
              </a:rPr>
              <a:t>develop draft revisions </a:t>
            </a:r>
            <a:r>
              <a:rPr lang="en-GB" sz="1800" b="0" dirty="0">
                <a:solidFill>
                  <a:schemeClr val="tx1"/>
                </a:solidFill>
              </a:rPr>
              <a:t>of Recommendations ITU-R M.1450-5 (Doc. </a:t>
            </a:r>
            <a:r>
              <a:rPr lang="en-GB" sz="1800" b="0" u="sng" dirty="0">
                <a:hlinkClick r:id="rId3"/>
              </a:rPr>
              <a:t>5A/</a:t>
            </a:r>
            <a:r>
              <a:rPr lang="en-CA" sz="1800" b="0" u="sng" dirty="0">
                <a:hlinkClick r:id="rId3"/>
              </a:rPr>
              <a:t>44</a:t>
            </a:r>
            <a:r>
              <a:rPr lang="en-CA" sz="1800" b="0" dirty="0">
                <a:solidFill>
                  <a:schemeClr val="tx1"/>
                </a:solidFill>
              </a:rPr>
              <a:t>) </a:t>
            </a:r>
            <a:r>
              <a:rPr lang="en-GB" sz="1800" b="0" dirty="0">
                <a:solidFill>
                  <a:schemeClr val="tx1"/>
                </a:solidFill>
              </a:rPr>
              <a:t>and M.1801-2 (Doc. </a:t>
            </a:r>
            <a:r>
              <a:rPr lang="en-CA" sz="1800" b="0" u="sng" dirty="0">
                <a:hlinkClick r:id="rId4"/>
              </a:rPr>
              <a:t>5A/43</a:t>
            </a:r>
            <a:r>
              <a:rPr lang="en-CA" sz="1800" b="0" dirty="0">
                <a:solidFill>
                  <a:schemeClr val="tx1"/>
                </a:solidFill>
              </a:rPr>
              <a:t>)</a:t>
            </a:r>
            <a:r>
              <a:rPr lang="en-GB" sz="1800" b="0" dirty="0">
                <a:solidFill>
                  <a:schemeClr val="tx1"/>
                </a:solidFill>
              </a:rPr>
              <a:t>; however, </a:t>
            </a:r>
            <a:r>
              <a:rPr lang="en-GB" sz="1800" b="0" dirty="0">
                <a:solidFill>
                  <a:schemeClr val="tx1"/>
                </a:solidFill>
                <a:highlight>
                  <a:srgbClr val="FFFF00"/>
                </a:highlight>
              </a:rPr>
              <a:t>consensus could not be achieved</a:t>
            </a:r>
            <a:r>
              <a:rPr lang="en-GB" sz="1800" b="0" dirty="0">
                <a:solidFill>
                  <a:schemeClr val="tx1"/>
                </a:solidFill>
              </a:rPr>
              <a:t>, so these two </a:t>
            </a:r>
            <a:r>
              <a:rPr lang="en-GB" sz="1800" b="0" dirty="0">
                <a:solidFill>
                  <a:schemeClr val="tx1"/>
                </a:solidFill>
                <a:highlight>
                  <a:srgbClr val="FFFF00"/>
                </a:highlight>
              </a:rPr>
              <a:t>contributions and the consequential draft liaison </a:t>
            </a:r>
            <a:r>
              <a:rPr lang="en-GB" sz="1800" b="0" dirty="0">
                <a:solidFill>
                  <a:schemeClr val="tx1"/>
                </a:solidFill>
              </a:rPr>
              <a:t>statements to external organizations (Docs. </a:t>
            </a:r>
            <a:r>
              <a:rPr lang="en-GB" sz="1800" b="0" u="sng" dirty="0">
                <a:hlinkClick r:id="rId5"/>
              </a:rPr>
              <a:t>5A/</a:t>
            </a:r>
            <a:r>
              <a:rPr lang="en-CA" sz="1800" b="0" u="sng" dirty="0">
                <a:hlinkClick r:id="rId5"/>
              </a:rPr>
              <a:t>79</a:t>
            </a:r>
            <a:r>
              <a:rPr lang="en-CA" sz="1800" b="0" dirty="0"/>
              <a:t> </a:t>
            </a:r>
            <a:r>
              <a:rPr lang="en-CA" sz="1800" b="0" dirty="0">
                <a:solidFill>
                  <a:schemeClr val="tx1"/>
                </a:solidFill>
              </a:rPr>
              <a:t>and</a:t>
            </a:r>
            <a:r>
              <a:rPr lang="en-CA" sz="1800" b="0" dirty="0">
                <a:solidFill>
                  <a:srgbClr val="0000CC"/>
                </a:solidFill>
              </a:rPr>
              <a:t> </a:t>
            </a:r>
            <a:r>
              <a:rPr lang="en-CA" sz="1800" b="0" u="sng" dirty="0">
                <a:hlinkClick r:id="rId6"/>
              </a:rPr>
              <a:t>5A/80</a:t>
            </a:r>
            <a:r>
              <a:rPr lang="en-CA" sz="1800" b="0" dirty="0">
                <a:solidFill>
                  <a:schemeClr val="tx1"/>
                </a:solidFill>
              </a:rPr>
              <a:t>) </a:t>
            </a:r>
            <a:r>
              <a:rPr lang="en-GB" sz="1800" b="0" dirty="0">
                <a:solidFill>
                  <a:schemeClr val="tx1"/>
                </a:solidFill>
              </a:rPr>
              <a:t>were </a:t>
            </a:r>
            <a:r>
              <a:rPr lang="en-GB" sz="1800" b="0" dirty="0">
                <a:solidFill>
                  <a:schemeClr val="tx1"/>
                </a:solidFill>
                <a:highlight>
                  <a:srgbClr val="FFFF00"/>
                </a:highlight>
              </a:rPr>
              <a:t>carried forward to the next meeting</a:t>
            </a:r>
            <a:r>
              <a:rPr lang="en-GB" sz="1800" b="0" dirty="0">
                <a:solidFill>
                  <a:schemeClr val="tx1"/>
                </a:solidFill>
              </a:rPr>
              <a:t>.</a:t>
            </a:r>
            <a:endParaRPr lang="en-US" sz="1800" b="0" dirty="0">
              <a:solidFill>
                <a:schemeClr val="tx1"/>
              </a:solidFill>
            </a:endParaRPr>
          </a:p>
          <a:p>
            <a:pPr>
              <a:buFont typeface="Arial" panose="020B0604020202020204" pitchFamily="34" charset="0"/>
              <a:buChar char="•"/>
            </a:pPr>
            <a:r>
              <a:rPr lang="en-US" sz="2000" b="0" dirty="0">
                <a:solidFill>
                  <a:srgbClr val="0000CC"/>
                </a:solidFill>
              </a:rPr>
              <a:t>The email discussion latest proposed working document toward a preliminary draft revision</a:t>
            </a:r>
          </a:p>
          <a:p>
            <a:pPr lvl="1">
              <a:buFont typeface="Arial" panose="020B0604020202020204" pitchFamily="34" charset="0"/>
              <a:buChar char="•"/>
            </a:pPr>
            <a:r>
              <a:rPr lang="en-US" sz="1800" dirty="0">
                <a:solidFill>
                  <a:schemeClr val="tx1"/>
                </a:solidFill>
              </a:rPr>
              <a:t>Working Document on M.1450 based on Dorothy summary and A. </a:t>
            </a:r>
            <a:r>
              <a:rPr lang="en-US" sz="1800" dirty="0" err="1">
                <a:solidFill>
                  <a:schemeClr val="tx1"/>
                </a:solidFill>
              </a:rPr>
              <a:t>Gowans</a:t>
            </a:r>
            <a:r>
              <a:rPr lang="en-US" sz="1800" dirty="0">
                <a:solidFill>
                  <a:schemeClr val="tx1"/>
                </a:solidFill>
              </a:rPr>
              <a:t> (UK) additional input</a:t>
            </a:r>
          </a:p>
          <a:p>
            <a:pPr marL="457200" lvl="1" indent="0"/>
            <a:endParaRPr lang="en-US" sz="1800" b="0" dirty="0">
              <a:solidFill>
                <a:schemeClr val="tx1"/>
              </a:solidFill>
            </a:endParaRPr>
          </a:p>
          <a:p>
            <a:pPr marL="457200" lvl="1" indent="0"/>
            <a:endParaRPr lang="en-US" sz="1800" dirty="0">
              <a:solidFill>
                <a:schemeClr val="tx1"/>
              </a:solidFill>
            </a:endParaRPr>
          </a:p>
          <a:p>
            <a:pPr marL="457200" lvl="1" indent="0"/>
            <a:endParaRPr lang="en-US" sz="1800" dirty="0">
              <a:solidFill>
                <a:schemeClr val="tx1"/>
              </a:solidFill>
            </a:endParaRPr>
          </a:p>
          <a:p>
            <a:pPr lvl="1">
              <a:buFont typeface="Arial" panose="020B0604020202020204" pitchFamily="34" charset="0"/>
              <a:buChar char="•"/>
            </a:pPr>
            <a:r>
              <a:rPr lang="en-US" sz="1800" dirty="0">
                <a:solidFill>
                  <a:schemeClr val="tx1"/>
                </a:solidFill>
              </a:rPr>
              <a:t>Working Document on M.1801 based on Dorothy summary</a:t>
            </a:r>
          </a:p>
          <a:p>
            <a:pPr marL="457200" lvl="1" indent="0"/>
            <a:endParaRPr lang="en-US" sz="1600" b="0" dirty="0">
              <a:solidFill>
                <a:schemeClr val="tx1"/>
              </a:solidFill>
            </a:endParaRPr>
          </a:p>
        </p:txBody>
      </p:sp>
      <p:sp>
        <p:nvSpPr>
          <p:cNvPr id="4" name="Slide Number Placeholder 3">
            <a:extLst>
              <a:ext uri="{FF2B5EF4-FFF2-40B4-BE49-F238E27FC236}">
                <a16:creationId xmlns:a16="http://schemas.microsoft.com/office/drawing/2014/main" id="{896D3097-9018-4C6F-B858-E34BC9EA88AE}"/>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5" name="Footer Placeholder 4">
            <a:extLst>
              <a:ext uri="{FF2B5EF4-FFF2-40B4-BE49-F238E27FC236}">
                <a16:creationId xmlns:a16="http://schemas.microsoft.com/office/drawing/2014/main" id="{22E70A54-7700-4FAF-961B-C26D77AF2E72}"/>
              </a:ext>
            </a:extLst>
          </p:cNvPr>
          <p:cNvSpPr>
            <a:spLocks noGrp="1"/>
          </p:cNvSpPr>
          <p:nvPr>
            <p:ph type="ftr" idx="14"/>
          </p:nvPr>
        </p:nvSpPr>
        <p:spPr/>
        <p:txBody>
          <a:bodyPr/>
          <a:lstStyle/>
          <a:p>
            <a:r>
              <a:rPr lang="en-GB"/>
              <a:t>Hassan Yaghoobi (Intel Corp.)</a:t>
            </a:r>
            <a:endParaRPr lang="en-GB" dirty="0"/>
          </a:p>
        </p:txBody>
      </p:sp>
      <p:sp>
        <p:nvSpPr>
          <p:cNvPr id="6" name="Date Placeholder 5">
            <a:extLst>
              <a:ext uri="{FF2B5EF4-FFF2-40B4-BE49-F238E27FC236}">
                <a16:creationId xmlns:a16="http://schemas.microsoft.com/office/drawing/2014/main" id="{067A7149-3ABC-47B2-82EE-C48FDF1DD461}"/>
              </a:ext>
            </a:extLst>
          </p:cNvPr>
          <p:cNvSpPr>
            <a:spLocks noGrp="1"/>
          </p:cNvSpPr>
          <p:nvPr>
            <p:ph type="dt" idx="15"/>
          </p:nvPr>
        </p:nvSpPr>
        <p:spPr/>
        <p:txBody>
          <a:bodyPr/>
          <a:lstStyle/>
          <a:p>
            <a:r>
              <a:rPr lang="en-US"/>
              <a:t>September 2020</a:t>
            </a:r>
            <a:endParaRPr lang="en-GB" dirty="0"/>
          </a:p>
        </p:txBody>
      </p:sp>
      <p:graphicFrame>
        <p:nvGraphicFramePr>
          <p:cNvPr id="7" name="Object 6">
            <a:extLst>
              <a:ext uri="{FF2B5EF4-FFF2-40B4-BE49-F238E27FC236}">
                <a16:creationId xmlns:a16="http://schemas.microsoft.com/office/drawing/2014/main" id="{FBBCD9DC-5E65-47EA-B738-D8530F5F84E2}"/>
              </a:ext>
            </a:extLst>
          </p:cNvPr>
          <p:cNvGraphicFramePr>
            <a:graphicFrameLocks noChangeAspect="1"/>
          </p:cNvGraphicFramePr>
          <p:nvPr>
            <p:extLst>
              <p:ext uri="{D42A27DB-BD31-4B8C-83A1-F6EECF244321}">
                <p14:modId xmlns:p14="http://schemas.microsoft.com/office/powerpoint/2010/main" val="1333894155"/>
              </p:ext>
            </p:extLst>
          </p:nvPr>
        </p:nvGraphicFramePr>
        <p:xfrm>
          <a:off x="5609489" y="3742233"/>
          <a:ext cx="914400" cy="806450"/>
        </p:xfrm>
        <a:graphic>
          <a:graphicData uri="http://schemas.openxmlformats.org/presentationml/2006/ole">
            <mc:AlternateContent xmlns:mc="http://schemas.openxmlformats.org/markup-compatibility/2006">
              <mc:Choice xmlns:v="urn:schemas-microsoft-com:vml" Requires="v">
                <p:oleObj spid="_x0000_s5160" name="Document" showAsIcon="1" r:id="rId7" imgW="914597" imgH="806406" progId="Word.Document.12">
                  <p:embed/>
                </p:oleObj>
              </mc:Choice>
              <mc:Fallback>
                <p:oleObj name="Document" showAsIcon="1" r:id="rId7" imgW="914597" imgH="806406" progId="Word.Document.12">
                  <p:embed/>
                  <p:pic>
                    <p:nvPicPr>
                      <p:cNvPr id="0" name=""/>
                      <p:cNvPicPr/>
                      <p:nvPr/>
                    </p:nvPicPr>
                    <p:blipFill>
                      <a:blip r:embed="rId8"/>
                      <a:stretch>
                        <a:fillRect/>
                      </a:stretch>
                    </p:blipFill>
                    <p:spPr>
                      <a:xfrm>
                        <a:off x="5609489" y="3742233"/>
                        <a:ext cx="914400" cy="80645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F8DC41C1-B7C5-4AEF-B082-89991B61945C}"/>
              </a:ext>
            </a:extLst>
          </p:cNvPr>
          <p:cNvGraphicFramePr>
            <a:graphicFrameLocks noChangeAspect="1"/>
          </p:cNvGraphicFramePr>
          <p:nvPr>
            <p:extLst>
              <p:ext uri="{D42A27DB-BD31-4B8C-83A1-F6EECF244321}">
                <p14:modId xmlns:p14="http://schemas.microsoft.com/office/powerpoint/2010/main" val="2623613202"/>
              </p:ext>
            </p:extLst>
          </p:nvPr>
        </p:nvGraphicFramePr>
        <p:xfrm>
          <a:off x="5609489" y="5189268"/>
          <a:ext cx="914400" cy="806450"/>
        </p:xfrm>
        <a:graphic>
          <a:graphicData uri="http://schemas.openxmlformats.org/presentationml/2006/ole">
            <mc:AlternateContent xmlns:mc="http://schemas.openxmlformats.org/markup-compatibility/2006">
              <mc:Choice xmlns:v="urn:schemas-microsoft-com:vml" Requires="v">
                <p:oleObj spid="_x0000_s5161" name="Document" showAsIcon="1" r:id="rId9" imgW="914597" imgH="806406" progId="Word.Document.12">
                  <p:embed/>
                </p:oleObj>
              </mc:Choice>
              <mc:Fallback>
                <p:oleObj name="Document" showAsIcon="1" r:id="rId9" imgW="914597" imgH="806406" progId="Word.Document.12">
                  <p:embed/>
                  <p:pic>
                    <p:nvPicPr>
                      <p:cNvPr id="0" name=""/>
                      <p:cNvPicPr/>
                      <p:nvPr/>
                    </p:nvPicPr>
                    <p:blipFill>
                      <a:blip r:embed="rId10"/>
                      <a:stretch>
                        <a:fillRect/>
                      </a:stretch>
                    </p:blipFill>
                    <p:spPr>
                      <a:xfrm>
                        <a:off x="5609489" y="5189268"/>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599306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914401" y="685801"/>
            <a:ext cx="10361084" cy="457199"/>
          </a:xfrm>
        </p:spPr>
        <p:txBody>
          <a:bodyPr/>
          <a:lstStyle/>
          <a:p>
            <a:pPr>
              <a:spcBef>
                <a:spcPts val="200"/>
              </a:spcBef>
              <a:defRPr/>
            </a:pPr>
            <a:r>
              <a:rPr lang="en-US" dirty="0"/>
              <a:t>Plans for ITU-R WG 5A 09-20 November 2020</a:t>
            </a:r>
          </a:p>
        </p:txBody>
      </p:sp>
      <p:sp>
        <p:nvSpPr>
          <p:cNvPr id="18435" name="Content Placeholder 2"/>
          <p:cNvSpPr>
            <a:spLocks noGrp="1"/>
          </p:cNvSpPr>
          <p:nvPr>
            <p:ph idx="1"/>
          </p:nvPr>
        </p:nvSpPr>
        <p:spPr>
          <a:xfrm>
            <a:off x="914401" y="1371600"/>
            <a:ext cx="10361084" cy="5103814"/>
          </a:xfrm>
        </p:spPr>
        <p:txBody>
          <a:bodyPr/>
          <a:lstStyle/>
          <a:p>
            <a:pPr marL="457200" indent="-457200">
              <a:spcBef>
                <a:spcPts val="200"/>
              </a:spcBef>
              <a:buFont typeface="Arial" panose="020B0604020202020204" pitchFamily="34" charset="0"/>
              <a:buChar char="•"/>
              <a:defRPr/>
            </a:pPr>
            <a:r>
              <a:rPr lang="en-US" dirty="0"/>
              <a:t>TBD</a:t>
            </a:r>
          </a:p>
          <a:p>
            <a:endParaRPr lang="en-US" altLang="en-US" dirty="0"/>
          </a:p>
        </p:txBody>
      </p:sp>
      <p:sp>
        <p:nvSpPr>
          <p:cNvPr id="3" name="Footer Placeholder 2"/>
          <p:cNvSpPr>
            <a:spLocks noGrp="1"/>
          </p:cNvSpPr>
          <p:nvPr>
            <p:ph type="ftr" idx="14"/>
          </p:nvPr>
        </p:nvSpPr>
        <p:spPr/>
        <p:txBody>
          <a:bodyPr/>
          <a:lstStyle/>
          <a:p>
            <a:r>
              <a:rPr lang="en-GB" dirty="0"/>
              <a:t>Hassan Yaghoobi (Intel Corp.)</a:t>
            </a:r>
          </a:p>
        </p:txBody>
      </p:sp>
      <p:sp>
        <p:nvSpPr>
          <p:cNvPr id="2" name="Date Placeholder 1"/>
          <p:cNvSpPr>
            <a:spLocks noGrp="1"/>
          </p:cNvSpPr>
          <p:nvPr>
            <p:ph type="dt" idx="15"/>
          </p:nvPr>
        </p:nvSpPr>
        <p:spPr/>
        <p:txBody>
          <a:bodyPr/>
          <a:lstStyle/>
          <a:p>
            <a:r>
              <a:rPr lang="en-US" dirty="0"/>
              <a:t>September 2020</a:t>
            </a:r>
            <a:endParaRPr lang="en-GB" dirty="0"/>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18</a:t>
            </a:fld>
            <a:endParaRPr lang="en-GB" dirty="0"/>
          </a:p>
        </p:txBody>
      </p:sp>
    </p:spTree>
    <p:extLst>
      <p:ext uri="{BB962C8B-B14F-4D97-AF65-F5344CB8AC3E}">
        <p14:creationId xmlns:p14="http://schemas.microsoft.com/office/powerpoint/2010/main" val="259606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914401" y="685801"/>
            <a:ext cx="10361084" cy="457199"/>
          </a:xfrm>
        </p:spPr>
        <p:txBody>
          <a:bodyPr/>
          <a:lstStyle/>
          <a:p>
            <a:r>
              <a:rPr lang="en-US" altLang="en-US"/>
              <a:t>Contributions</a:t>
            </a:r>
            <a:endParaRPr lang="en-US" altLang="en-US" dirty="0"/>
          </a:p>
        </p:txBody>
      </p:sp>
      <p:sp>
        <p:nvSpPr>
          <p:cNvPr id="18435" name="Content Placeholder 2"/>
          <p:cNvSpPr>
            <a:spLocks noGrp="1"/>
          </p:cNvSpPr>
          <p:nvPr>
            <p:ph idx="1"/>
          </p:nvPr>
        </p:nvSpPr>
        <p:spPr>
          <a:xfrm>
            <a:off x="914401" y="1371600"/>
            <a:ext cx="10361084" cy="5103814"/>
          </a:xfrm>
        </p:spPr>
        <p:txBody>
          <a:bodyPr/>
          <a:lstStyle/>
          <a:p>
            <a:pPr marL="457200" indent="-457200">
              <a:spcBef>
                <a:spcPts val="200"/>
              </a:spcBef>
              <a:buFont typeface="Arial" panose="020B0604020202020204" pitchFamily="34" charset="0"/>
              <a:buChar char="•"/>
              <a:defRPr/>
            </a:pPr>
            <a:r>
              <a:rPr lang="en-US" dirty="0"/>
              <a:t>TBD</a:t>
            </a:r>
          </a:p>
        </p:txBody>
      </p:sp>
      <p:sp>
        <p:nvSpPr>
          <p:cNvPr id="3" name="Footer Placeholder 2"/>
          <p:cNvSpPr>
            <a:spLocks noGrp="1"/>
          </p:cNvSpPr>
          <p:nvPr>
            <p:ph type="ftr" idx="14"/>
          </p:nvPr>
        </p:nvSpPr>
        <p:spPr/>
        <p:txBody>
          <a:bodyPr/>
          <a:lstStyle/>
          <a:p>
            <a:r>
              <a:rPr lang="en-GB" dirty="0"/>
              <a:t>Hassan Yaghoobi (Intel Corp.)</a:t>
            </a:r>
          </a:p>
        </p:txBody>
      </p:sp>
      <p:sp>
        <p:nvSpPr>
          <p:cNvPr id="2" name="Date Placeholder 1"/>
          <p:cNvSpPr>
            <a:spLocks noGrp="1"/>
          </p:cNvSpPr>
          <p:nvPr>
            <p:ph type="dt" idx="15"/>
          </p:nvPr>
        </p:nvSpPr>
        <p:spPr/>
        <p:txBody>
          <a:bodyPr/>
          <a:lstStyle/>
          <a:p>
            <a:r>
              <a:rPr lang="en-US" dirty="0"/>
              <a:t>February 2020</a:t>
            </a:r>
            <a:endParaRPr lang="en-GB" dirty="0"/>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19</a:t>
            </a:fld>
            <a:endParaRPr lang="en-GB" dirty="0"/>
          </a:p>
        </p:txBody>
      </p:sp>
    </p:spTree>
    <p:extLst>
      <p:ext uri="{BB962C8B-B14F-4D97-AF65-F5344CB8AC3E}">
        <p14:creationId xmlns:p14="http://schemas.microsoft.com/office/powerpoint/2010/main" val="1804673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idx="1"/>
          </p:nvPr>
        </p:nvSpPr>
        <p:spPr>
          <a:xfrm>
            <a:off x="812799" y="1524000"/>
            <a:ext cx="10665885" cy="4951414"/>
          </a:xfrm>
          <a:ln/>
        </p:spPr>
        <p:txBody>
          <a:bodyPr/>
          <a:lstStyle/>
          <a:p>
            <a:pPr algn="ctr"/>
            <a:r>
              <a:rPr lang="en-US" altLang="en-US" sz="2800" dirty="0"/>
              <a:t>Agenda for: 802.11 ITU AHG</a:t>
            </a:r>
            <a:br>
              <a:rPr lang="en-US" altLang="en-US" sz="2800" dirty="0"/>
            </a:br>
            <a:r>
              <a:rPr lang="en-US" altLang="en-US" dirty="0"/>
              <a:t>(ITU Liaison Ad Hoc Group)</a:t>
            </a:r>
          </a:p>
          <a:p>
            <a:pPr algn="ctr"/>
            <a:r>
              <a:rPr lang="en-US" altLang="en-US" dirty="0"/>
              <a:t>September 16, 2020, 11:15AM-1:15PM</a:t>
            </a:r>
          </a:p>
          <a:p>
            <a:pPr algn="ctr"/>
            <a:endParaRPr lang="en-GB" dirty="0"/>
          </a:p>
          <a:p>
            <a:pPr algn="ctr"/>
            <a:r>
              <a:rPr lang="en-US" altLang="en-US" dirty="0"/>
              <a:t>Chair: Hassan Yaghoobi (Intel Corp.)</a:t>
            </a:r>
          </a:p>
          <a:p>
            <a:pPr algn="ctr"/>
            <a:r>
              <a:rPr lang="en-US" altLang="en-US" dirty="0"/>
              <a:t>Vice Chair: Open</a:t>
            </a:r>
          </a:p>
          <a:p>
            <a:pPr algn="ctr"/>
            <a:r>
              <a:rPr lang="en-US" altLang="en-US" dirty="0"/>
              <a:t>Secretary: Open</a:t>
            </a:r>
          </a:p>
        </p:txBody>
      </p:sp>
      <p:sp>
        <p:nvSpPr>
          <p:cNvPr id="5" name="Footer Placeholder 4"/>
          <p:cNvSpPr>
            <a:spLocks noGrp="1"/>
          </p:cNvSpPr>
          <p:nvPr>
            <p:ph type="ftr" idx="14"/>
          </p:nvPr>
        </p:nvSpPr>
        <p:spPr/>
        <p:txBody>
          <a:bodyPr/>
          <a:lstStyle/>
          <a:p>
            <a:r>
              <a:rPr lang="en-GB" dirty="0"/>
              <a:t>Hassan Yaghoobi (Intel Corp.)</a:t>
            </a:r>
          </a:p>
        </p:txBody>
      </p:sp>
      <p:sp>
        <p:nvSpPr>
          <p:cNvPr id="4" name="Date Placeholder 3"/>
          <p:cNvSpPr>
            <a:spLocks noGrp="1"/>
          </p:cNvSpPr>
          <p:nvPr>
            <p:ph type="dt" idx="15"/>
          </p:nvPr>
        </p:nvSpPr>
        <p:spPr/>
        <p:txBody>
          <a:bodyPr/>
          <a:lstStyle/>
          <a:p>
            <a:r>
              <a:rPr lang="en-US" dirty="0"/>
              <a:t>September 2020</a:t>
            </a:r>
            <a:endParaRPr lang="en-GB" dirty="0"/>
          </a:p>
        </p:txBody>
      </p:sp>
      <p:sp>
        <p:nvSpPr>
          <p:cNvPr id="2" name="Slide Number Placeholder 1"/>
          <p:cNvSpPr>
            <a:spLocks noGrp="1"/>
          </p:cNvSpPr>
          <p:nvPr>
            <p:ph type="sldNum" idx="12"/>
          </p:nvPr>
        </p:nvSpPr>
        <p:spPr/>
        <p:txBody>
          <a:bodyPr/>
          <a:lstStyle/>
          <a:p>
            <a:r>
              <a:rPr lang="en-GB" dirty="0"/>
              <a:t>Slide </a:t>
            </a:r>
            <a:fld id="{440F5867-744E-4AA6-B0ED-4C44D2DFBB7B}" type="slidenum">
              <a:rPr lang="en-GB" smtClean="0"/>
              <a:pPr/>
              <a:t>2</a:t>
            </a:fld>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914401" y="685801"/>
            <a:ext cx="10361084" cy="533399"/>
          </a:xfrm>
        </p:spPr>
        <p:txBody>
          <a:bodyPr/>
          <a:lstStyle/>
          <a:p>
            <a:r>
              <a:rPr lang="en-US" altLang="en-US" dirty="0"/>
              <a:t>Future Sessions</a:t>
            </a:r>
          </a:p>
        </p:txBody>
      </p:sp>
      <p:sp>
        <p:nvSpPr>
          <p:cNvPr id="37891" name="Content Placeholder 2"/>
          <p:cNvSpPr>
            <a:spLocks noGrp="1"/>
          </p:cNvSpPr>
          <p:nvPr>
            <p:ph idx="1"/>
          </p:nvPr>
        </p:nvSpPr>
        <p:spPr>
          <a:xfrm>
            <a:off x="612776" y="1219200"/>
            <a:ext cx="10777008" cy="5256214"/>
          </a:xfrm>
        </p:spPr>
        <p:txBody>
          <a:bodyPr/>
          <a:lstStyle/>
          <a:p>
            <a:pPr>
              <a:buFont typeface="Arial" panose="020B0604020202020204" pitchFamily="34" charset="0"/>
              <a:buChar char="•"/>
            </a:pPr>
            <a:r>
              <a:rPr lang="en-US" dirty="0"/>
              <a:t>Sep 28</a:t>
            </a:r>
            <a:r>
              <a:rPr lang="en-US" baseline="30000" dirty="0"/>
              <a:t>th</a:t>
            </a:r>
            <a:r>
              <a:rPr lang="en-US" dirty="0"/>
              <a:t>, 8:00-9:00AM PST</a:t>
            </a:r>
          </a:p>
          <a:p>
            <a:pPr marL="400050" lvl="1" indent="0"/>
            <a:endParaRPr lang="en-US" altLang="en-US" sz="700" i="1" dirty="0"/>
          </a:p>
          <a:p>
            <a:pPr lvl="1"/>
            <a:endParaRPr lang="en-US" altLang="en-US" dirty="0"/>
          </a:p>
          <a:p>
            <a:pPr lvl="2"/>
            <a:endParaRPr lang="en-US" altLang="en-US" dirty="0"/>
          </a:p>
        </p:txBody>
      </p:sp>
      <p:sp>
        <p:nvSpPr>
          <p:cNvPr id="3" name="Footer Placeholder 2"/>
          <p:cNvSpPr>
            <a:spLocks noGrp="1"/>
          </p:cNvSpPr>
          <p:nvPr>
            <p:ph type="ftr" idx="14"/>
          </p:nvPr>
        </p:nvSpPr>
        <p:spPr/>
        <p:txBody>
          <a:bodyPr/>
          <a:lstStyle/>
          <a:p>
            <a:r>
              <a:rPr lang="en-GB" dirty="0"/>
              <a:t>Hassan Yaghoobi (Intel Corp.)</a:t>
            </a:r>
          </a:p>
        </p:txBody>
      </p:sp>
      <p:sp>
        <p:nvSpPr>
          <p:cNvPr id="2" name="Date Placeholder 1"/>
          <p:cNvSpPr>
            <a:spLocks noGrp="1"/>
          </p:cNvSpPr>
          <p:nvPr>
            <p:ph type="dt" idx="15"/>
          </p:nvPr>
        </p:nvSpPr>
        <p:spPr/>
        <p:txBody>
          <a:bodyPr/>
          <a:lstStyle/>
          <a:p>
            <a:r>
              <a:rPr lang="en-US" dirty="0"/>
              <a:t>September 2020</a:t>
            </a:r>
            <a:endParaRPr lang="en-GB" dirty="0"/>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20</a:t>
            </a:fld>
            <a:endParaRPr lang="en-GB" dirty="0"/>
          </a:p>
        </p:txBody>
      </p:sp>
    </p:spTree>
    <p:extLst>
      <p:ext uri="{BB962C8B-B14F-4D97-AF65-F5344CB8AC3E}">
        <p14:creationId xmlns:p14="http://schemas.microsoft.com/office/powerpoint/2010/main" val="884494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Appendix</a:t>
            </a:r>
          </a:p>
        </p:txBody>
      </p:sp>
      <p:sp>
        <p:nvSpPr>
          <p:cNvPr id="2" name="Content Placeholder 1"/>
          <p:cNvSpPr>
            <a:spLocks noGrp="1"/>
          </p:cNvSpPr>
          <p:nvPr>
            <p:ph idx="1"/>
          </p:nvPr>
        </p:nvSpPr>
        <p:spPr/>
        <p:txBody>
          <a:bodyPr/>
          <a:lstStyle/>
          <a:p>
            <a:r>
              <a:rPr lang="en-US" dirty="0"/>
              <a:t>ITU AHG – Background Material</a:t>
            </a:r>
          </a:p>
          <a:p>
            <a:pPr marL="457200" indent="-457200">
              <a:spcBef>
                <a:spcPts val="200"/>
              </a:spcBef>
              <a:buFont typeface="+mj-lt"/>
              <a:buAutoNum type="arabicPeriod"/>
              <a:defRPr/>
            </a:pPr>
            <a:r>
              <a:rPr lang="en-US" sz="2000" dirty="0"/>
              <a:t>ITU-R M.1450-5 (R-REC-M.1450-5-201404-I!!PDF-E): Characteristics of broadband radio local area networks, (02/2014) </a:t>
            </a:r>
          </a:p>
          <a:p>
            <a:pPr marL="400050" lvl="1" indent="0">
              <a:spcBef>
                <a:spcPts val="200"/>
              </a:spcBef>
              <a:defRPr/>
            </a:pPr>
            <a:r>
              <a:rPr lang="en-US" sz="1800" u="sng" dirty="0">
                <a:hlinkClick r:id="rId3"/>
              </a:rPr>
              <a:t>https://mentor.ieee.org/802.18/dcn/19/18-19-0157-00-0000-an-update-on-the-recommendation-itu-r-m-1450-5.pptx</a:t>
            </a:r>
            <a:endParaRPr lang="en-US" sz="1800" dirty="0"/>
          </a:p>
          <a:p>
            <a:pPr marL="457200" indent="-457200">
              <a:spcBef>
                <a:spcPts val="200"/>
              </a:spcBef>
              <a:buFont typeface="+mj-lt"/>
              <a:buAutoNum type="arabicPeriod"/>
              <a:defRPr/>
            </a:pPr>
            <a:r>
              <a:rPr lang="en-US" sz="2000" dirty="0"/>
              <a:t>ITU-R M.1801-2 (R-REC-M.1801-2-201302-I!!PDF-E): Radio interface standards for broadband wireless access systems, including mobile and nomadic applications, in the mobile service operating below 6 GHz, (02/2013)</a:t>
            </a:r>
            <a:endParaRPr lang="en-GB" sz="2000" dirty="0"/>
          </a:p>
          <a:p>
            <a:pPr marL="400050" lvl="1" indent="0">
              <a:spcBef>
                <a:spcPts val="200"/>
              </a:spcBef>
              <a:defRPr/>
            </a:pPr>
            <a:r>
              <a:rPr lang="en-US" sz="1800" u="sng" dirty="0">
                <a:hlinkClick r:id="rId4"/>
              </a:rPr>
              <a:t>https://www.itu.int/dms_pubrec/itu-r/rec/m/R-REC-M.1801-2-201302-I!!PDF-E.pdf</a:t>
            </a:r>
            <a:endParaRPr lang="en-US" sz="1800" u="sng" dirty="0"/>
          </a:p>
        </p:txBody>
      </p:sp>
      <p:sp>
        <p:nvSpPr>
          <p:cNvPr id="5" name="Footer Placeholder 4"/>
          <p:cNvSpPr>
            <a:spLocks noGrp="1"/>
          </p:cNvSpPr>
          <p:nvPr>
            <p:ph type="ftr" idx="14"/>
          </p:nvPr>
        </p:nvSpPr>
        <p:spPr/>
        <p:txBody>
          <a:bodyPr/>
          <a:lstStyle/>
          <a:p>
            <a:r>
              <a:rPr lang="en-GB" dirty="0"/>
              <a:t>Hassan Yaghoobi (Intel Corp.)</a:t>
            </a:r>
          </a:p>
        </p:txBody>
      </p:sp>
      <p:sp>
        <p:nvSpPr>
          <p:cNvPr id="4" name="Date Placeholder 3"/>
          <p:cNvSpPr>
            <a:spLocks noGrp="1"/>
          </p:cNvSpPr>
          <p:nvPr>
            <p:ph type="dt" idx="15"/>
          </p:nvPr>
        </p:nvSpPr>
        <p:spPr/>
        <p:txBody>
          <a:bodyPr/>
          <a:lstStyle/>
          <a:p>
            <a:r>
              <a:rPr lang="en-US" dirty="0"/>
              <a:t>September 2020</a:t>
            </a:r>
            <a:endParaRPr lang="en-GB" dirty="0"/>
          </a:p>
        </p:txBody>
      </p:sp>
      <p:sp>
        <p:nvSpPr>
          <p:cNvPr id="3" name="Slide Number Placeholder 2"/>
          <p:cNvSpPr>
            <a:spLocks noGrp="1"/>
          </p:cNvSpPr>
          <p:nvPr>
            <p:ph type="sldNum" idx="12"/>
          </p:nvPr>
        </p:nvSpPr>
        <p:spPr/>
        <p:txBody>
          <a:bodyPr/>
          <a:lstStyle/>
          <a:p>
            <a:r>
              <a:rPr lang="en-GB" dirty="0"/>
              <a:t>Slide </a:t>
            </a:r>
            <a:fld id="{440F5867-744E-4AA6-B0ED-4C44D2DFBB7B}" type="slidenum">
              <a:rPr lang="en-GB" smtClean="0"/>
              <a:pPr/>
              <a:t>21</a:t>
            </a:fld>
            <a:endParaRPr lang="en-GB" dirty="0"/>
          </a:p>
        </p:txBody>
      </p:sp>
    </p:spTree>
    <p:extLst>
      <p:ext uri="{BB962C8B-B14F-4D97-AF65-F5344CB8AC3E}">
        <p14:creationId xmlns:p14="http://schemas.microsoft.com/office/powerpoint/2010/main" val="3842713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914401" y="685801"/>
            <a:ext cx="10361084" cy="685799"/>
          </a:xfrm>
        </p:spPr>
        <p:txBody>
          <a:bodyPr/>
          <a:lstStyle/>
          <a:p>
            <a:pPr eaLnBrk="1" hangingPunct="1"/>
            <a:r>
              <a:rPr lang="en-US" altLang="en-US" dirty="0"/>
              <a:t>Reminders and Rules</a:t>
            </a:r>
          </a:p>
        </p:txBody>
      </p:sp>
      <p:sp>
        <p:nvSpPr>
          <p:cNvPr id="10243" name="Rectangle 3"/>
          <p:cNvSpPr>
            <a:spLocks noGrp="1" noChangeArrowheads="1"/>
          </p:cNvSpPr>
          <p:nvPr>
            <p:ph idx="1"/>
          </p:nvPr>
        </p:nvSpPr>
        <p:spPr>
          <a:xfrm>
            <a:off x="811742" y="1371600"/>
            <a:ext cx="10667999" cy="5027614"/>
          </a:xfrm>
        </p:spPr>
        <p:txBody>
          <a:bodyPr/>
          <a:lstStyle/>
          <a:p>
            <a:pPr eaLnBrk="1" hangingPunct="1"/>
            <a:r>
              <a:rPr lang="en-US" altLang="en-US" sz="2800" dirty="0"/>
              <a:t>Reminders to attendees:</a:t>
            </a:r>
          </a:p>
          <a:p>
            <a:pPr lvl="1" eaLnBrk="1" hangingPunct="1"/>
            <a:r>
              <a:rPr lang="en-US" altLang="en-US" sz="2400" dirty="0"/>
              <a:t>Please record your attendance</a:t>
            </a:r>
          </a:p>
          <a:p>
            <a:pPr lvl="1" eaLnBrk="1" hangingPunct="1"/>
            <a:r>
              <a:rPr lang="en-US" altLang="en-US" sz="2400" dirty="0"/>
              <a:t>Please mute any noise making devices</a:t>
            </a:r>
          </a:p>
          <a:p>
            <a:pPr lvl="1" eaLnBrk="1" hangingPunct="1"/>
            <a:r>
              <a:rPr lang="en-US" altLang="en-US" sz="2400" dirty="0"/>
              <a:t>No recordings</a:t>
            </a:r>
          </a:p>
          <a:p>
            <a:r>
              <a:rPr lang="en-US" altLang="en-US" sz="2800" dirty="0"/>
              <a:t>Rules</a:t>
            </a:r>
          </a:p>
          <a:p>
            <a:pPr lvl="1"/>
            <a:r>
              <a:rPr lang="en-US" altLang="en-US" sz="2400" dirty="0"/>
              <a:t>No formal rules – agree to our own process</a:t>
            </a:r>
          </a:p>
          <a:p>
            <a:pPr lvl="1"/>
            <a:r>
              <a:rPr lang="en-US" altLang="en-US" sz="2400" dirty="0"/>
              <a:t>No motions (straw polls are okay)</a:t>
            </a:r>
          </a:p>
          <a:p>
            <a:pPr lvl="1" eaLnBrk="1" hangingPunct="1"/>
            <a:r>
              <a:rPr lang="en-US" altLang="en-US" sz="2400" strike="sngStrike" dirty="0"/>
              <a:t>Participation in the ITU AHG at this meeting counts towards 802.11 voting rights</a:t>
            </a:r>
          </a:p>
        </p:txBody>
      </p:sp>
      <p:sp>
        <p:nvSpPr>
          <p:cNvPr id="3" name="Footer Placeholder 2"/>
          <p:cNvSpPr>
            <a:spLocks noGrp="1"/>
          </p:cNvSpPr>
          <p:nvPr>
            <p:ph type="ftr" idx="14"/>
          </p:nvPr>
        </p:nvSpPr>
        <p:spPr/>
        <p:txBody>
          <a:bodyPr/>
          <a:lstStyle/>
          <a:p>
            <a:r>
              <a:rPr lang="en-GB" dirty="0"/>
              <a:t>Hassan Yaghoobi (Intel Corp.)</a:t>
            </a:r>
          </a:p>
        </p:txBody>
      </p:sp>
      <p:sp>
        <p:nvSpPr>
          <p:cNvPr id="2" name="Date Placeholder 1"/>
          <p:cNvSpPr>
            <a:spLocks noGrp="1"/>
          </p:cNvSpPr>
          <p:nvPr>
            <p:ph type="dt" idx="15"/>
          </p:nvPr>
        </p:nvSpPr>
        <p:spPr/>
        <p:txBody>
          <a:bodyPr/>
          <a:lstStyle/>
          <a:p>
            <a:r>
              <a:rPr lang="en-US" dirty="0"/>
              <a:t>September 2020</a:t>
            </a:r>
            <a:endParaRPr lang="en-GB" dirty="0"/>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3</a:t>
            </a:fld>
            <a:endParaRPr lang="en-GB" dirty="0"/>
          </a:p>
        </p:txBody>
      </p:sp>
    </p:spTree>
    <p:extLst>
      <p:ext uri="{BB962C8B-B14F-4D97-AF65-F5344CB8AC3E}">
        <p14:creationId xmlns:p14="http://schemas.microsoft.com/office/powerpoint/2010/main" val="3512326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9A92-BF3E-43D7-B080-F0104D6B90E2}"/>
              </a:ext>
            </a:extLst>
          </p:cNvPr>
          <p:cNvSpPr>
            <a:spLocks noGrp="1"/>
          </p:cNvSpPr>
          <p:nvPr>
            <p:ph type="title"/>
          </p:nvPr>
        </p:nvSpPr>
        <p:spPr>
          <a:xfrm>
            <a:off x="914401" y="646113"/>
            <a:ext cx="10361084" cy="457199"/>
          </a:xfrm>
        </p:spPr>
        <p:txBody>
          <a:bodyPr/>
          <a:lstStyle/>
          <a:p>
            <a:r>
              <a:rPr lang="en-US" altLang="en-US" dirty="0"/>
              <a:t>Guidelines for IEEE-SA Meetings</a:t>
            </a:r>
            <a:endParaRPr lang="en-US" dirty="0"/>
          </a:p>
        </p:txBody>
      </p:sp>
      <p:sp>
        <p:nvSpPr>
          <p:cNvPr id="3" name="Date Placeholder 2">
            <a:extLst>
              <a:ext uri="{FF2B5EF4-FFF2-40B4-BE49-F238E27FC236}">
                <a16:creationId xmlns:a16="http://schemas.microsoft.com/office/drawing/2014/main" id="{4DEDC840-3D08-462E-8EE4-982DE5C72FFD}"/>
              </a:ext>
            </a:extLst>
          </p:cNvPr>
          <p:cNvSpPr>
            <a:spLocks noGrp="1"/>
          </p:cNvSpPr>
          <p:nvPr>
            <p:ph type="dt" idx="10"/>
          </p:nvPr>
        </p:nvSpPr>
        <p:spPr/>
        <p:txBody>
          <a:bodyPr/>
          <a:lstStyle/>
          <a:p>
            <a:r>
              <a:rPr lang="en-US" dirty="0"/>
              <a:t>September 2020</a:t>
            </a:r>
            <a:endParaRPr lang="en-GB" dirty="0"/>
          </a:p>
        </p:txBody>
      </p:sp>
      <p:sp>
        <p:nvSpPr>
          <p:cNvPr id="4" name="Footer Placeholder 3">
            <a:extLst>
              <a:ext uri="{FF2B5EF4-FFF2-40B4-BE49-F238E27FC236}">
                <a16:creationId xmlns:a16="http://schemas.microsoft.com/office/drawing/2014/main" id="{45307F00-F37C-4244-A16F-C28D05A01702}"/>
              </a:ext>
            </a:extLst>
          </p:cNvPr>
          <p:cNvSpPr>
            <a:spLocks noGrp="1"/>
          </p:cNvSpPr>
          <p:nvPr>
            <p:ph type="ftr" idx="11"/>
          </p:nvPr>
        </p:nvSpPr>
        <p:spPr/>
        <p:txBody>
          <a:bodyPr/>
          <a:lstStyle/>
          <a:p>
            <a:r>
              <a:rPr lang="en-GB" dirty="0"/>
              <a:t>Hassan Yaghoobi (Intel Corp.)</a:t>
            </a:r>
          </a:p>
        </p:txBody>
      </p:sp>
      <p:sp>
        <p:nvSpPr>
          <p:cNvPr id="5" name="Slide Number Placeholder 4">
            <a:extLst>
              <a:ext uri="{FF2B5EF4-FFF2-40B4-BE49-F238E27FC236}">
                <a16:creationId xmlns:a16="http://schemas.microsoft.com/office/drawing/2014/main" id="{CED6072B-7049-4D6F-8190-4CBA8CDB297A}"/>
              </a:ext>
            </a:extLst>
          </p:cNvPr>
          <p:cNvSpPr>
            <a:spLocks noGrp="1"/>
          </p:cNvSpPr>
          <p:nvPr>
            <p:ph type="sldNum" idx="12"/>
          </p:nvPr>
        </p:nvSpPr>
        <p:spPr/>
        <p:txBody>
          <a:bodyPr/>
          <a:lstStyle/>
          <a:p>
            <a:r>
              <a:rPr lang="en-GB"/>
              <a:t>Slide </a:t>
            </a:r>
            <a:fld id="{06B781AF-4CCF-49B0-A572-DE54FBE5D942}" type="slidenum">
              <a:rPr lang="en-GB" smtClean="0"/>
              <a:pPr/>
              <a:t>4</a:t>
            </a:fld>
            <a:endParaRPr lang="en-GB" dirty="0"/>
          </a:p>
        </p:txBody>
      </p:sp>
      <p:sp>
        <p:nvSpPr>
          <p:cNvPr id="6" name="Rectangle 4">
            <a:extLst>
              <a:ext uri="{FF2B5EF4-FFF2-40B4-BE49-F238E27FC236}">
                <a16:creationId xmlns:a16="http://schemas.microsoft.com/office/drawing/2014/main" id="{036AA29B-7296-4958-AD1C-F6C518615949}"/>
              </a:ext>
            </a:extLst>
          </p:cNvPr>
          <p:cNvSpPr>
            <a:spLocks noChangeArrowheads="1"/>
          </p:cNvSpPr>
          <p:nvPr/>
        </p:nvSpPr>
        <p:spPr bwMode="auto">
          <a:xfrm>
            <a:off x="532343" y="1103312"/>
            <a:ext cx="11125200" cy="5332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lr>
                <a:srgbClr val="CC3300"/>
              </a:buClr>
              <a:buSzPct val="50000"/>
              <a:buFont typeface="Monotype Sorts" pitchFamily="2" charset="2"/>
              <a:buChar char="l"/>
              <a:defRPr sz="3200">
                <a:solidFill>
                  <a:srgbClr val="000099"/>
                </a:solidFill>
                <a:latin typeface="Arial" panose="020B0604020202020204" pitchFamily="34" charset="0"/>
              </a:defRPr>
            </a:lvl1pPr>
            <a:lvl2pPr marL="630238" indent="-285750">
              <a:spcBef>
                <a:spcPct val="20000"/>
              </a:spcBef>
              <a:buClr>
                <a:srgbClr val="CC3300"/>
              </a:buClr>
              <a:buSzPct val="50000"/>
              <a:buFont typeface="Monotype Sorts" pitchFamily="2" charset="2"/>
              <a:buChar char="l"/>
              <a:defRPr sz="2800">
                <a:solidFill>
                  <a:srgbClr val="000099"/>
                </a:solidFill>
                <a:latin typeface="Arial" panose="020B0604020202020204" pitchFamily="34" charset="0"/>
              </a:defRPr>
            </a:lvl2pPr>
            <a:lvl3pPr marL="1143000" indent="-228600">
              <a:spcBef>
                <a:spcPct val="20000"/>
              </a:spcBef>
              <a:buClr>
                <a:srgbClr val="CC3300"/>
              </a:buClr>
              <a:buSzPct val="50000"/>
              <a:buFont typeface="Monotype Sorts" pitchFamily="2" charset="2"/>
              <a:buChar char="l"/>
              <a:defRPr sz="2400">
                <a:solidFill>
                  <a:srgbClr val="000099"/>
                </a:solidFill>
                <a:latin typeface="Arial" panose="020B0604020202020204" pitchFamily="34" charset="0"/>
              </a:defRPr>
            </a:lvl3pPr>
            <a:lvl4pPr marL="1600200" indent="-228600">
              <a:spcBef>
                <a:spcPct val="20000"/>
              </a:spcBef>
              <a:buClr>
                <a:srgbClr val="CC3300"/>
              </a:buClr>
              <a:buSzPct val="50000"/>
              <a:buFont typeface="Monotype Sorts" pitchFamily="2" charset="2"/>
              <a:buChar char="l"/>
              <a:defRPr sz="2000">
                <a:solidFill>
                  <a:srgbClr val="000099"/>
                </a:solidFill>
                <a:latin typeface="Arial" panose="020B0604020202020204" pitchFamily="34" charset="0"/>
              </a:defRPr>
            </a:lvl4pPr>
            <a:lvl5pPr marL="2057400" indent="-228600">
              <a:spcBef>
                <a:spcPct val="20000"/>
              </a:spcBef>
              <a:buClr>
                <a:srgbClr val="CC3300"/>
              </a:buClr>
              <a:buSzPct val="50000"/>
              <a:buFont typeface="Monotype Sorts" pitchFamily="2" charset="2"/>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pitchFamily="2" charset="2"/>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pitchFamily="2" charset="2"/>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pitchFamily="2" charset="2"/>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pitchFamily="2" charset="2"/>
              <a:buChar char="l"/>
              <a:defRPr sz="2000">
                <a:solidFill>
                  <a:srgbClr val="000099"/>
                </a:solidFill>
                <a:latin typeface="Arial" panose="020B0604020202020204" pitchFamily="34" charset="0"/>
              </a:defRPr>
            </a:lvl9pPr>
          </a:lstStyle>
          <a:p>
            <a:pPr>
              <a:lnSpc>
                <a:spcPct val="80000"/>
              </a:lnSpc>
            </a:pPr>
            <a:endParaRPr lang="en-US" altLang="en-US" sz="700" u="sng" dirty="0">
              <a:solidFill>
                <a:srgbClr val="FF0000"/>
              </a:solidFill>
            </a:endParaRPr>
          </a:p>
          <a:p>
            <a:pPr>
              <a:lnSpc>
                <a:spcPct val="80000"/>
              </a:lnSpc>
              <a:spcAft>
                <a:spcPct val="40000"/>
              </a:spcAft>
            </a:pPr>
            <a:r>
              <a:rPr lang="en-US" altLang="en-US" sz="1800" b="1" dirty="0"/>
              <a:t>All IEEE-SA standards meetings shall be conducted in compliance with all applicable laws, including antitrust and competition laws.</a:t>
            </a:r>
          </a:p>
          <a:p>
            <a:pPr>
              <a:lnSpc>
                <a:spcPct val="80000"/>
              </a:lnSpc>
              <a:spcAft>
                <a:spcPct val="40000"/>
              </a:spcAft>
            </a:pPr>
            <a:r>
              <a:rPr lang="en-US" altLang="en-US" sz="1800" b="1" dirty="0"/>
              <a:t>Don’t discuss the interpretation, validity, or essentiality of patents/patent claims. </a:t>
            </a:r>
          </a:p>
          <a:p>
            <a:pPr>
              <a:lnSpc>
                <a:spcPct val="80000"/>
              </a:lnSpc>
              <a:spcAft>
                <a:spcPct val="40000"/>
              </a:spcAft>
            </a:pPr>
            <a:r>
              <a:rPr lang="en-US" altLang="en-US" sz="1800" b="1" dirty="0"/>
              <a:t>Don’t discuss specific license rates, terms, or conditions.</a:t>
            </a:r>
          </a:p>
          <a:p>
            <a:pPr lvl="1">
              <a:lnSpc>
                <a:spcPct val="80000"/>
              </a:lnSpc>
              <a:spcAft>
                <a:spcPct val="40000"/>
              </a:spcAft>
            </a:pPr>
            <a:r>
              <a:rPr lang="en-US" altLang="en-US" sz="1400" dirty="0"/>
              <a:t>Relative costs, including licensing costs of essential patent claims, of different technical approaches may be discussed in standards development meetings. </a:t>
            </a:r>
          </a:p>
          <a:p>
            <a:pPr lvl="2">
              <a:lnSpc>
                <a:spcPct val="80000"/>
              </a:lnSpc>
              <a:spcAft>
                <a:spcPct val="40000"/>
              </a:spcAft>
            </a:pPr>
            <a:r>
              <a:rPr lang="en-GB" altLang="en-US" sz="1400" dirty="0"/>
              <a:t>Technical considerations remain primary focus</a:t>
            </a:r>
            <a:endParaRPr lang="en-US" altLang="en-US" sz="1400" dirty="0"/>
          </a:p>
          <a:p>
            <a:pPr>
              <a:lnSpc>
                <a:spcPct val="80000"/>
              </a:lnSpc>
              <a:spcAft>
                <a:spcPct val="40000"/>
              </a:spcAft>
            </a:pPr>
            <a:r>
              <a:rPr lang="en-US" altLang="en-US" sz="1800" b="1" dirty="0"/>
              <a:t>Don’t discuss or engage in the fixing of product prices, allocation of customers, or division of sales markets.</a:t>
            </a:r>
          </a:p>
          <a:p>
            <a:pPr>
              <a:lnSpc>
                <a:spcPct val="80000"/>
              </a:lnSpc>
              <a:spcAft>
                <a:spcPct val="40000"/>
              </a:spcAft>
            </a:pPr>
            <a:r>
              <a:rPr lang="en-US" altLang="en-US" sz="1800" b="1" dirty="0"/>
              <a:t>Don’t discuss the status or substance of ongoing or threatened litigation.</a:t>
            </a:r>
          </a:p>
          <a:p>
            <a:pPr>
              <a:lnSpc>
                <a:spcPct val="80000"/>
              </a:lnSpc>
              <a:spcAft>
                <a:spcPct val="40000"/>
              </a:spcAft>
            </a:pPr>
            <a:r>
              <a:rPr lang="en-US" altLang="en-US" sz="1800" b="1" dirty="0"/>
              <a:t>Don’t be silent if inappropriate topics are discussed… do formally object.</a:t>
            </a:r>
          </a:p>
          <a:p>
            <a:pPr algn="ctr">
              <a:lnSpc>
                <a:spcPct val="80000"/>
              </a:lnSpc>
              <a:buFont typeface="Monotype Sorts" pitchFamily="2" charset="2"/>
              <a:buNone/>
            </a:pPr>
            <a:r>
              <a:rPr lang="en-US" altLang="en-US" sz="1050" b="1" dirty="0"/>
              <a:t>---------------------------------------------------------------   </a:t>
            </a:r>
          </a:p>
          <a:p>
            <a:pPr algn="ctr">
              <a:lnSpc>
                <a:spcPct val="80000"/>
              </a:lnSpc>
              <a:buFont typeface="Monotype Sorts" pitchFamily="2" charset="2"/>
              <a:buNone/>
            </a:pPr>
            <a:r>
              <a:rPr lang="en-US" altLang="en-US" sz="1400" b="1" dirty="0"/>
              <a:t>If you have questions, contact the IEEE-SA Standards Board Patent Committee Administrator at patcom@ieee.org or visit http://standards.ieee.org/about/sasb/patcom/index.html </a:t>
            </a:r>
            <a:br>
              <a:rPr lang="en-US" altLang="en-US" sz="1400" b="1" dirty="0"/>
            </a:br>
            <a:endParaRPr lang="en-US" altLang="en-US" sz="1400" b="1" dirty="0"/>
          </a:p>
          <a:p>
            <a:pPr algn="ctr">
              <a:lnSpc>
                <a:spcPct val="80000"/>
              </a:lnSpc>
              <a:buFont typeface="Monotype Sorts" pitchFamily="2" charset="2"/>
              <a:buNone/>
            </a:pPr>
            <a:r>
              <a:rPr lang="en-US" altLang="en-US" sz="1400" b="1" dirty="0"/>
              <a:t>See </a:t>
            </a:r>
            <a:r>
              <a:rPr lang="en-US" altLang="en-US" sz="1400" b="1" i="1" dirty="0"/>
              <a:t>IEEE-SA Standards Board Operations Manual</a:t>
            </a:r>
            <a:r>
              <a:rPr lang="en-US" altLang="en-US" sz="1400" b="1" dirty="0"/>
              <a:t>, clause 5.3.10 and </a:t>
            </a:r>
            <a:r>
              <a:rPr lang="en-GB" altLang="en-US" sz="1400" b="1" dirty="0"/>
              <a:t>“Promoting Competition and Innovation: What You Need to Know about the IEEE Standards Association's Antitrust and Competition Policy”</a:t>
            </a:r>
            <a:r>
              <a:rPr lang="en-US" altLang="en-US" sz="1400" b="1" dirty="0"/>
              <a:t> for more details.</a:t>
            </a:r>
          </a:p>
          <a:p>
            <a:pPr algn="ctr">
              <a:lnSpc>
                <a:spcPct val="80000"/>
              </a:lnSpc>
              <a:buFont typeface="Monotype Sorts" pitchFamily="2" charset="2"/>
              <a:buNone/>
            </a:pPr>
            <a:endParaRPr lang="en-US" altLang="en-US" sz="1400" b="1" dirty="0"/>
          </a:p>
          <a:p>
            <a:pPr algn="ctr">
              <a:lnSpc>
                <a:spcPct val="80000"/>
              </a:lnSpc>
              <a:buFont typeface="Monotype Sorts" pitchFamily="2" charset="2"/>
              <a:buNone/>
            </a:pPr>
            <a:r>
              <a:rPr lang="en-US" altLang="en-US" sz="1400" b="1" dirty="0"/>
              <a:t>This slide set is available </a:t>
            </a:r>
            <a:br>
              <a:rPr lang="en-US" altLang="en-US" sz="1400" b="1" dirty="0"/>
            </a:br>
            <a:r>
              <a:rPr lang="en-US" altLang="en-US" sz="1400" b="1" dirty="0"/>
              <a:t>at https://development.standards.ieee.org/myproject/Public/mytools/mob/preparslides.ppt</a:t>
            </a:r>
          </a:p>
        </p:txBody>
      </p:sp>
    </p:spTree>
    <p:extLst>
      <p:ext uri="{BB962C8B-B14F-4D97-AF65-F5344CB8AC3E}">
        <p14:creationId xmlns:p14="http://schemas.microsoft.com/office/powerpoint/2010/main" val="18803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sz="3600" dirty="0">
                <a:solidFill>
                  <a:schemeClr val="tx1"/>
                </a:solidFill>
              </a:rPr>
              <a:t>Resources – URLs</a:t>
            </a:r>
          </a:p>
        </p:txBody>
      </p:sp>
      <p:sp>
        <p:nvSpPr>
          <p:cNvPr id="15363" name="Rectangle 3"/>
          <p:cNvSpPr>
            <a:spLocks noGrp="1" noChangeArrowheads="1"/>
          </p:cNvSpPr>
          <p:nvPr>
            <p:ph idx="1"/>
          </p:nvPr>
        </p:nvSpPr>
        <p:spPr/>
        <p:txBody>
          <a:bodyPr/>
          <a:lstStyle/>
          <a:p>
            <a:pPr>
              <a:lnSpc>
                <a:spcPct val="90000"/>
              </a:lnSpc>
            </a:pPr>
            <a:r>
              <a:rPr lang="en-US" altLang="en-US" sz="2800" dirty="0"/>
              <a:t>Link to IEEE Disclosure of Affiliation </a:t>
            </a:r>
          </a:p>
          <a:p>
            <a:pPr lvl="1">
              <a:lnSpc>
                <a:spcPct val="90000"/>
              </a:lnSpc>
            </a:pPr>
            <a:r>
              <a:rPr lang="en-US" altLang="en-US" sz="2400" dirty="0">
                <a:hlinkClick r:id="rId3"/>
              </a:rPr>
              <a:t>http://standards.ieee.org/faqs/affiliationFAQ.html</a:t>
            </a:r>
            <a:endParaRPr lang="en-US" altLang="en-US" sz="2400" dirty="0"/>
          </a:p>
          <a:p>
            <a:pPr>
              <a:lnSpc>
                <a:spcPct val="90000"/>
              </a:lnSpc>
            </a:pPr>
            <a:r>
              <a:rPr lang="en-US" altLang="en-US" sz="2800" dirty="0"/>
              <a:t>Links to IEEE Antitrust Guidelines</a:t>
            </a:r>
          </a:p>
          <a:p>
            <a:pPr lvl="1">
              <a:lnSpc>
                <a:spcPct val="90000"/>
              </a:lnSpc>
            </a:pPr>
            <a:r>
              <a:rPr lang="en-US" altLang="en-US" sz="2400" dirty="0">
                <a:hlinkClick r:id="rId4"/>
              </a:rPr>
              <a:t>http://standards.ieee.org/resources/antitrust-guidelines.pdf</a:t>
            </a:r>
            <a:endParaRPr lang="en-US" altLang="en-US" sz="2400" dirty="0"/>
          </a:p>
          <a:p>
            <a:pPr>
              <a:lnSpc>
                <a:spcPct val="90000"/>
              </a:lnSpc>
            </a:pPr>
            <a:r>
              <a:rPr lang="en-US" altLang="en-US" sz="2800" dirty="0"/>
              <a:t>Link to IEEE Code of Ethics</a:t>
            </a:r>
          </a:p>
          <a:p>
            <a:pPr lvl="1">
              <a:lnSpc>
                <a:spcPct val="90000"/>
              </a:lnSpc>
            </a:pPr>
            <a:r>
              <a:rPr lang="en-US" altLang="en-US" sz="2400" dirty="0">
                <a:hlinkClick r:id="rId5"/>
              </a:rPr>
              <a:t>http://www.ieee.org/web/membership/ethics/code_ethics.html</a:t>
            </a:r>
            <a:r>
              <a:rPr lang="en-US" altLang="en-US" sz="2400" dirty="0"/>
              <a:t> </a:t>
            </a:r>
          </a:p>
          <a:p>
            <a:pPr>
              <a:lnSpc>
                <a:spcPct val="90000"/>
              </a:lnSpc>
            </a:pPr>
            <a:r>
              <a:rPr lang="en-US" altLang="en-US" sz="2800" dirty="0"/>
              <a:t>Link to IEEE Patent Policy</a:t>
            </a:r>
          </a:p>
          <a:p>
            <a:pPr lvl="1">
              <a:lnSpc>
                <a:spcPct val="90000"/>
              </a:lnSpc>
            </a:pPr>
            <a:r>
              <a:rPr lang="en-US" altLang="en-US" sz="2400" dirty="0">
                <a:hlinkClick r:id="rId6"/>
              </a:rPr>
              <a:t>http://standards.ieee.org/board/pat/pat-slideset.ppt</a:t>
            </a:r>
            <a:endParaRPr lang="en-US" altLang="en-US" sz="2400" dirty="0"/>
          </a:p>
        </p:txBody>
      </p:sp>
      <p:sp>
        <p:nvSpPr>
          <p:cNvPr id="3" name="Footer Placeholder 2"/>
          <p:cNvSpPr>
            <a:spLocks noGrp="1"/>
          </p:cNvSpPr>
          <p:nvPr>
            <p:ph type="ftr" idx="14"/>
          </p:nvPr>
        </p:nvSpPr>
        <p:spPr/>
        <p:txBody>
          <a:bodyPr/>
          <a:lstStyle/>
          <a:p>
            <a:r>
              <a:rPr lang="en-GB" dirty="0"/>
              <a:t>Hassan Yaghoobi (Intel Corp.)</a:t>
            </a:r>
          </a:p>
        </p:txBody>
      </p:sp>
      <p:sp>
        <p:nvSpPr>
          <p:cNvPr id="2" name="Date Placeholder 1"/>
          <p:cNvSpPr>
            <a:spLocks noGrp="1"/>
          </p:cNvSpPr>
          <p:nvPr>
            <p:ph type="dt" idx="15"/>
          </p:nvPr>
        </p:nvSpPr>
        <p:spPr/>
        <p:txBody>
          <a:bodyPr/>
          <a:lstStyle/>
          <a:p>
            <a:r>
              <a:rPr lang="en-US" dirty="0"/>
              <a:t>September 2020</a:t>
            </a:r>
            <a:endParaRPr lang="en-GB" dirty="0"/>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1268977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457199"/>
          </a:xfrm>
        </p:spPr>
        <p:txBody>
          <a:bodyPr/>
          <a:lstStyle/>
          <a:p>
            <a:r>
              <a:rPr lang="en-GB" altLang="en-US" dirty="0">
                <a:ea typeface="MS Gothic" panose="020B0609070205080204" pitchFamily="49" charset="-128"/>
              </a:rPr>
              <a:t>Participation in IEEE 802 Meetings</a:t>
            </a:r>
            <a:endParaRPr lang="en-US" dirty="0"/>
          </a:p>
        </p:txBody>
      </p:sp>
      <p:sp>
        <p:nvSpPr>
          <p:cNvPr id="3" name="Content Placeholder 2"/>
          <p:cNvSpPr>
            <a:spLocks noGrp="1"/>
          </p:cNvSpPr>
          <p:nvPr>
            <p:ph idx="1"/>
          </p:nvPr>
        </p:nvSpPr>
        <p:spPr>
          <a:xfrm>
            <a:off x="934996" y="1143000"/>
            <a:ext cx="10361084" cy="5181600"/>
          </a:xfrm>
        </p:spPr>
        <p:txBody>
          <a:bodyPr/>
          <a:lstStyle/>
          <a:p>
            <a:pPr marL="0" lvl="0" indent="0" eaLnBrk="0" hangingPunct="0">
              <a:buClrTx/>
            </a:pPr>
            <a:r>
              <a:rPr lang="en-GB" altLang="en-US" sz="1800" kern="1200" dirty="0">
                <a:latin typeface="Times New Roman" pitchFamily="16" charset="0"/>
                <a:ea typeface="MS Gothic" panose="020B0609070205080204" pitchFamily="49" charset="-128"/>
              </a:rPr>
              <a:t>Participation in any IEEE 802 meeting (Sponsor, Sponsor subgroup, Working Group, Working Group subgroup, etc.) is on an individual basis</a:t>
            </a:r>
          </a:p>
          <a:p>
            <a:pPr marL="339725" lvl="0" indent="-336550" eaLnBrk="0" hangingPunct="0">
              <a:buFont typeface="Arial" panose="020B0604020202020204" pitchFamily="34" charset="0"/>
              <a:buChar char="•"/>
            </a:pPr>
            <a:r>
              <a:rPr lang="en-GB" altLang="en-US" sz="1600" kern="1200" dirty="0">
                <a:latin typeface="Times New Roman" pitchFamily="16" charset="0"/>
                <a:ea typeface="MS Gothic" panose="020B0609070205080204" pitchFamily="49" charset="-128"/>
              </a:rPr>
              <a:t>Participants in the IEEE standards development individual process shall act based on their qualifications and experience. (https://standards.ieee.org/develop/policies/bylaws/sb_bylaws.pdf  section 5.2.1)</a:t>
            </a:r>
          </a:p>
          <a:p>
            <a:pPr marL="339725" lvl="0" indent="-336550" eaLnBrk="0" hangingPunct="0">
              <a:buFont typeface="Arial" panose="020B0604020202020204" pitchFamily="34" charset="0"/>
              <a:buChar char="•"/>
            </a:pPr>
            <a:r>
              <a:rPr lang="en-GB" altLang="en-US" sz="1600" kern="1200" dirty="0">
                <a:latin typeface="Times New Roman" pitchFamily="16" charset="0"/>
                <a:ea typeface="MS Gothic" panose="020B0609070205080204" pitchFamily="49" charset="-128"/>
              </a:rPr>
              <a:t>IEEE 802 Working Group membership is by individual; “Working Group members shall participate in the consensus process in a manner consistent with their professional expert opinion as individuals, and not as organizational representatives”. (subclause 4.2.1 “Establishment”, of the IEEE 802 LMSC Working Group Policies and Procedures)</a:t>
            </a:r>
          </a:p>
          <a:p>
            <a:pPr marL="339725" lvl="0" indent="-336550" eaLnBrk="0" hangingPunct="0">
              <a:buFont typeface="Arial" panose="020B0604020202020204" pitchFamily="34" charset="0"/>
              <a:buChar char="•"/>
            </a:pPr>
            <a:r>
              <a:rPr lang="en-GB" altLang="en-US" sz="1600" kern="1200" dirty="0">
                <a:latin typeface="Times New Roman" pitchFamily="16" charset="0"/>
                <a:ea typeface="MS Gothic" panose="020B0609070205080204" pitchFamily="49" charset="-128"/>
              </a:rPr>
              <a:t>Participants have an obligation to act and vote as an individual and not under the direction of any other individual or group.  A Participant’s obligation to act and vote as an individual applies in all cases, regardless of any external commitments, agreements, contracts, or orders. </a:t>
            </a:r>
          </a:p>
          <a:p>
            <a:pPr marL="339725" lvl="0" indent="-336550" eaLnBrk="0" hangingPunct="0">
              <a:buFont typeface="Arial" panose="020B0604020202020204" pitchFamily="34" charset="0"/>
              <a:buChar char="•"/>
            </a:pPr>
            <a:r>
              <a:rPr lang="en-GB" altLang="en-US" sz="1600" kern="1200" dirty="0">
                <a:latin typeface="Times New Roman" pitchFamily="16" charset="0"/>
                <a:ea typeface="MS Gothic" panose="020B0609070205080204" pitchFamily="49" charset="-128"/>
              </a:rPr>
              <a:t>Participants shall not direct the actions or votes of any other member of an IEEE 802 Working Group or retaliate against any other member for their actions or votes within IEEE 802 Working Group meetings, see </a:t>
            </a:r>
            <a:r>
              <a:rPr lang="en-GB" altLang="en-US" sz="1600" u="sng" kern="1200" dirty="0">
                <a:latin typeface="Times New Roman" pitchFamily="16" charset="0"/>
                <a:ea typeface="MS Gothic" panose="020B0609070205080204" pitchFamily="49" charset="-128"/>
              </a:rPr>
              <a:t>https://standards.ieee.org/develop/policies/bylaws/sb_bylaws.pdf </a:t>
            </a:r>
            <a:r>
              <a:rPr lang="en-GB" altLang="en-US" sz="1600" kern="1200" dirty="0">
                <a:latin typeface="Times New Roman" pitchFamily="16" charset="0"/>
                <a:ea typeface="MS Gothic" panose="020B0609070205080204" pitchFamily="49" charset="-128"/>
              </a:rPr>
              <a:t> section 5.2.1.3 and the IEEE 802 LMSC Working Group Policies and Procedures, subclause 3.4.1 “Chair”, list item x.</a:t>
            </a:r>
          </a:p>
          <a:p>
            <a:pPr marL="0" lvl="0" indent="0" eaLnBrk="0" hangingPunct="0">
              <a:buClrTx/>
            </a:pPr>
            <a:r>
              <a:rPr lang="en-GB" altLang="en-US" sz="1800" kern="1200" dirty="0">
                <a:latin typeface="Times New Roman" pitchFamily="16" charset="0"/>
                <a:ea typeface="MS Gothic" panose="020B0609070205080204" pitchFamily="49" charset="-128"/>
              </a:rPr>
              <a:t>By participating in IEEE 802 meetings, you accept these requirements.  If you do not agree to these policies then you shall not participate.</a:t>
            </a:r>
          </a:p>
          <a:p>
            <a:pPr marL="0" lvl="0" indent="0" algn="ctr" eaLnBrk="0" hangingPunct="0">
              <a:buClrTx/>
            </a:pPr>
            <a:r>
              <a:rPr lang="en-GB" altLang="en-US" sz="1400" b="0" kern="1200" dirty="0">
                <a:latin typeface="Times New Roman" pitchFamily="16" charset="0"/>
                <a:ea typeface="MS Gothic" panose="020B0609070205080204" pitchFamily="49" charset="-128"/>
              </a:rPr>
              <a:t>(Latest revision of IEEE 802 LMSC Working Group Policies and Procedures: http://www.ieee802.org/devdocs.shtml)</a:t>
            </a:r>
          </a:p>
          <a:p>
            <a:endParaRPr lang="en-US" sz="2800" dirty="0"/>
          </a:p>
        </p:txBody>
      </p:sp>
      <p:sp>
        <p:nvSpPr>
          <p:cNvPr id="4" name="Footer Placeholder 3"/>
          <p:cNvSpPr>
            <a:spLocks noGrp="1"/>
          </p:cNvSpPr>
          <p:nvPr>
            <p:ph type="ftr" idx="14"/>
          </p:nvPr>
        </p:nvSpPr>
        <p:spPr/>
        <p:txBody>
          <a:bodyPr/>
          <a:lstStyle/>
          <a:p>
            <a:r>
              <a:rPr lang="en-GB" dirty="0"/>
              <a:t>Hassan Yaghoobi (Intel Corp.)</a:t>
            </a:r>
          </a:p>
        </p:txBody>
      </p:sp>
      <p:sp>
        <p:nvSpPr>
          <p:cNvPr id="5" name="Date Placeholder 4"/>
          <p:cNvSpPr>
            <a:spLocks noGrp="1"/>
          </p:cNvSpPr>
          <p:nvPr>
            <p:ph type="dt" idx="15"/>
          </p:nvPr>
        </p:nvSpPr>
        <p:spPr/>
        <p:txBody>
          <a:bodyPr/>
          <a:lstStyle/>
          <a:p>
            <a:r>
              <a:rPr lang="en-US" dirty="0"/>
              <a:t>September 2020</a:t>
            </a:r>
            <a:endParaRPr lang="en-GB" dirty="0"/>
          </a:p>
        </p:txBody>
      </p:sp>
      <p:sp>
        <p:nvSpPr>
          <p:cNvPr id="6" name="Slide Number Placeholder 5"/>
          <p:cNvSpPr>
            <a:spLocks noGrp="1"/>
          </p:cNvSpPr>
          <p:nvPr>
            <p:ph type="sldNum" idx="12"/>
          </p:nvPr>
        </p:nvSpPr>
        <p:spPr/>
        <p:txBody>
          <a:bodyPr/>
          <a:lstStyle/>
          <a:p>
            <a:r>
              <a:rPr lang="en-GB" dirty="0"/>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1943740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914401" y="685802"/>
            <a:ext cx="10361084" cy="657224"/>
          </a:xfrm>
        </p:spPr>
        <p:txBody>
          <a:bodyPr/>
          <a:lstStyle/>
          <a:p>
            <a:pPr eaLnBrk="1" hangingPunct="1"/>
            <a:r>
              <a:rPr lang="en-US" altLang="en-US" dirty="0"/>
              <a:t>Agenda</a:t>
            </a:r>
          </a:p>
        </p:txBody>
      </p:sp>
      <p:sp>
        <p:nvSpPr>
          <p:cNvPr id="20483" name="Rectangle 3"/>
          <p:cNvSpPr>
            <a:spLocks noGrp="1" noChangeArrowheads="1"/>
          </p:cNvSpPr>
          <p:nvPr>
            <p:ph idx="1"/>
          </p:nvPr>
        </p:nvSpPr>
        <p:spPr>
          <a:xfrm>
            <a:off x="656724" y="1219200"/>
            <a:ext cx="10978036" cy="5256213"/>
          </a:xfrm>
        </p:spPr>
        <p:txBody>
          <a:bodyPr/>
          <a:lstStyle/>
          <a:p>
            <a:pPr marL="0" indent="0">
              <a:spcBef>
                <a:spcPts val="200"/>
              </a:spcBef>
              <a:defRPr/>
            </a:pPr>
            <a:r>
              <a:rPr lang="en-US" altLang="en-US" dirty="0"/>
              <a:t>Wednesday Sep 16– 2020, 11:15AM-1:15PM</a:t>
            </a:r>
          </a:p>
          <a:p>
            <a:pPr marL="457200" indent="-457200">
              <a:spcBef>
                <a:spcPts val="200"/>
              </a:spcBef>
              <a:buFont typeface="+mj-lt"/>
              <a:buAutoNum type="arabicPeriod"/>
              <a:defRPr/>
            </a:pPr>
            <a:r>
              <a:rPr lang="en-US" altLang="en-US" sz="2000" dirty="0"/>
              <a:t>Administrative: Reminders, Rules, Guidelines, Resources</a:t>
            </a:r>
          </a:p>
          <a:p>
            <a:pPr marL="457200" indent="-457200">
              <a:spcBef>
                <a:spcPts val="200"/>
              </a:spcBef>
              <a:buFont typeface="Times New Roman" panose="02020603050405020304" pitchFamily="18" charset="0"/>
              <a:buAutoNum type="arabicPeriod"/>
              <a:defRPr/>
            </a:pPr>
            <a:r>
              <a:rPr lang="en-US" altLang="en-US" sz="2000" dirty="0"/>
              <a:t>Roll Call</a:t>
            </a:r>
          </a:p>
          <a:p>
            <a:pPr marL="457200" indent="-457200">
              <a:spcBef>
                <a:spcPts val="200"/>
              </a:spcBef>
              <a:buFont typeface="Times New Roman" panose="02020603050405020304" pitchFamily="18" charset="0"/>
              <a:buAutoNum type="arabicPeriod"/>
              <a:defRPr/>
            </a:pPr>
            <a:r>
              <a:rPr lang="en-US" altLang="en-US" sz="2000" dirty="0"/>
              <a:t>Approval of Minutes of Previous Meeting</a:t>
            </a:r>
          </a:p>
          <a:p>
            <a:pPr marL="457200" indent="-457200">
              <a:spcBef>
                <a:spcPts val="200"/>
              </a:spcBef>
              <a:buFont typeface="Times New Roman" panose="02020603050405020304" pitchFamily="18" charset="0"/>
              <a:buAutoNum type="arabicPeriod"/>
              <a:defRPr/>
            </a:pPr>
            <a:r>
              <a:rPr lang="en-US" sz="2000" dirty="0"/>
              <a:t>Updates and Discussions</a:t>
            </a:r>
          </a:p>
          <a:p>
            <a:pPr marL="857250" lvl="1" indent="-457200">
              <a:spcBef>
                <a:spcPts val="200"/>
              </a:spcBef>
              <a:buFont typeface="+mj-lt"/>
              <a:buAutoNum type="alphaLcPeriod"/>
              <a:defRPr/>
            </a:pPr>
            <a:r>
              <a:rPr lang="en-US" sz="1600" dirty="0"/>
              <a:t>Updates since Last ITU AHG Call on 3/30/2020; 802.18</a:t>
            </a:r>
          </a:p>
          <a:p>
            <a:pPr marL="857250" lvl="1" indent="-457200">
              <a:spcBef>
                <a:spcPts val="200"/>
              </a:spcBef>
              <a:buFont typeface="+mj-lt"/>
              <a:buAutoNum type="alphaLcPeriod"/>
              <a:defRPr/>
            </a:pPr>
            <a:r>
              <a:rPr lang="en-US" sz="1600" dirty="0"/>
              <a:t>Updates from ITU-R WG 5A 20-30 July 2020</a:t>
            </a:r>
          </a:p>
          <a:p>
            <a:pPr marL="857250" lvl="1" indent="-457200">
              <a:spcBef>
                <a:spcPts val="200"/>
              </a:spcBef>
              <a:buFont typeface="+mj-lt"/>
              <a:buAutoNum type="alphaLcPeriod"/>
              <a:defRPr/>
            </a:pPr>
            <a:r>
              <a:rPr lang="en-US" sz="1600" dirty="0"/>
              <a:t>Plans for ITU-R WG 5A 09-20 November 2020</a:t>
            </a:r>
          </a:p>
          <a:p>
            <a:pPr marL="457200" indent="-457200">
              <a:spcBef>
                <a:spcPts val="200"/>
              </a:spcBef>
              <a:buFont typeface="Times New Roman" panose="02020603050405020304" pitchFamily="18" charset="0"/>
              <a:buAutoNum type="arabicPeriod"/>
              <a:defRPr/>
            </a:pPr>
            <a:r>
              <a:rPr lang="en-US" sz="2000" dirty="0"/>
              <a:t>Contributions</a:t>
            </a:r>
          </a:p>
          <a:p>
            <a:pPr marL="857250" lvl="1" indent="-457200">
              <a:spcBef>
                <a:spcPts val="200"/>
              </a:spcBef>
              <a:buFont typeface="+mj-lt"/>
              <a:buAutoNum type="alphaLcPeriod"/>
              <a:defRPr/>
            </a:pPr>
            <a:r>
              <a:rPr lang="en-US" dirty="0"/>
              <a:t>TBD</a:t>
            </a:r>
          </a:p>
          <a:p>
            <a:pPr marL="457200" indent="-457200">
              <a:spcBef>
                <a:spcPts val="200"/>
              </a:spcBef>
              <a:buFont typeface="Times New Roman" panose="02020603050405020304" pitchFamily="18" charset="0"/>
              <a:buAutoNum type="arabicPeriod"/>
              <a:defRPr/>
            </a:pPr>
            <a:r>
              <a:rPr lang="en-US" sz="2000" dirty="0"/>
              <a:t>Any Other Business?</a:t>
            </a:r>
          </a:p>
          <a:p>
            <a:pPr marL="457200" indent="-457200">
              <a:spcBef>
                <a:spcPts val="200"/>
              </a:spcBef>
              <a:buFont typeface="Times New Roman" panose="02020603050405020304" pitchFamily="18" charset="0"/>
              <a:buAutoNum type="arabicPeriod"/>
              <a:defRPr/>
            </a:pPr>
            <a:r>
              <a:rPr lang="en-US" sz="2000" dirty="0"/>
              <a:t>Next Meetings</a:t>
            </a:r>
            <a:endParaRPr lang="en-US" altLang="en-US" dirty="0"/>
          </a:p>
        </p:txBody>
      </p:sp>
      <p:sp>
        <p:nvSpPr>
          <p:cNvPr id="3" name="Footer Placeholder 2"/>
          <p:cNvSpPr>
            <a:spLocks noGrp="1"/>
          </p:cNvSpPr>
          <p:nvPr>
            <p:ph type="ftr" idx="14"/>
          </p:nvPr>
        </p:nvSpPr>
        <p:spPr/>
        <p:txBody>
          <a:bodyPr/>
          <a:lstStyle/>
          <a:p>
            <a:r>
              <a:rPr lang="en-GB" dirty="0"/>
              <a:t>Hassan Yaghoobi (Intel Corp.)</a:t>
            </a:r>
          </a:p>
        </p:txBody>
      </p:sp>
      <p:sp>
        <p:nvSpPr>
          <p:cNvPr id="2" name="Date Placeholder 1"/>
          <p:cNvSpPr>
            <a:spLocks noGrp="1"/>
          </p:cNvSpPr>
          <p:nvPr>
            <p:ph type="dt" idx="15"/>
          </p:nvPr>
        </p:nvSpPr>
        <p:spPr/>
        <p:txBody>
          <a:bodyPr/>
          <a:lstStyle/>
          <a:p>
            <a:r>
              <a:rPr lang="en-US" dirty="0"/>
              <a:t>September 2020</a:t>
            </a:r>
            <a:endParaRPr lang="en-GB" dirty="0"/>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7</a:t>
            </a:fld>
            <a:endParaRPr lang="en-GB" dirty="0"/>
          </a:p>
        </p:txBody>
      </p:sp>
    </p:spTree>
    <p:extLst>
      <p:ext uri="{BB962C8B-B14F-4D97-AF65-F5344CB8AC3E}">
        <p14:creationId xmlns:p14="http://schemas.microsoft.com/office/powerpoint/2010/main" val="2555810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914401" y="685801"/>
            <a:ext cx="10361084" cy="457199"/>
          </a:xfrm>
        </p:spPr>
        <p:txBody>
          <a:bodyPr/>
          <a:lstStyle/>
          <a:p>
            <a:r>
              <a:rPr lang="en-US" altLang="en-US" dirty="0"/>
              <a:t>Approval of Minutes of Previous Meeting</a:t>
            </a:r>
          </a:p>
        </p:txBody>
      </p:sp>
      <p:sp>
        <p:nvSpPr>
          <p:cNvPr id="18435" name="Content Placeholder 2"/>
          <p:cNvSpPr>
            <a:spLocks noGrp="1"/>
          </p:cNvSpPr>
          <p:nvPr>
            <p:ph idx="1"/>
          </p:nvPr>
        </p:nvSpPr>
        <p:spPr>
          <a:xfrm>
            <a:off x="914401" y="1371600"/>
            <a:ext cx="10361084" cy="5103814"/>
          </a:xfrm>
        </p:spPr>
        <p:txBody>
          <a:bodyPr/>
          <a:lstStyle/>
          <a:p>
            <a:pPr marL="0" indent="0">
              <a:spcBef>
                <a:spcPts val="200"/>
              </a:spcBef>
              <a:defRPr/>
            </a:pPr>
            <a:r>
              <a:rPr lang="en-US" dirty="0"/>
              <a:t>ITU AHG Minutes for Mar 30, 2020</a:t>
            </a:r>
          </a:p>
          <a:p>
            <a:pPr marL="400050" lvl="1" indent="0">
              <a:spcBef>
                <a:spcPts val="200"/>
              </a:spcBef>
              <a:defRPr/>
            </a:pPr>
            <a:r>
              <a:rPr lang="en-US" altLang="en-US" dirty="0">
                <a:hlinkClick r:id="rId2"/>
              </a:rPr>
              <a:t>https://mentor.ieee.org/802.11/dcn/20/11-20-0567-00-0itu-itu-ahg-minutes-for-mar-30-2020.docx</a:t>
            </a:r>
            <a:r>
              <a:rPr lang="en-US" altLang="en-US" dirty="0"/>
              <a:t> </a:t>
            </a:r>
          </a:p>
        </p:txBody>
      </p:sp>
      <p:sp>
        <p:nvSpPr>
          <p:cNvPr id="3" name="Footer Placeholder 2"/>
          <p:cNvSpPr>
            <a:spLocks noGrp="1"/>
          </p:cNvSpPr>
          <p:nvPr>
            <p:ph type="ftr" idx="14"/>
          </p:nvPr>
        </p:nvSpPr>
        <p:spPr/>
        <p:txBody>
          <a:bodyPr/>
          <a:lstStyle/>
          <a:p>
            <a:r>
              <a:rPr lang="en-GB" dirty="0"/>
              <a:t>Hassan Yaghoobi (Intel Corp.)</a:t>
            </a:r>
          </a:p>
        </p:txBody>
      </p:sp>
      <p:sp>
        <p:nvSpPr>
          <p:cNvPr id="2" name="Date Placeholder 1"/>
          <p:cNvSpPr>
            <a:spLocks noGrp="1"/>
          </p:cNvSpPr>
          <p:nvPr>
            <p:ph type="dt" idx="15"/>
          </p:nvPr>
        </p:nvSpPr>
        <p:spPr/>
        <p:txBody>
          <a:bodyPr/>
          <a:lstStyle/>
          <a:p>
            <a:r>
              <a:rPr lang="en-US" dirty="0"/>
              <a:t>September 2020</a:t>
            </a:r>
            <a:endParaRPr lang="en-GB" dirty="0"/>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8</a:t>
            </a:fld>
            <a:endParaRPr lang="en-GB" dirty="0"/>
          </a:p>
        </p:txBody>
      </p:sp>
    </p:spTree>
    <p:extLst>
      <p:ext uri="{BB962C8B-B14F-4D97-AF65-F5344CB8AC3E}">
        <p14:creationId xmlns:p14="http://schemas.microsoft.com/office/powerpoint/2010/main" val="4087709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914401" y="685801"/>
            <a:ext cx="10361084" cy="457199"/>
          </a:xfrm>
        </p:spPr>
        <p:txBody>
          <a:bodyPr/>
          <a:lstStyle/>
          <a:p>
            <a:pPr>
              <a:spcBef>
                <a:spcPts val="200"/>
              </a:spcBef>
              <a:defRPr/>
            </a:pPr>
            <a:r>
              <a:rPr lang="en-US" dirty="0"/>
              <a:t>Updates since Last ITU AHG Call on 3/30/2020</a:t>
            </a:r>
          </a:p>
        </p:txBody>
      </p:sp>
      <p:sp>
        <p:nvSpPr>
          <p:cNvPr id="18435" name="Content Placeholder 2"/>
          <p:cNvSpPr>
            <a:spLocks noGrp="1"/>
          </p:cNvSpPr>
          <p:nvPr>
            <p:ph idx="1"/>
          </p:nvPr>
        </p:nvSpPr>
        <p:spPr>
          <a:xfrm>
            <a:off x="914401" y="1258156"/>
            <a:ext cx="10361084" cy="5103814"/>
          </a:xfrm>
        </p:spPr>
        <p:txBody>
          <a:bodyPr/>
          <a:lstStyle/>
          <a:p>
            <a:pPr marL="342900" lvl="2" indent="-342900">
              <a:spcBef>
                <a:spcPts val="300"/>
              </a:spcBef>
              <a:spcAft>
                <a:spcPts val="0"/>
              </a:spcAft>
              <a:buFont typeface="Arial" panose="020B0604020202020204" pitchFamily="34" charset="0"/>
              <a:buChar char="•"/>
              <a:defRPr/>
            </a:pPr>
            <a:r>
              <a:rPr lang="en-US" altLang="en-US" sz="2000" dirty="0">
                <a:solidFill>
                  <a:srgbClr val="0000CC"/>
                </a:solidFill>
              </a:rPr>
              <a:t>ITU AHG Approved the two contributions on Mar 30, reported to 802.11 WG and Submitted to 802.18 Advisory Group</a:t>
            </a:r>
          </a:p>
          <a:p>
            <a:pPr marL="685800" lvl="3" indent="-342900">
              <a:spcBef>
                <a:spcPts val="300"/>
              </a:spcBef>
              <a:spcAft>
                <a:spcPts val="0"/>
              </a:spcAft>
              <a:buFont typeface="Arial" panose="020B0604020202020204" pitchFamily="34" charset="0"/>
              <a:buChar char="•"/>
              <a:defRPr/>
            </a:pPr>
            <a:r>
              <a:rPr lang="en-US" altLang="en-US" sz="2000" dirty="0"/>
              <a:t>ITU AHG Recommends 11-20-0253-06-0itu and 11-20-0254-07-0itu to 802.11 and 802.18 as proposed changes to M-1450-5 and M.1801-2</a:t>
            </a:r>
            <a:endParaRPr lang="en-US" sz="2000" dirty="0"/>
          </a:p>
          <a:p>
            <a:pPr marL="1143000" lvl="4" indent="-342900">
              <a:spcBef>
                <a:spcPts val="300"/>
              </a:spcBef>
              <a:spcAft>
                <a:spcPts val="0"/>
              </a:spcAft>
              <a:buFont typeface="Arial" panose="020B0604020202020204" pitchFamily="34" charset="0"/>
              <a:buChar char="•"/>
              <a:defRPr/>
            </a:pPr>
            <a:r>
              <a:rPr lang="en-US" sz="2000" dirty="0">
                <a:hlinkClick r:id="rId2"/>
              </a:rPr>
              <a:t>11-20-0253-06-0itu</a:t>
            </a:r>
            <a:r>
              <a:rPr lang="en-US" sz="2000" dirty="0"/>
              <a:t>, Proposed modifications to ITU-R M.1450-5</a:t>
            </a:r>
          </a:p>
          <a:p>
            <a:pPr marL="1143000" lvl="4" indent="-342900">
              <a:spcBef>
                <a:spcPts val="300"/>
              </a:spcBef>
              <a:spcAft>
                <a:spcPts val="0"/>
              </a:spcAft>
              <a:buFont typeface="Arial" panose="020B0604020202020204" pitchFamily="34" charset="0"/>
              <a:buChar char="•"/>
              <a:defRPr/>
            </a:pPr>
            <a:r>
              <a:rPr lang="en-US" sz="2000" dirty="0">
                <a:hlinkClick r:id="rId3"/>
              </a:rPr>
              <a:t>11-20-0254-07-0itu</a:t>
            </a:r>
            <a:r>
              <a:rPr lang="en-US" sz="2000" dirty="0"/>
              <a:t>, Proposed modifications to ITU-R M.1801-2</a:t>
            </a:r>
          </a:p>
          <a:p>
            <a:pPr marL="228600" lvl="2" indent="-342900">
              <a:spcBef>
                <a:spcPts val="300"/>
              </a:spcBef>
              <a:spcAft>
                <a:spcPts val="0"/>
              </a:spcAft>
              <a:buFont typeface="Arial" panose="020B0604020202020204" pitchFamily="34" charset="0"/>
              <a:buChar char="•"/>
              <a:defRPr/>
            </a:pPr>
            <a:r>
              <a:rPr lang="en-US" sz="2000" dirty="0">
                <a:solidFill>
                  <a:srgbClr val="0000CC"/>
                </a:solidFill>
              </a:rPr>
              <a:t>802.18 applied required changes, approved following revisions and submitted to EC for approval</a:t>
            </a:r>
          </a:p>
          <a:p>
            <a:pPr marL="685800" lvl="3" indent="-342900">
              <a:spcBef>
                <a:spcPts val="300"/>
              </a:spcBef>
              <a:spcAft>
                <a:spcPts val="0"/>
              </a:spcAft>
              <a:buFont typeface="Arial" panose="020B0604020202020204" pitchFamily="34" charset="0"/>
              <a:buChar char="•"/>
              <a:defRPr/>
            </a:pPr>
            <a:r>
              <a:rPr lang="en-US" sz="2000" dirty="0">
                <a:solidFill>
                  <a:srgbClr val="0000CC"/>
                </a:solidFill>
                <a:hlinkClick r:id="rId4"/>
              </a:rPr>
              <a:t>IEEE 802.18-20/0061r03</a:t>
            </a:r>
            <a:r>
              <a:rPr lang="en-US" sz="2000" dirty="0">
                <a:solidFill>
                  <a:schemeClr val="tx1"/>
                </a:solidFill>
              </a:rPr>
              <a:t>, Proposed modifications to ITU-R M.1450-5</a:t>
            </a:r>
          </a:p>
          <a:p>
            <a:pPr marL="685800" lvl="3" indent="-342900">
              <a:spcBef>
                <a:spcPts val="300"/>
              </a:spcBef>
              <a:spcAft>
                <a:spcPts val="0"/>
              </a:spcAft>
              <a:buFont typeface="Arial" panose="020B0604020202020204" pitchFamily="34" charset="0"/>
              <a:buChar char="•"/>
              <a:defRPr/>
            </a:pPr>
            <a:r>
              <a:rPr lang="en-US" sz="2000" dirty="0">
                <a:solidFill>
                  <a:srgbClr val="0000CC"/>
                </a:solidFill>
                <a:hlinkClick r:id="rId5"/>
              </a:rPr>
              <a:t>IEEE 802.18-20/0060r03</a:t>
            </a:r>
            <a:r>
              <a:rPr lang="en-US" sz="2000" dirty="0">
                <a:solidFill>
                  <a:schemeClr val="tx1"/>
                </a:solidFill>
              </a:rPr>
              <a:t>, Proposed modifications to ITU-R M.1801-2</a:t>
            </a:r>
          </a:p>
          <a:p>
            <a:pPr marL="228600" lvl="2" indent="-342900">
              <a:spcBef>
                <a:spcPts val="300"/>
              </a:spcBef>
              <a:spcAft>
                <a:spcPts val="0"/>
              </a:spcAft>
              <a:buFont typeface="Arial" panose="020B0604020202020204" pitchFamily="34" charset="0"/>
              <a:buChar char="•"/>
              <a:defRPr/>
            </a:pPr>
            <a:r>
              <a:rPr lang="en-US" sz="2400" dirty="0">
                <a:solidFill>
                  <a:srgbClr val="0000CC"/>
                </a:solidFill>
              </a:rPr>
              <a:t>EC approved the two contributions on June 2, 2020</a:t>
            </a:r>
          </a:p>
          <a:p>
            <a:pPr marL="228600" lvl="2" indent="-342900">
              <a:spcBef>
                <a:spcPts val="300"/>
              </a:spcBef>
              <a:spcAft>
                <a:spcPts val="0"/>
              </a:spcAft>
              <a:buFont typeface="Arial" panose="020B0604020202020204" pitchFamily="34" charset="0"/>
              <a:buChar char="•"/>
              <a:defRPr/>
            </a:pPr>
            <a:r>
              <a:rPr lang="en-US" sz="2400" dirty="0">
                <a:solidFill>
                  <a:srgbClr val="0000CC"/>
                </a:solidFill>
              </a:rPr>
              <a:t>Following final (editorially modified) versions submitted to WP 5A on Wed 7/8/2020 for its 20-30 July 2020 meeting</a:t>
            </a:r>
          </a:p>
          <a:p>
            <a:pPr marL="685800" lvl="3" indent="-342900">
              <a:spcBef>
                <a:spcPts val="300"/>
              </a:spcBef>
              <a:spcAft>
                <a:spcPts val="0"/>
              </a:spcAft>
              <a:buFont typeface="Arial" panose="020B0604020202020204" pitchFamily="34" charset="0"/>
              <a:buChar char="•"/>
              <a:defRPr/>
            </a:pPr>
            <a:r>
              <a:rPr lang="en-US" sz="2000" dirty="0">
                <a:hlinkClick r:id="rId6"/>
              </a:rPr>
              <a:t>IEEE 802.18-20/0061r04</a:t>
            </a:r>
            <a:r>
              <a:rPr lang="en-US" sz="2000" dirty="0"/>
              <a:t>, Proposed modifications to ITU-R M.1450-5</a:t>
            </a:r>
          </a:p>
          <a:p>
            <a:pPr marL="685800" lvl="3" indent="-342900">
              <a:spcBef>
                <a:spcPts val="300"/>
              </a:spcBef>
              <a:spcAft>
                <a:spcPts val="0"/>
              </a:spcAft>
              <a:buFont typeface="Arial" panose="020B0604020202020204" pitchFamily="34" charset="0"/>
              <a:buChar char="•"/>
              <a:defRPr/>
            </a:pPr>
            <a:r>
              <a:rPr lang="en-US" sz="2000" dirty="0">
                <a:hlinkClick r:id="rId7"/>
              </a:rPr>
              <a:t>IEEE 802.18-20/0060r04</a:t>
            </a:r>
            <a:r>
              <a:rPr lang="en-US" sz="2000" dirty="0"/>
              <a:t>, Proposed modifications to ITU-R M.1801-2</a:t>
            </a:r>
          </a:p>
        </p:txBody>
      </p:sp>
      <p:sp>
        <p:nvSpPr>
          <p:cNvPr id="3" name="Footer Placeholder 2"/>
          <p:cNvSpPr>
            <a:spLocks noGrp="1"/>
          </p:cNvSpPr>
          <p:nvPr>
            <p:ph type="ftr" idx="14"/>
          </p:nvPr>
        </p:nvSpPr>
        <p:spPr/>
        <p:txBody>
          <a:bodyPr/>
          <a:lstStyle/>
          <a:p>
            <a:r>
              <a:rPr lang="en-GB" dirty="0"/>
              <a:t>Hassan Yaghoobi (Intel Corp.)</a:t>
            </a:r>
          </a:p>
        </p:txBody>
      </p:sp>
      <p:sp>
        <p:nvSpPr>
          <p:cNvPr id="2" name="Date Placeholder 1"/>
          <p:cNvSpPr>
            <a:spLocks noGrp="1"/>
          </p:cNvSpPr>
          <p:nvPr>
            <p:ph type="dt" idx="15"/>
          </p:nvPr>
        </p:nvSpPr>
        <p:spPr/>
        <p:txBody>
          <a:bodyPr/>
          <a:lstStyle/>
          <a:p>
            <a:r>
              <a:rPr lang="en-US" dirty="0"/>
              <a:t>September 2020</a:t>
            </a:r>
            <a:endParaRPr lang="en-GB" dirty="0"/>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9</a:t>
            </a:fld>
            <a:endParaRPr lang="en-GB" dirty="0"/>
          </a:p>
        </p:txBody>
      </p:sp>
    </p:spTree>
    <p:extLst>
      <p:ext uri="{BB962C8B-B14F-4D97-AF65-F5344CB8AC3E}">
        <p14:creationId xmlns:p14="http://schemas.microsoft.com/office/powerpoint/2010/main" val="1164751859"/>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C7DFCADC33959499CA2174C6C12CE0D" ma:contentTypeVersion="13" ma:contentTypeDescription="Create a new document." ma:contentTypeScope="" ma:versionID="a3fc4679fdd7500c1d3a32e1d1f4f41d">
  <xsd:schema xmlns:xsd="http://www.w3.org/2001/XMLSchema" xmlns:xs="http://www.w3.org/2001/XMLSchema" xmlns:p="http://schemas.microsoft.com/office/2006/metadata/properties" xmlns:ns3="60873816-0101-4504-946e-6fdefec58fb5" xmlns:ns4="4e36d776-f4f9-4739-bb28-fcc060563e14" targetNamespace="http://schemas.microsoft.com/office/2006/metadata/properties" ma:root="true" ma:fieldsID="5e5750bb2fd743998b6e6034b6081643" ns3:_="" ns4:_="">
    <xsd:import namespace="60873816-0101-4504-946e-6fdefec58fb5"/>
    <xsd:import namespace="4e36d776-f4f9-4739-bb28-fcc060563e1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873816-0101-4504-946e-6fdefec58fb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e36d776-f4f9-4739-bb28-fcc060563e1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034F48E-90AD-4246-ACE4-D7D7572A3FAE}">
  <ds:schemaRefs>
    <ds:schemaRef ds:uri="http://schemas.microsoft.com/sharepoint/v3/contenttype/forms"/>
  </ds:schemaRefs>
</ds:datastoreItem>
</file>

<file path=customXml/itemProps2.xml><?xml version="1.0" encoding="utf-8"?>
<ds:datastoreItem xmlns:ds="http://schemas.openxmlformats.org/officeDocument/2006/customXml" ds:itemID="{F3F14640-4E7F-4A2D-B44E-1E3362A4DF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873816-0101-4504-946e-6fdefec58fb5"/>
    <ds:schemaRef ds:uri="4e36d776-f4f9-4739-bb28-fcc060563e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1B35010-95F5-442D-8F5B-357EDA6B4347}">
  <ds:schemaRefs>
    <ds:schemaRef ds:uri="http://purl.org/dc/elements/1.1/"/>
    <ds:schemaRef ds:uri="60873816-0101-4504-946e-6fdefec58fb5"/>
    <ds:schemaRef ds:uri="http://purl.org/dc/terms/"/>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4e36d776-f4f9-4739-bb28-fcc060563e14"/>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802-11-Submission</Template>
  <TotalTime>38832</TotalTime>
  <Words>3415</Words>
  <Application>Microsoft Office PowerPoint</Application>
  <PresentationFormat>Widescreen</PresentationFormat>
  <Paragraphs>256</Paragraphs>
  <Slides>21</Slides>
  <Notes>7</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21</vt:i4>
      </vt:variant>
    </vt:vector>
  </HeadingPairs>
  <TitlesOfParts>
    <vt:vector size="28" baseType="lpstr">
      <vt:lpstr>Arial</vt:lpstr>
      <vt:lpstr>Calibri</vt:lpstr>
      <vt:lpstr>Monotype Sorts</vt:lpstr>
      <vt:lpstr>Times New Roman</vt:lpstr>
      <vt:lpstr>Office Theme</vt:lpstr>
      <vt:lpstr>Document</vt:lpstr>
      <vt:lpstr>Microsoft Word Document</vt:lpstr>
      <vt:lpstr>ITU Liaison Ad Hoc Group Agenda</vt:lpstr>
      <vt:lpstr>Abstract</vt:lpstr>
      <vt:lpstr>Reminders and Rules</vt:lpstr>
      <vt:lpstr>Guidelines for IEEE-SA Meetings</vt:lpstr>
      <vt:lpstr>Resources – URLs</vt:lpstr>
      <vt:lpstr>Participation in IEEE 802 Meetings</vt:lpstr>
      <vt:lpstr>Agenda</vt:lpstr>
      <vt:lpstr>Approval of Minutes of Previous Meeting</vt:lpstr>
      <vt:lpstr>Updates since Last ITU AHG Call on 3/30/2020</vt:lpstr>
      <vt:lpstr>Updates from ITU-R WG 5A 20-30 July 2020</vt:lpstr>
      <vt:lpstr>Updates from ITU-R WG 5A 20-30 July 2020 (cont’d)</vt:lpstr>
      <vt:lpstr>Email Discussions on M.1450 (Varions)</vt:lpstr>
      <vt:lpstr>Email Discussions on M.1450 (A. Gowans UK Ofcom)</vt:lpstr>
      <vt:lpstr>Email Discussions on M.1450 (cont’d)</vt:lpstr>
      <vt:lpstr>Summary of Possible Editor Notes</vt:lpstr>
      <vt:lpstr>Email Discussion on M.1801</vt:lpstr>
      <vt:lpstr>Results of Discussion</vt:lpstr>
      <vt:lpstr>Plans for ITU-R WG 5A 09-20 November 2020</vt:lpstr>
      <vt:lpstr>Contributions</vt:lpstr>
      <vt:lpstr>Future Sessions</vt:lpstr>
      <vt:lpstr>Appendix</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11-19-2127-00-AANI-aani-sc-agenda-january-2020</dc:title>
  <dc:creator>Levy, Joseph</dc:creator>
  <cp:keywords>CTPClassification=CTP_NT</cp:keywords>
  <cp:lastModifiedBy>Editor</cp:lastModifiedBy>
  <cp:revision>494</cp:revision>
  <cp:lastPrinted>1601-01-01T00:00:00Z</cp:lastPrinted>
  <dcterms:created xsi:type="dcterms:W3CDTF">2017-06-02T20:57:23Z</dcterms:created>
  <dcterms:modified xsi:type="dcterms:W3CDTF">2020-09-16T16:09:18Z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0x0101005C7DFCADC33959499CA2174C6C12CE0D</vt:lpwstr>
  </property>
  <property fmtid="{D5CDD505-2E9C-101B-9397-08002B2CF9AE}" pid="3" name="TitusGUID">
    <vt:lpwstr>e99e686f-08d6-448f-a558-a4abeb5b42a2</vt:lpwstr>
  </property>
  <property fmtid="{D5CDD505-2E9C-101B-9397-08002B2CF9AE}" pid="4" name="CTP_TimeStamp">
    <vt:lpwstr>2020-02-12 16:29:22Z</vt:lpwstr>
  </property>
  <property fmtid="{D5CDD505-2E9C-101B-9397-08002B2CF9AE}" pid="5" name="CTP_BU">
    <vt:lpwstr>NA</vt:lpwstr>
  </property>
  <property fmtid="{D5CDD505-2E9C-101B-9397-08002B2CF9AE}" pid="6" name="CTP_IDSID">
    <vt:lpwstr>NA</vt:lpwstr>
  </property>
  <property fmtid="{D5CDD505-2E9C-101B-9397-08002B2CF9AE}" pid="7" name="CTP_WWID">
    <vt:lpwstr>NA</vt:lpwstr>
  </property>
  <property fmtid="{D5CDD505-2E9C-101B-9397-08002B2CF9AE}" pid="8" name="CTPClassification">
    <vt:lpwstr>CTP_NT</vt:lpwstr>
  </property>
</Properties>
</file>