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1"/>
  </p:notesMasterIdLst>
  <p:handoutMasterIdLst>
    <p:handoutMasterId r:id="rId52"/>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29" r:id="rId16"/>
    <p:sldId id="1030" r:id="rId17"/>
    <p:sldId id="1032" r:id="rId18"/>
    <p:sldId id="1033" r:id="rId19"/>
    <p:sldId id="1034" r:id="rId20"/>
    <p:sldId id="1035" r:id="rId21"/>
    <p:sldId id="1036" r:id="rId22"/>
    <p:sldId id="1037" r:id="rId23"/>
    <p:sldId id="1038" r:id="rId24"/>
    <p:sldId id="1039" r:id="rId25"/>
    <p:sldId id="1040" r:id="rId26"/>
    <p:sldId id="1055" r:id="rId27"/>
    <p:sldId id="1053" r:id="rId28"/>
    <p:sldId id="1054" r:id="rId29"/>
    <p:sldId id="1041" r:id="rId30"/>
    <p:sldId id="1042" r:id="rId31"/>
    <p:sldId id="1043" r:id="rId32"/>
    <p:sldId id="1056" r:id="rId33"/>
    <p:sldId id="1044" r:id="rId34"/>
    <p:sldId id="1045" r:id="rId35"/>
    <p:sldId id="1046" r:id="rId36"/>
    <p:sldId id="1057" r:id="rId37"/>
    <p:sldId id="1047" r:id="rId38"/>
    <p:sldId id="1048" r:id="rId39"/>
    <p:sldId id="1049" r:id="rId40"/>
    <p:sldId id="1058" r:id="rId41"/>
    <p:sldId id="1059" r:id="rId42"/>
    <p:sldId id="1060" r:id="rId43"/>
    <p:sldId id="1061" r:id="rId44"/>
    <p:sldId id="1062" r:id="rId45"/>
    <p:sldId id="1063" r:id="rId46"/>
    <p:sldId id="1064" r:id="rId47"/>
    <p:sldId id="1050" r:id="rId48"/>
    <p:sldId id="1051" r:id="rId49"/>
    <p:sldId id="1052" r:id="rId5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29"/>
    <p:restoredTop sz="95405"/>
  </p:normalViewPr>
  <p:slideViewPr>
    <p:cSldViewPr showGuides="1">
      <p:cViewPr varScale="1">
        <p:scale>
          <a:sx n="81" d="100"/>
          <a:sy n="81" d="100"/>
        </p:scale>
        <p:origin x="164"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/1352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0/11-20-1105-07-00bd-tgbd-aug-2020-teleconference-minutes.docx" TargetMode="External"/><Relationship Id="rId2" Type="http://schemas.openxmlformats.org/officeDocument/2006/relationships/hyperlink" Target="https://mentor.ieee.org/802.11/dcn/20/11-20-1082-00-00bd-tgbd-july-2020-meeting-minutes.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Aug 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2020-08-29</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339"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 name="内容占位符 2"/>
          <p:cNvSpPr>
            <a:spLocks noGrp="1"/>
          </p:cNvSpPr>
          <p:nvPr/>
        </p:nvSpPr>
        <p:spPr>
          <a:xfrm>
            <a:off x="838339" y="2156169"/>
            <a:ext cx="5257662" cy="3869055"/>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endParaRPr lang="en-US" altLang="zh-CN" sz="2400" dirty="0">
              <a:solidFill>
                <a:srgbClr val="00B050"/>
              </a:solidFill>
              <a:cs typeface="+mn-ea"/>
            </a:endParaRPr>
          </a:p>
        </p:txBody>
      </p:sp>
      <p:sp>
        <p:nvSpPr>
          <p:cNvPr id="7" name="内容占位符 2"/>
          <p:cNvSpPr>
            <a:spLocks noGrp="1"/>
          </p:cNvSpPr>
          <p:nvPr/>
        </p:nvSpPr>
        <p:spPr>
          <a:xfrm>
            <a:off x="1905110" y="2156169"/>
            <a:ext cx="9600948" cy="3869055"/>
          </a:xfrm>
          <a:prstGeom prst="rect">
            <a:avLst/>
          </a:prstGeom>
          <a:noFill/>
          <a:ln w="9525">
            <a:noFill/>
          </a:ln>
        </p:spPr>
        <p:txBody>
          <a:bodyPr vert="horz" wrap="square" lIns="92160" tIns="46080" rIns="92160" bIns="46080" anchor="t" anchorCtr="0">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rPr>
              <a:t>Sep 1</a:t>
            </a:r>
            <a:r>
              <a:rPr lang="en-US" altLang="zh-CN" sz="2400" baseline="30000" dirty="0" smtClean="0">
                <a:solidFill>
                  <a:schemeClr val="bg1">
                    <a:lumMod val="85000"/>
                  </a:schemeClr>
                </a:solidFill>
                <a:cs typeface="+mn-ea"/>
              </a:rPr>
              <a:t>st</a:t>
            </a:r>
            <a:r>
              <a:rPr lang="en-US" altLang="zh-CN" sz="2400" dirty="0" smtClean="0">
                <a:solidFill>
                  <a:schemeClr val="bg1">
                    <a:lumMod val="85000"/>
                  </a:schemeClr>
                </a:solidFill>
                <a:cs typeface="+mn-ea"/>
              </a:rPr>
              <a:t>, 10:00am </a:t>
            </a:r>
            <a:r>
              <a:rPr lang="en-US" altLang="zh-CN" sz="2400" dirty="0">
                <a:solidFill>
                  <a:schemeClr val="bg1">
                    <a:lumMod val="85000"/>
                  </a:schemeClr>
                </a:solidFill>
                <a:cs typeface="+mn-ea"/>
              </a:rPr>
              <a:t>~ 11:59 am, ET; </a:t>
            </a:r>
            <a:r>
              <a:rPr lang="en-US" altLang="zh-CN" sz="2400" dirty="0" err="1" smtClean="0">
                <a:solidFill>
                  <a:schemeClr val="bg1">
                    <a:lumMod val="85000"/>
                  </a:schemeClr>
                </a:solidFill>
                <a:cs typeface="+mn-ea"/>
              </a:rPr>
              <a:t>Webex</a:t>
            </a:r>
            <a:r>
              <a:rPr lang="en-US" altLang="zh-CN" sz="2400" dirty="0" smtClean="0">
                <a:solidFill>
                  <a:schemeClr val="bg1">
                    <a:lumMod val="85000"/>
                  </a:schemeClr>
                </a:solidFill>
                <a:cs typeface="+mn-ea"/>
              </a:rPr>
              <a:t>; </a:t>
            </a:r>
            <a:endParaRPr lang="en-US" altLang="zh-CN" sz="2400" dirty="0">
              <a:solidFill>
                <a:schemeClr val="bg1">
                  <a:lumMod val="85000"/>
                </a:schemeClr>
              </a:solidFill>
              <a:cs typeface="+mn-ea"/>
            </a:endParaRPr>
          </a:p>
          <a:p>
            <a:pPr eaLnBrk="1" hangingPunct="1"/>
            <a:r>
              <a:rPr lang="en-US" altLang="zh-CN" sz="2400" dirty="0" smtClean="0">
                <a:solidFill>
                  <a:schemeClr val="bg1">
                    <a:lumMod val="85000"/>
                  </a:schemeClr>
                </a:solidFill>
                <a:cs typeface="+mn-ea"/>
                <a:sym typeface="+mn-ea"/>
              </a:rPr>
              <a:t>Sep 4</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10:00am </a:t>
            </a:r>
            <a:r>
              <a:rPr lang="en-US" altLang="zh-CN" sz="2400" dirty="0">
                <a:solidFill>
                  <a:schemeClr val="bg1">
                    <a:lumMod val="85000"/>
                  </a:schemeClr>
                </a:solidFill>
                <a:cs typeface="+mn-ea"/>
                <a:sym typeface="+mn-ea"/>
              </a:rPr>
              <a:t>~ 11:59 am, ET; Webex; </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8</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11</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endParaRPr lang="en-US" altLang="zh-CN" sz="2400" dirty="0" smtClean="0">
              <a:solidFill>
                <a:schemeClr val="bg1">
                  <a:lumMod val="85000"/>
                </a:schemeClr>
              </a:solidFill>
              <a:cs typeface="+mn-ea"/>
              <a:sym typeface="+mn-ea"/>
            </a:endParaRPr>
          </a:p>
          <a:p>
            <a:pPr eaLnBrk="1" hangingPunct="1"/>
            <a:r>
              <a:rPr lang="en-US" altLang="zh-CN" sz="2400" u="sng" dirty="0" smtClean="0">
                <a:solidFill>
                  <a:schemeClr val="bg1">
                    <a:lumMod val="85000"/>
                  </a:schemeClr>
                </a:solidFill>
                <a:cs typeface="+mn-ea"/>
                <a:sym typeface="+mn-ea"/>
              </a:rPr>
              <a:t>Sep 15</a:t>
            </a:r>
            <a:r>
              <a:rPr lang="en-US" altLang="zh-CN" sz="2400" u="sng" baseline="30000" dirty="0" smtClean="0">
                <a:solidFill>
                  <a:schemeClr val="bg1">
                    <a:lumMod val="85000"/>
                  </a:schemeClr>
                </a:solidFill>
                <a:cs typeface="+mn-ea"/>
                <a:sym typeface="+mn-ea"/>
              </a:rPr>
              <a:t>th</a:t>
            </a:r>
            <a:r>
              <a:rPr lang="en-US" altLang="zh-CN" sz="2400" u="sng" dirty="0" smtClean="0">
                <a:solidFill>
                  <a:schemeClr val="bg1">
                    <a:lumMod val="85000"/>
                  </a:schemeClr>
                </a:solidFill>
                <a:cs typeface="+mn-ea"/>
                <a:sym typeface="+mn-ea"/>
              </a:rPr>
              <a:t>, 9:00am ~ 11:00 am, ET; </a:t>
            </a:r>
            <a:r>
              <a:rPr lang="en-US" altLang="zh-CN" sz="2400" u="sng" dirty="0" err="1" smtClean="0">
                <a:solidFill>
                  <a:schemeClr val="bg1">
                    <a:lumMod val="85000"/>
                  </a:schemeClr>
                </a:solidFill>
                <a:cs typeface="+mn-ea"/>
                <a:sym typeface="+mn-ea"/>
              </a:rPr>
              <a:t>Webex</a:t>
            </a:r>
            <a:r>
              <a:rPr lang="en-US" altLang="zh-CN" sz="2400" u="sng" dirty="0" smtClean="0">
                <a:solidFill>
                  <a:schemeClr val="bg1">
                    <a:lumMod val="85000"/>
                  </a:schemeClr>
                </a:solidFill>
                <a:cs typeface="+mn-ea"/>
                <a:sym typeface="+mn-ea"/>
              </a:rPr>
              <a:t>; IEEE 802.11 Plenary Sep; </a:t>
            </a:r>
          </a:p>
          <a:p>
            <a:pPr eaLnBrk="1" hangingPunct="1"/>
            <a:r>
              <a:rPr lang="en-US" altLang="zh-CN" sz="2400" u="sng" dirty="0">
                <a:solidFill>
                  <a:srgbClr val="0070C0"/>
                </a:solidFill>
                <a:cs typeface="+mn-ea"/>
                <a:sym typeface="+mn-ea"/>
              </a:rPr>
              <a:t>Sep </a:t>
            </a:r>
            <a:r>
              <a:rPr lang="en-US" altLang="zh-CN" sz="2400" u="sng" dirty="0" smtClean="0">
                <a:solidFill>
                  <a:srgbClr val="0070C0"/>
                </a:solidFill>
                <a:cs typeface="+mn-ea"/>
                <a:sym typeface="+mn-ea"/>
              </a:rPr>
              <a:t>16</a:t>
            </a:r>
            <a:r>
              <a:rPr lang="en-US" altLang="zh-CN" sz="2400" u="sng" baseline="30000" dirty="0" smtClean="0">
                <a:solidFill>
                  <a:srgbClr val="0070C0"/>
                </a:solidFill>
                <a:cs typeface="+mn-ea"/>
                <a:sym typeface="+mn-ea"/>
              </a:rPr>
              <a:t>th</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7:00pm </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9:00 pm</a:t>
            </a:r>
            <a:r>
              <a:rPr lang="en-US" altLang="zh-CN" sz="2400" u="sng" dirty="0">
                <a:solidFill>
                  <a:srgbClr val="0070C0"/>
                </a:solidFill>
                <a:cs typeface="+mn-ea"/>
                <a:sym typeface="+mn-ea"/>
              </a:rPr>
              <a:t>,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a:t>
            </a:r>
            <a:endParaRPr lang="en-US" altLang="zh-CN" sz="2400" u="sng" dirty="0">
              <a:solidFill>
                <a:srgbClr val="0070C0"/>
              </a:solidFill>
              <a:cs typeface="+mn-ea"/>
              <a:sym typeface="+mn-ea"/>
            </a:endParaRPr>
          </a:p>
          <a:p>
            <a:pPr eaLnBrk="1" hangingPunct="1"/>
            <a:r>
              <a:rPr lang="en-US" altLang="zh-CN" sz="2400" u="sng" dirty="0">
                <a:solidFill>
                  <a:srgbClr val="0070C0"/>
                </a:solidFill>
                <a:cs typeface="+mn-ea"/>
                <a:sym typeface="+mn-ea"/>
              </a:rPr>
              <a:t>Sep </a:t>
            </a:r>
            <a:r>
              <a:rPr lang="en-US" altLang="zh-CN" sz="2400" u="sng" dirty="0" smtClean="0">
                <a:solidFill>
                  <a:srgbClr val="0070C0"/>
                </a:solidFill>
                <a:cs typeface="+mn-ea"/>
                <a:sym typeface="+mn-ea"/>
              </a:rPr>
              <a:t>17</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10:00am </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11:00 </a:t>
            </a:r>
            <a:r>
              <a:rPr lang="en-US" altLang="zh-CN" sz="2400" u="sng" dirty="0">
                <a:solidFill>
                  <a:srgbClr val="0070C0"/>
                </a:solidFill>
                <a:cs typeface="+mn-ea"/>
                <a:sym typeface="+mn-ea"/>
              </a:rPr>
              <a:t>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(motion); </a:t>
            </a:r>
            <a:endParaRPr lang="en-US" altLang="zh-CN" sz="2400" u="sng" dirty="0">
              <a:solidFill>
                <a:srgbClr val="0070C0"/>
              </a:solidFill>
              <a:cs typeface="+mn-ea"/>
              <a:sym typeface="+mn-ea"/>
            </a:endParaRPr>
          </a:p>
          <a:p>
            <a:pPr eaLnBrk="1" hangingPunct="1"/>
            <a:r>
              <a:rPr lang="en-US" altLang="zh-CN" sz="2400" strike="sngStrike" dirty="0" smtClean="0">
                <a:solidFill>
                  <a:srgbClr val="FF0000"/>
                </a:solidFill>
                <a:cs typeface="+mn-ea"/>
                <a:sym typeface="+mn-ea"/>
              </a:rPr>
              <a:t>Sep 18</a:t>
            </a:r>
            <a:r>
              <a:rPr lang="en-US" altLang="zh-CN" sz="2400" strike="sngStrike" baseline="30000" dirty="0" smtClean="0">
                <a:solidFill>
                  <a:srgbClr val="FF0000"/>
                </a:solidFill>
                <a:cs typeface="+mn-ea"/>
                <a:sym typeface="+mn-ea"/>
              </a:rPr>
              <a:t>th</a:t>
            </a:r>
            <a:r>
              <a:rPr lang="en-US" altLang="zh-CN" sz="2400" strike="sngStrike" dirty="0" smtClean="0">
                <a:solidFill>
                  <a:srgbClr val="FF0000"/>
                </a:solidFill>
                <a:cs typeface="+mn-ea"/>
                <a:sym typeface="+mn-ea"/>
              </a:rPr>
              <a:t>, 10:00am ~ 11:59 am, ET; </a:t>
            </a:r>
            <a:r>
              <a:rPr lang="en-US" altLang="zh-CN" sz="2400" strike="sngStrike" dirty="0" err="1" smtClean="0">
                <a:solidFill>
                  <a:srgbClr val="FF0000"/>
                </a:solidFill>
                <a:cs typeface="+mn-ea"/>
                <a:sym typeface="+mn-ea"/>
              </a:rPr>
              <a:t>Webex</a:t>
            </a:r>
            <a:r>
              <a:rPr lang="en-US" altLang="zh-CN" sz="2400" strike="sngStrike" dirty="0" smtClean="0">
                <a:solidFill>
                  <a:srgbClr val="FF0000"/>
                </a:solidFill>
                <a:cs typeface="+mn-ea"/>
                <a:sym typeface="+mn-ea"/>
              </a:rPr>
              <a:t>; </a:t>
            </a:r>
          </a:p>
          <a:p>
            <a:pPr eaLnBrk="1" hangingPunct="1"/>
            <a:r>
              <a:rPr lang="en-US" altLang="zh-CN" sz="2400" dirty="0" smtClean="0">
                <a:solidFill>
                  <a:srgbClr val="00B050"/>
                </a:solidFill>
                <a:cs typeface="+mn-ea"/>
                <a:sym typeface="+mn-ea"/>
              </a:rPr>
              <a:t>Sep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10:00am ~ 11:59 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p>
          <a:p>
            <a:pPr eaLnBrk="1" hangingPunct="1"/>
            <a:r>
              <a:rPr lang="en-US" altLang="zh-CN" sz="2400" dirty="0" smtClean="0">
                <a:solidFill>
                  <a:srgbClr val="00B050"/>
                </a:solidFill>
                <a:cs typeface="+mn-ea"/>
                <a:sym typeface="+mn-ea"/>
              </a:rPr>
              <a:t>Sep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29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endParaRPr lang="en-US" altLang="zh-CN" sz="24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graphicFrame>
        <p:nvGraphicFramePr>
          <p:cNvPr id="8" name="表格 7"/>
          <p:cNvGraphicFramePr>
            <a:graphicFrameLocks noGrp="1"/>
          </p:cNvGraphicFramePr>
          <p:nvPr>
            <p:extLst>
              <p:ext uri="{D42A27DB-BD31-4B8C-83A1-F6EECF244321}">
                <p14:modId xmlns:p14="http://schemas.microsoft.com/office/powerpoint/2010/main" val="640206622"/>
              </p:ext>
            </p:extLst>
          </p:nvPr>
        </p:nvGraphicFramePr>
        <p:xfrm>
          <a:off x="1524120" y="1600248"/>
          <a:ext cx="9406890" cy="4754880"/>
        </p:xfrm>
        <a:graphic>
          <a:graphicData uri="http://schemas.openxmlformats.org/drawingml/2006/table">
            <a:tbl>
              <a:tblPr firstRow="1" bandRow="1">
                <a:tableStyleId>{5C22544A-7EE6-4342-B048-85BDC9FD1C3A}</a:tableStyleId>
              </a:tblPr>
              <a:tblGrid>
                <a:gridCol w="4977765"/>
                <a:gridCol w="2021205"/>
                <a:gridCol w="2407920"/>
              </a:tblGrid>
              <a:tr h="192026">
                <a:tc>
                  <a:txBody>
                    <a:bodyPr/>
                    <a:lstStyle/>
                    <a:p>
                      <a:r>
                        <a:rPr lang="en-US" altLang="zh-CN" sz="1800" dirty="0" smtClean="0"/>
                        <a:t>TG Documents</a:t>
                      </a:r>
                    </a:p>
                  </a:txBody>
                  <a:tcPr/>
                </a:tc>
                <a:tc>
                  <a:txBody>
                    <a:bodyPr/>
                    <a:lstStyle/>
                    <a:p>
                      <a:r>
                        <a:rPr lang="en-US" altLang="zh-CN" sz="1800" dirty="0" smtClean="0"/>
                        <a:t>Baseline Version</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11-19/0495r0</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11-19/0497r0</a:t>
                      </a:r>
                    </a:p>
                  </a:txBody>
                  <a:tcPr/>
                </a:tc>
                <a:tc>
                  <a:txBody>
                    <a:bodyPr/>
                    <a:lstStyle/>
                    <a:p>
                      <a:r>
                        <a:rPr lang="en-US" altLang="zh-CN" sz="1200" dirty="0" smtClean="0">
                          <a:solidFill>
                            <a:srgbClr val="0070C0"/>
                          </a:solidFill>
                        </a:rPr>
                        <a:t>11-19/0497r7</a:t>
                      </a:r>
                      <a:endParaRPr lang="en-US" altLang="zh-CN" sz="1200" dirty="0" smtClean="0">
                        <a:solidFill>
                          <a:srgbClr val="0070C0"/>
                        </a:solidFill>
                      </a:endParaRP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r>
                        <a:rPr lang="en-US" altLang="zh-CN" sz="1200" dirty="0" smtClean="0">
                          <a:solidFill>
                            <a:schemeClr val="tx1"/>
                          </a:solidFill>
                        </a:rPr>
                        <a:t>11-19/0437r3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r>
                        <a:rPr lang="en-US" altLang="zh-CN" sz="1200" dirty="0" smtClean="0">
                          <a:solidFill>
                            <a:schemeClr val="tx1"/>
                          </a:solidFill>
                        </a:rPr>
                        <a:t>11-19/0843r0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r>
                        <a:rPr lang="en-US" altLang="zh-CN" sz="1200" dirty="0" smtClean="0">
                          <a:solidFill>
                            <a:schemeClr val="tx1"/>
                          </a:solidFill>
                        </a:rPr>
                        <a:t>11-19/0514r0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r>
                        <a:rPr lang="en-US" altLang="zh-CN" sz="1200" dirty="0" smtClean="0">
                          <a:solidFill>
                            <a:schemeClr val="tx1"/>
                          </a:solidFill>
                        </a:rPr>
                        <a:t>11-19/1342r0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algn="l" defTabSz="914400">
                        <a:spcBef>
                          <a:spcPts val="0"/>
                        </a:spcBef>
                        <a:spcAft>
                          <a:spcPts val="0"/>
                        </a:spcAft>
                        <a:buClrTx/>
                        <a:buSzTx/>
                        <a:buFontTx/>
                        <a:buNone/>
                        <a:defRPr/>
                      </a:pPr>
                      <a:r>
                        <a:rPr lang="en-US" altLang="zh-CN" sz="1200" dirty="0" smtClean="0">
                          <a:solidFill>
                            <a:schemeClr val="tx1"/>
                          </a:solidFill>
                        </a:rPr>
                        <a:t>11-20/0774r0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a:t>
                      </a:r>
                    </a:p>
                  </a:txBody>
                  <a:tcPr/>
                </a:tc>
              </a:tr>
              <a:tr h="160355">
                <a:tc>
                  <a:txBody>
                    <a:bodyPr/>
                    <a:lstStyle/>
                    <a:p>
                      <a:r>
                        <a:rPr lang="en-US" altLang="zh-CN" sz="1200" dirty="0"/>
                        <a:t>Teleconference Minutes</a:t>
                      </a:r>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11-20/0276r0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a:t>
                      </a:r>
                    </a:p>
                  </a:txBody>
                  <a:tcPr/>
                </a:tc>
              </a:tr>
              <a:tr h="160355">
                <a:tc>
                  <a:txBody>
                    <a:bodyPr/>
                    <a:lstStyle/>
                    <a:p>
                      <a:r>
                        <a:rPr lang="en-US" altLang="zh-CN" sz="1200" dirty="0" smtClean="0"/>
                        <a:t>Teleconference Agenda for Aug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11-20/1164r0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11-20/1164r7</a:t>
                      </a:r>
                    </a:p>
                  </a:txBody>
                  <a:tcPr/>
                </a:tc>
              </a:tr>
              <a:tr h="160355">
                <a:tc>
                  <a:txBody>
                    <a:bodyPr/>
                    <a:lstStyle/>
                    <a:p>
                      <a:r>
                        <a:rPr lang="en-US" altLang="zh-CN" sz="1200" dirty="0" smtClean="0"/>
                        <a:t>Teleconference Minutes for Aug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11-20/1105r0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11-20/1105r8</a:t>
                      </a:r>
                    </a:p>
                  </a:txBody>
                  <a:tcPr/>
                </a:tc>
              </a:tr>
              <a:tr h="160355">
                <a:tc>
                  <a:txBody>
                    <a:bodyPr/>
                    <a:lstStyle/>
                    <a:p>
                      <a:r>
                        <a:rPr lang="en-US" altLang="zh-CN" sz="1200" dirty="0" smtClean="0"/>
                        <a:t>Teleconference Agenda for Sep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11-20/1352r0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sym typeface="+mn-ea"/>
                        </a:rPr>
                        <a:t>11-20/1352r5</a:t>
                      </a:r>
                    </a:p>
                  </a:txBody>
                  <a:tcPr/>
                </a:tc>
              </a:tr>
              <a:tr h="160355">
                <a:tc>
                  <a:txBody>
                    <a:bodyPr/>
                    <a:lstStyle/>
                    <a:p>
                      <a:r>
                        <a:rPr lang="en-US" altLang="zh-CN" sz="1200" dirty="0" smtClean="0"/>
                        <a:t>Teleconference Minutes for Sep Interim week</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rgbClr val="0070C0"/>
                          </a:solidFill>
                        </a:rPr>
                        <a:t>11-20/1489r0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rgbClr val="0070C0"/>
                          </a:solidFill>
                        </a:rPr>
                        <a:t>11-20/1489r0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a:buNone/>
                      </a:pPr>
                      <a:r>
                        <a:rPr lang="en-US" altLang="zh-CN" sz="1200" dirty="0">
                          <a:solidFill>
                            <a:schemeClr val="tx1"/>
                          </a:solidFill>
                        </a:rPr>
                        <a:t>11-19/2045r0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11-19/2045r7</a:t>
                      </a:r>
                      <a:endParaRPr lang="en-US" altLang="zh-CN" sz="1200" dirty="0" smtClean="0">
                        <a:solidFill>
                          <a:srgbClr val="0070C0"/>
                        </a:solidFill>
                      </a:endParaRPr>
                    </a:p>
                  </a:txBody>
                  <a:tcPr/>
                </a:tc>
              </a:tr>
              <a:tr h="160689">
                <a:tc>
                  <a:txBody>
                    <a:bodyPr/>
                    <a:lstStyle/>
                    <a:p>
                      <a:pPr>
                        <a:buNone/>
                      </a:pPr>
                      <a:r>
                        <a:rPr lang="en-US" altLang="zh-CN" sz="1200" dirty="0"/>
                        <a:t>Comment Database</a:t>
                      </a:r>
                    </a:p>
                  </a:txBody>
                  <a:tcPr/>
                </a:tc>
                <a:tc>
                  <a:txBody>
                    <a:bodyPr/>
                    <a:lstStyle/>
                    <a:p>
                      <a:pPr>
                        <a:buNone/>
                      </a:pPr>
                      <a:r>
                        <a:rPr lang="en-US" altLang="zh-CN" sz="1200" dirty="0">
                          <a:solidFill>
                            <a:schemeClr val="tx1"/>
                          </a:solidFill>
                        </a:rPr>
                        <a:t>11-20/0701r0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11-20/0701r5</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7296150"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129 935 0900</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129 935 0900</a:t>
            </a:r>
            <a:endParaRPr sz="2400" dirty="0">
              <a:sym typeface="+mn-ea"/>
            </a:endParaRPr>
          </a:p>
          <a:p>
            <a:endParaRPr sz="2400" dirty="0"/>
          </a:p>
          <a:p>
            <a:r>
              <a:rPr lang="en-US" sz="2400" dirty="0"/>
              <a:t>Join from a video system or application: dial </a:t>
            </a:r>
            <a:r>
              <a:rPr lang="en-US" altLang="zh-CN" sz="2400" dirty="0" smtClean="0"/>
              <a:t>1299350900</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1299350900</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937050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11-20/1230r3 and SP, </a:t>
            </a:r>
            <a:r>
              <a:rPr lang="en-US" altLang="zh-CN" b="1" dirty="0">
                <a:solidFill>
                  <a:srgbClr val="00B050"/>
                </a:solidFill>
              </a:rPr>
              <a:t>CR for 32.3.10 Receive Specification, </a:t>
            </a:r>
            <a:r>
              <a:rPr lang="en-US" altLang="zh-CN" b="1" dirty="0" err="1">
                <a:solidFill>
                  <a:srgbClr val="00B050"/>
                </a:solidFill>
              </a:rPr>
              <a:t>Rui</a:t>
            </a:r>
            <a:r>
              <a:rPr lang="en-US" altLang="zh-CN" b="1" dirty="0">
                <a:solidFill>
                  <a:srgbClr val="00B050"/>
                </a:solidFill>
              </a:rPr>
              <a:t> Cao (NXP)</a:t>
            </a:r>
          </a:p>
          <a:p>
            <a:pPr marL="800100" lvl="1" indent="-342900" algn="just" eaLnBrk="0" hangingPunct="0">
              <a:buFontTx/>
              <a:buChar char="•"/>
              <a:defRPr/>
            </a:pPr>
            <a:r>
              <a:rPr lang="en-US" altLang="en-GB" b="1" dirty="0" smtClean="0">
                <a:solidFill>
                  <a:srgbClr val="FFC000"/>
                </a:solidFill>
              </a:rPr>
              <a:t>Rest CIDs in 11-20/1228</a:t>
            </a:r>
            <a:r>
              <a:rPr lang="en-US" altLang="en-GB" b="1" dirty="0">
                <a:solidFill>
                  <a:srgbClr val="FFC000"/>
                </a:solidFill>
              </a:rPr>
              <a:t>,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r>
              <a:rPr lang="en-US" altLang="en-GB" b="1" dirty="0" smtClean="0">
                <a:solidFill>
                  <a:srgbClr val="FFC000"/>
                </a:solidFill>
              </a:rPr>
              <a:t>)</a:t>
            </a:r>
          </a:p>
          <a:p>
            <a:pPr marL="800100" lvl="1" indent="-342900" algn="just" eaLnBrk="0" hangingPunct="0">
              <a:buFontTx/>
              <a:buChar char="•"/>
              <a:defRPr/>
            </a:pPr>
            <a:r>
              <a:rPr lang="en-US" altLang="zh-CN" b="1" dirty="0" smtClean="0">
                <a:solidFill>
                  <a:srgbClr val="00B050"/>
                </a:solidFill>
              </a:rPr>
              <a:t>11-20/1378</a:t>
            </a:r>
            <a:r>
              <a:rPr lang="zh-CN" altLang="en-US" b="1" dirty="0" smtClean="0">
                <a:solidFill>
                  <a:srgbClr val="00B050"/>
                </a:solidFill>
              </a:rPr>
              <a:t>， </a:t>
            </a:r>
            <a:r>
              <a:rPr lang="en-US" altLang="zh-CN" b="1" dirty="0" smtClean="0">
                <a:solidFill>
                  <a:srgbClr val="00B050"/>
                </a:solidFill>
              </a:rPr>
              <a:t>Comment Resolutions for CID 340, </a:t>
            </a:r>
            <a:r>
              <a:rPr lang="en-US" altLang="zh-CN" b="1" dirty="0" err="1" smtClean="0">
                <a:solidFill>
                  <a:srgbClr val="00B050"/>
                </a:solidFill>
              </a:rPr>
              <a:t>Rui</a:t>
            </a:r>
            <a:r>
              <a:rPr lang="en-US" altLang="zh-CN" b="1" dirty="0" smtClean="0">
                <a:solidFill>
                  <a:srgbClr val="00B050"/>
                </a:solidFill>
              </a:rPr>
              <a:t> Cao (NXP) -&gt; </a:t>
            </a:r>
            <a:r>
              <a:rPr lang="en-US" altLang="zh-CN" b="1" dirty="0" smtClean="0">
                <a:solidFill>
                  <a:srgbClr val="FFC000"/>
                </a:solidFill>
              </a:rPr>
              <a:t>SP on Sep 4th</a:t>
            </a:r>
            <a:endParaRPr lang="en-US" altLang="en-GB" b="1" dirty="0" smtClean="0">
              <a:solidFill>
                <a:srgbClr val="FFC000"/>
              </a:solidFill>
            </a:endParaRPr>
          </a:p>
          <a:p>
            <a:pPr marL="800100" lvl="1" indent="-342900" algn="just" eaLnBrk="0" hangingPunct="0">
              <a:buFontTx/>
              <a:buChar char="•"/>
              <a:defRPr/>
            </a:pPr>
            <a:r>
              <a:rPr lang="en-US" altLang="zh-CN" b="1" dirty="0" smtClean="0">
                <a:solidFill>
                  <a:srgbClr val="00B050"/>
                </a:solidFill>
              </a:rPr>
              <a:t>11-20/1264, D0.3 editorial comments resolution, </a:t>
            </a:r>
            <a:r>
              <a:rPr lang="en-US" altLang="zh-CN" b="1" dirty="0" err="1" smtClean="0">
                <a:solidFill>
                  <a:srgbClr val="00B050"/>
                </a:solidFill>
              </a:rPr>
              <a:t>Bahar</a:t>
            </a:r>
            <a:r>
              <a:rPr lang="en-US" altLang="zh-CN" b="1" dirty="0" smtClean="0">
                <a:solidFill>
                  <a:srgbClr val="00B050"/>
                </a:solidFill>
              </a:rPr>
              <a:t> </a:t>
            </a:r>
            <a:r>
              <a:rPr lang="en-US" altLang="zh-CN" b="1" dirty="0" err="1" smtClean="0">
                <a:solidFill>
                  <a:srgbClr val="00B050"/>
                </a:solidFill>
              </a:rPr>
              <a:t>Sadeghi</a:t>
            </a:r>
            <a:r>
              <a:rPr lang="en-US" altLang="zh-CN" b="1" dirty="0" smtClean="0">
                <a:solidFill>
                  <a:srgbClr val="00B050"/>
                </a:solidFill>
              </a:rPr>
              <a:t> (Intel) -&gt;</a:t>
            </a:r>
            <a:r>
              <a:rPr lang="en-US" altLang="zh-CN" b="1" dirty="0" smtClean="0">
                <a:solidFill>
                  <a:srgbClr val="FFC000"/>
                </a:solidFill>
              </a:rPr>
              <a:t>SP for resolutions to CID 23 and 73 in 11-20/1264 and resolutions for editorial CIDs in D0.4 in TC on Sep 8th</a:t>
            </a:r>
          </a:p>
          <a:p>
            <a:pPr marL="800100" lvl="1" indent="-342900" algn="just" eaLnBrk="0" hangingPunct="0">
              <a:buFontTx/>
              <a:buChar char="•"/>
              <a:defRPr/>
            </a:pPr>
            <a:r>
              <a:rPr lang="en-US" altLang="zh-CN" b="1" dirty="0" smtClean="0">
                <a:solidFill>
                  <a:srgbClr val="00B050"/>
                </a:solidFill>
              </a:rPr>
              <a:t>11-20/1268, resolution of 8 CIDs, </a:t>
            </a:r>
            <a:r>
              <a:rPr lang="en-US" altLang="zh-CN" b="1" dirty="0" err="1" smtClean="0">
                <a:solidFill>
                  <a:srgbClr val="00B050"/>
                </a:solidFill>
              </a:rPr>
              <a:t>Bahar</a:t>
            </a:r>
            <a:r>
              <a:rPr lang="en-US" altLang="zh-CN" b="1" dirty="0">
                <a:solidFill>
                  <a:srgbClr val="00B050"/>
                </a:solidFill>
              </a:rPr>
              <a:t> </a:t>
            </a:r>
            <a:r>
              <a:rPr lang="en-US" altLang="zh-CN" b="1" dirty="0" err="1" smtClean="0">
                <a:solidFill>
                  <a:srgbClr val="00B050"/>
                </a:solidFill>
              </a:rPr>
              <a:t>Sadeghi</a:t>
            </a:r>
            <a:r>
              <a:rPr lang="en-US" altLang="zh-CN" b="1" dirty="0" smtClean="0">
                <a:solidFill>
                  <a:srgbClr val="00B050"/>
                </a:solidFill>
              </a:rPr>
              <a:t> (Intel) -&gt; </a:t>
            </a:r>
            <a:r>
              <a:rPr lang="en-US" altLang="zh-CN" b="1" dirty="0">
                <a:solidFill>
                  <a:srgbClr val="FFC000"/>
                </a:solidFill>
              </a:rPr>
              <a:t>SP for </a:t>
            </a:r>
            <a:r>
              <a:rPr lang="en-US" altLang="zh-CN" b="1" dirty="0" smtClean="0">
                <a:solidFill>
                  <a:srgbClr val="FFC000"/>
                </a:solidFill>
              </a:rPr>
              <a:t>editorial </a:t>
            </a:r>
            <a:r>
              <a:rPr lang="en-US" altLang="zh-CN" b="1" dirty="0">
                <a:solidFill>
                  <a:srgbClr val="FFC000"/>
                </a:solidFill>
              </a:rPr>
              <a:t>CIDs in D0.4 in TC on Sep </a:t>
            </a:r>
            <a:r>
              <a:rPr lang="en-US" altLang="zh-CN" b="1" dirty="0" smtClean="0">
                <a:solidFill>
                  <a:srgbClr val="FFC000"/>
                </a:solidFill>
              </a:rPr>
              <a:t>8th</a:t>
            </a:r>
            <a:endParaRPr lang="en-US" altLang="en-GB" b="1"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4</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9311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11-20/1230)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344 and </a:t>
            </a:r>
            <a:r>
              <a:rPr lang="en-US" altLang="zh-CN" sz="2400" dirty="0">
                <a:sym typeface="+mn-ea"/>
              </a:rPr>
              <a:t>the proposed spec text modification to IEEE P802.11bd D0.3 as in </a:t>
            </a:r>
            <a:r>
              <a:rPr lang="en-US" altLang="zh-CN" sz="2400" dirty="0" smtClean="0">
                <a:sym typeface="+mn-ea"/>
              </a:rPr>
              <a:t>11-20/1230r3</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11Y/0N/5A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299430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4</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636558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129 820 2115</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129 820 2115</a:t>
            </a:r>
            <a:endParaRPr sz="2400" dirty="0">
              <a:sym typeface="+mn-ea"/>
            </a:endParaRPr>
          </a:p>
          <a:p>
            <a:endParaRPr sz="2400" dirty="0"/>
          </a:p>
          <a:p>
            <a:r>
              <a:rPr lang="en-US" sz="2400" dirty="0"/>
              <a:t>Join from a video system or application: dial </a:t>
            </a:r>
            <a:r>
              <a:rPr lang="en-US" altLang="zh-CN" sz="2400" dirty="0" smtClean="0"/>
              <a:t>1298202115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1298202115</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358969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t>Comment resolutions progress (Tech Editor)</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TC minutes review (11-20/1105r5)</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a:t>
            </a:r>
          </a:p>
          <a:p>
            <a:pPr marL="800100" lvl="1" indent="-342900" algn="just" eaLnBrk="0" hangingPunct="0">
              <a:buFontTx/>
              <a:buChar char="•"/>
              <a:defRPr/>
            </a:pPr>
            <a:r>
              <a:rPr lang="en-US" altLang="zh-CN" b="1" dirty="0" smtClean="0">
                <a:solidFill>
                  <a:srgbClr val="00B050"/>
                </a:solidFill>
              </a:rPr>
              <a:t>SP for 11-20/1378</a:t>
            </a:r>
            <a:r>
              <a:rPr lang="zh-CN" altLang="en-US" b="1" dirty="0" smtClean="0">
                <a:solidFill>
                  <a:srgbClr val="00B050"/>
                </a:solidFill>
              </a:rPr>
              <a:t>， </a:t>
            </a:r>
            <a:r>
              <a:rPr lang="en-US" altLang="zh-CN" b="1" dirty="0" smtClean="0">
                <a:solidFill>
                  <a:srgbClr val="00B050"/>
                </a:solidFill>
              </a:rPr>
              <a:t>Comment Resolutions for CID 340, </a:t>
            </a:r>
            <a:r>
              <a:rPr lang="en-US" altLang="zh-CN" b="1" dirty="0" err="1" smtClean="0">
                <a:solidFill>
                  <a:srgbClr val="00B050"/>
                </a:solidFill>
              </a:rPr>
              <a:t>Rui</a:t>
            </a:r>
            <a:r>
              <a:rPr lang="en-US" altLang="zh-CN" b="1" dirty="0" smtClean="0">
                <a:solidFill>
                  <a:srgbClr val="00B050"/>
                </a:solidFill>
              </a:rPr>
              <a:t> Cao (NXP)</a:t>
            </a:r>
            <a:endParaRPr lang="en-US" altLang="en-GB" b="1" dirty="0" smtClean="0">
              <a:solidFill>
                <a:srgbClr val="00B050"/>
              </a:solidFill>
            </a:endParaRPr>
          </a:p>
          <a:p>
            <a:pPr marL="800100" lvl="1" indent="-342900" algn="just" eaLnBrk="0" hangingPunct="0">
              <a:buFontTx/>
              <a:buChar char="•"/>
              <a:defRPr/>
            </a:pPr>
            <a:r>
              <a:rPr lang="en-US" altLang="en-GB" b="1" dirty="0" smtClean="0">
                <a:solidFill>
                  <a:srgbClr val="FFC000"/>
                </a:solidFill>
              </a:rPr>
              <a:t>Rest CIDs in 11-20/1228</a:t>
            </a:r>
            <a:r>
              <a:rPr lang="en-US" altLang="en-GB" b="1" dirty="0">
                <a:solidFill>
                  <a:srgbClr val="FFC000"/>
                </a:solidFill>
              </a:rPr>
              <a:t>,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r>
              <a:rPr lang="en-US" altLang="en-GB" b="1" dirty="0" smtClean="0">
                <a:solidFill>
                  <a:srgbClr val="FFC000"/>
                </a:solidFill>
              </a:rPr>
              <a:t>)</a:t>
            </a:r>
          </a:p>
          <a:p>
            <a:pPr marL="800100" lvl="1" indent="-342900" algn="just" eaLnBrk="0" hangingPunct="0">
              <a:buFontTx/>
              <a:buChar char="•"/>
              <a:defRPr/>
            </a:pPr>
            <a:r>
              <a:rPr lang="en-US" altLang="zh-CN" b="1" dirty="0" smtClean="0">
                <a:solidFill>
                  <a:srgbClr val="00B050"/>
                </a:solidFill>
              </a:rPr>
              <a:t>11-20/1383, comment resolution of clause 31.2.2, </a:t>
            </a:r>
            <a:r>
              <a:rPr lang="en-US" altLang="zh-CN" b="1" dirty="0" err="1" smtClean="0">
                <a:solidFill>
                  <a:srgbClr val="00B050"/>
                </a:solidFill>
              </a:rPr>
              <a:t>Hanseul</a:t>
            </a:r>
            <a:r>
              <a:rPr lang="en-US" altLang="zh-CN" b="1" dirty="0" smtClean="0">
                <a:solidFill>
                  <a:srgbClr val="00B050"/>
                </a:solidFill>
              </a:rPr>
              <a:t> Hong (WILUS)</a:t>
            </a:r>
          </a:p>
          <a:p>
            <a:pPr marL="800100" lvl="1" indent="-342900" algn="just" eaLnBrk="0" hangingPunct="0">
              <a:buFontTx/>
              <a:buChar char="•"/>
              <a:defRPr/>
            </a:pPr>
            <a:r>
              <a:rPr lang="en-US" altLang="zh-CN" b="1" dirty="0">
                <a:solidFill>
                  <a:srgbClr val="00B050"/>
                </a:solidFill>
              </a:rPr>
              <a:t>11-20/0729, </a:t>
            </a:r>
            <a:r>
              <a:rPr lang="en-US" altLang="zh-CN" b="1" dirty="0" smtClean="0">
                <a:solidFill>
                  <a:srgbClr val="00B050"/>
                </a:solidFill>
              </a:rPr>
              <a:t>comment-resolution-d0-3-sec-31-1, James </a:t>
            </a:r>
            <a:r>
              <a:rPr lang="en-US" altLang="zh-CN" b="1" dirty="0" err="1" smtClean="0">
                <a:solidFill>
                  <a:srgbClr val="00B050"/>
                </a:solidFill>
              </a:rPr>
              <a:t>Lepp</a:t>
            </a:r>
            <a:r>
              <a:rPr lang="en-US" altLang="zh-CN" b="1" dirty="0" smtClean="0">
                <a:solidFill>
                  <a:srgbClr val="00B050"/>
                </a:solidFill>
              </a:rPr>
              <a:t> (BlackBerry)</a:t>
            </a:r>
            <a:endParaRPr lang="en-US" altLang="zh-CN" b="1" dirty="0">
              <a:solidFill>
                <a:srgbClr val="00B050"/>
              </a:solidFill>
            </a:endParaRPr>
          </a:p>
          <a:p>
            <a:pPr marL="800100" lvl="1" indent="-342900" algn="just" eaLnBrk="0" hangingPunct="0">
              <a:buFontTx/>
              <a:buChar char="•"/>
              <a:defRPr/>
            </a:pPr>
            <a:r>
              <a:rPr lang="en-US" altLang="zh-CN" b="1" dirty="0" smtClean="0">
                <a:solidFill>
                  <a:srgbClr val="00B050"/>
                </a:solidFill>
              </a:rPr>
              <a:t>11-20/0730, comment-resolution-d0-3-sec-31-2-3,</a:t>
            </a:r>
            <a:r>
              <a:rPr lang="zh-CN" altLang="en-US" b="1" dirty="0" smtClean="0">
                <a:solidFill>
                  <a:srgbClr val="00B050"/>
                </a:solidFill>
              </a:rPr>
              <a:t> </a:t>
            </a:r>
            <a:r>
              <a:rPr lang="en-US" altLang="zh-CN" b="1" dirty="0" smtClean="0">
                <a:solidFill>
                  <a:srgbClr val="00B050"/>
                </a:solidFill>
              </a:rPr>
              <a:t>James </a:t>
            </a:r>
            <a:r>
              <a:rPr lang="en-US" altLang="zh-CN" b="1" dirty="0" err="1" smtClean="0">
                <a:solidFill>
                  <a:srgbClr val="00B050"/>
                </a:solidFill>
              </a:rPr>
              <a:t>Lepp</a:t>
            </a:r>
            <a:r>
              <a:rPr lang="en-US" altLang="zh-CN" b="1" dirty="0" smtClean="0">
                <a:solidFill>
                  <a:srgbClr val="00B050"/>
                </a:solidFill>
              </a:rPr>
              <a:t> (BlackBerry)</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3416677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11-20/1378)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340 and </a:t>
            </a:r>
            <a:r>
              <a:rPr lang="en-US" altLang="zh-CN" sz="2400" dirty="0">
                <a:sym typeface="+mn-ea"/>
              </a:rPr>
              <a:t>the proposed spec text modification to IEEE P802.11bd D0.3 as in </a:t>
            </a:r>
            <a:r>
              <a:rPr lang="en-US" altLang="zh-CN" sz="2400" dirty="0" smtClean="0">
                <a:sym typeface="+mn-ea"/>
              </a:rPr>
              <a:t>11-20/1378r0</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12Y/0N/5A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098500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747479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129 369 </a:t>
            </a:r>
            <a:r>
              <a:rPr lang="en-US" altLang="zh-CN" sz="2400" dirty="0" smtClean="0"/>
              <a:t>1600</a:t>
            </a:r>
          </a:p>
          <a:p>
            <a:r>
              <a:rPr sz="2400" dirty="0" smtClean="0"/>
              <a:t>Meeting </a:t>
            </a:r>
            <a:r>
              <a:rPr sz="2400" dirty="0"/>
              <a:t>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129 369 1600</a:t>
            </a:r>
            <a:endParaRPr sz="2400" dirty="0">
              <a:sym typeface="+mn-ea"/>
            </a:endParaRPr>
          </a:p>
          <a:p>
            <a:endParaRPr sz="2400" dirty="0"/>
          </a:p>
          <a:p>
            <a:r>
              <a:rPr lang="en-US" sz="2400" dirty="0"/>
              <a:t>Join from a video system or application: dial </a:t>
            </a:r>
            <a:r>
              <a:rPr lang="en-US" altLang="zh-CN" sz="2400" dirty="0" smtClean="0"/>
              <a:t>1293691600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1293691600</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785326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smtClean="0"/>
              <a:t>Call for volunteer for secretary- James </a:t>
            </a:r>
            <a:r>
              <a:rPr lang="en-US" altLang="en-GB" dirty="0" err="1" smtClean="0"/>
              <a:t>Lepp</a:t>
            </a:r>
            <a:r>
              <a:rPr lang="en-US" altLang="en-GB" dirty="0" smtClean="0"/>
              <a:t> as the active secretary for this TC</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a:solidFill>
                  <a:srgbClr val="00B050"/>
                </a:solidFill>
              </a:rPr>
              <a:t>SP for resolutions to CID 23 and 73 in 11-20/1264 </a:t>
            </a:r>
            <a:r>
              <a:rPr lang="en-US" altLang="zh-CN" b="1" dirty="0" smtClean="0">
                <a:solidFill>
                  <a:srgbClr val="00B050"/>
                </a:solidFill>
              </a:rPr>
              <a:t>and resolutions to </a:t>
            </a:r>
            <a:r>
              <a:rPr lang="en-US" altLang="zh-CN" b="1" dirty="0">
                <a:solidFill>
                  <a:srgbClr val="00B050"/>
                </a:solidFill>
              </a:rPr>
              <a:t>editorial CIDs </a:t>
            </a:r>
            <a:r>
              <a:rPr lang="en-US" altLang="zh-CN" b="1" dirty="0" smtClean="0">
                <a:solidFill>
                  <a:srgbClr val="00B050"/>
                </a:solidFill>
              </a:rPr>
              <a:t>covered in IEEE P802.11bd D0.4</a:t>
            </a:r>
          </a:p>
          <a:p>
            <a:pPr marL="800100" lvl="1" indent="-342900" algn="just" eaLnBrk="0" hangingPunct="0">
              <a:buFontTx/>
              <a:buChar char="•"/>
              <a:defRPr/>
            </a:pPr>
            <a:r>
              <a:rPr lang="en-US" altLang="zh-CN" b="1" dirty="0" smtClean="0">
                <a:solidFill>
                  <a:srgbClr val="00B050"/>
                </a:solidFill>
              </a:rPr>
              <a:t>SP for 11-20/1268, </a:t>
            </a:r>
            <a:r>
              <a:rPr lang="en-US" altLang="zh-CN" b="1" dirty="0" err="1" smtClean="0">
                <a:solidFill>
                  <a:srgbClr val="00B050"/>
                </a:solidFill>
              </a:rPr>
              <a:t>Bahar</a:t>
            </a:r>
            <a:r>
              <a:rPr lang="en-US" altLang="zh-CN" b="1" dirty="0" smtClean="0">
                <a:solidFill>
                  <a:srgbClr val="00B050"/>
                </a:solidFill>
              </a:rPr>
              <a:t> (Intel)</a:t>
            </a:r>
          </a:p>
          <a:p>
            <a:pPr marL="800100" lvl="1" indent="-342900" algn="just" eaLnBrk="0" hangingPunct="0">
              <a:buFontTx/>
              <a:buChar char="•"/>
              <a:defRPr/>
            </a:pPr>
            <a:r>
              <a:rPr lang="en-US" altLang="zh-CN" b="1" dirty="0" smtClean="0">
                <a:solidFill>
                  <a:srgbClr val="00B050"/>
                </a:solidFill>
              </a:rPr>
              <a:t>SP for 11-20/0729</a:t>
            </a:r>
            <a:r>
              <a:rPr lang="en-US" altLang="zh-CN" b="1" dirty="0">
                <a:solidFill>
                  <a:srgbClr val="00B050"/>
                </a:solidFill>
              </a:rPr>
              <a:t>, comment-resolution-d0-3-sec-31-1, James </a:t>
            </a:r>
            <a:r>
              <a:rPr lang="en-US" altLang="zh-CN" b="1" dirty="0" err="1">
                <a:solidFill>
                  <a:srgbClr val="00B050"/>
                </a:solidFill>
              </a:rPr>
              <a:t>Lepp</a:t>
            </a:r>
            <a:r>
              <a:rPr lang="en-US" altLang="zh-CN" b="1" dirty="0">
                <a:solidFill>
                  <a:srgbClr val="00B050"/>
                </a:solidFill>
              </a:rPr>
              <a:t> (BlackBerry)</a:t>
            </a:r>
          </a:p>
          <a:p>
            <a:pPr marL="800100" lvl="1" indent="-342900" algn="just" eaLnBrk="0" hangingPunct="0">
              <a:buFontTx/>
              <a:buChar char="•"/>
              <a:defRPr/>
            </a:pPr>
            <a:r>
              <a:rPr lang="en-US" altLang="zh-CN" b="1" dirty="0" smtClean="0">
                <a:solidFill>
                  <a:srgbClr val="00B050"/>
                </a:solidFill>
              </a:rPr>
              <a:t>SP for 11-20/0730</a:t>
            </a:r>
            <a:r>
              <a:rPr lang="en-US" altLang="zh-CN" b="1" dirty="0">
                <a:solidFill>
                  <a:srgbClr val="00B050"/>
                </a:solidFill>
              </a:rPr>
              <a:t>, comment-resolution-d0-3-sec-31-2-3,</a:t>
            </a:r>
            <a:r>
              <a:rPr lang="zh-CN" altLang="en-US" b="1" dirty="0">
                <a:solidFill>
                  <a:srgbClr val="00B050"/>
                </a:solidFill>
              </a:rPr>
              <a:t> </a:t>
            </a:r>
            <a:r>
              <a:rPr lang="en-US" altLang="zh-CN" b="1" dirty="0">
                <a:solidFill>
                  <a:srgbClr val="00B050"/>
                </a:solidFill>
              </a:rPr>
              <a:t>James </a:t>
            </a:r>
            <a:r>
              <a:rPr lang="en-US" altLang="zh-CN" b="1" dirty="0" err="1">
                <a:solidFill>
                  <a:srgbClr val="00B050"/>
                </a:solidFill>
              </a:rPr>
              <a:t>Lepp</a:t>
            </a:r>
            <a:r>
              <a:rPr lang="en-US" altLang="zh-CN" b="1" dirty="0">
                <a:solidFill>
                  <a:srgbClr val="00B050"/>
                </a:solidFill>
              </a:rPr>
              <a:t> (BlackBerry)</a:t>
            </a:r>
          </a:p>
          <a:p>
            <a:pPr marL="800100" lvl="1" indent="-342900" algn="just" eaLnBrk="0" hangingPunct="0">
              <a:buFontTx/>
              <a:buChar char="•"/>
              <a:defRPr/>
            </a:pPr>
            <a:r>
              <a:rPr lang="en-US" altLang="zh-CN" b="1" dirty="0" smtClean="0">
                <a:solidFill>
                  <a:srgbClr val="00B050"/>
                </a:solidFill>
              </a:rPr>
              <a:t>11-20/1421, IEEE 1609 WG feedback on 802.11bd D0.3, John Kenney (Toyota)</a:t>
            </a:r>
            <a:endParaRPr lang="en-US" altLang="zh-CN" b="1" dirty="0">
              <a:solidFill>
                <a:srgbClr val="00B050"/>
              </a:solidFill>
            </a:endParaRPr>
          </a:p>
          <a:p>
            <a:pPr marL="800100" lvl="1" indent="-342900" algn="just" eaLnBrk="0" hangingPunct="0">
              <a:buFontTx/>
              <a:buChar char="•"/>
              <a:defRPr/>
            </a:pPr>
            <a:r>
              <a:rPr lang="en-US" altLang="en-GB" b="1" dirty="0">
                <a:solidFill>
                  <a:srgbClr val="FFC000"/>
                </a:solidFill>
              </a:rPr>
              <a:t>Rest CIDs in 11-20/1228,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p>
          <a:p>
            <a:pPr marL="800100" lvl="1" indent="-342900" algn="just" eaLnBrk="0" hangingPunct="0">
              <a:buFontTx/>
              <a:buChar char="•"/>
              <a:defRPr/>
            </a:pPr>
            <a:r>
              <a:rPr lang="en-US" altLang="zh-CN" b="1" dirty="0">
                <a:solidFill>
                  <a:srgbClr val="00B050"/>
                </a:solidFill>
              </a:rPr>
              <a:t>11-20/1383, comment resolution of clause 31.2.2, </a:t>
            </a:r>
            <a:r>
              <a:rPr lang="en-US" altLang="zh-CN" b="1" dirty="0" err="1">
                <a:solidFill>
                  <a:srgbClr val="00B050"/>
                </a:solidFill>
              </a:rPr>
              <a:t>Hanseul</a:t>
            </a:r>
            <a:r>
              <a:rPr lang="en-US" altLang="zh-CN" b="1" dirty="0">
                <a:solidFill>
                  <a:srgbClr val="00B050"/>
                </a:solidFill>
              </a:rPr>
              <a:t> Hong (WILUS) [update]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4136145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11-20/1264 and D0.4)</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a:t>
            </a:r>
            <a:r>
              <a:rPr lang="en-US" altLang="zh-CN" sz="2400" dirty="0" smtClean="0"/>
              <a:t>23 </a:t>
            </a:r>
            <a:r>
              <a:rPr lang="en-US" altLang="zh-CN" sz="2400" dirty="0"/>
              <a:t>and 73 in </a:t>
            </a:r>
            <a:r>
              <a:rPr lang="en-US" altLang="zh-CN" sz="2400" dirty="0" smtClean="0"/>
              <a:t>11-20/1264r1 </a:t>
            </a:r>
            <a:r>
              <a:rPr lang="en-US" altLang="zh-CN" sz="2400" dirty="0"/>
              <a:t>and </a:t>
            </a:r>
            <a:r>
              <a:rPr lang="en-US" altLang="zh-CN" sz="2400" dirty="0" smtClean="0"/>
              <a:t>spec text modifications as resolutions </a:t>
            </a:r>
            <a:r>
              <a:rPr lang="en-US" altLang="zh-CN" sz="2400" dirty="0"/>
              <a:t>to editorial CIDs covered in IEEE P802.11bd </a:t>
            </a:r>
            <a:r>
              <a:rPr lang="en-US" altLang="zh-CN" sz="2400" dirty="0" smtClean="0"/>
              <a:t>D0.4</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Result: 14Y/0N/5A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839762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11-20/1268)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to following CIDs </a:t>
            </a:r>
            <a:r>
              <a:rPr lang="en-US" altLang="zh-CN" sz="2400" dirty="0" smtClean="0"/>
              <a:t> and proposed spec text modification to IEEE P802.11bd D0.4 as in 11-20/1268r0</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21, 48, 84 and 343</a:t>
            </a:r>
            <a:endParaRPr lang="zh-CN" altLang="en-US" sz="21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13Y/0N/7A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5548860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 </a:t>
            </a:r>
            <a:r>
              <a:rPr lang="en-US" altLang="zh-CN" dirty="0"/>
              <a:t>(CR, </a:t>
            </a:r>
            <a:r>
              <a:rPr lang="en-US" altLang="zh-CN" dirty="0" smtClean="0"/>
              <a:t>11-20/0729)</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CIDs and </a:t>
            </a:r>
            <a:r>
              <a:rPr lang="en-US" altLang="zh-CN" sz="2400" dirty="0">
                <a:sym typeface="+mn-ea"/>
              </a:rPr>
              <a:t>the proposed spec text modification to IEEE P802.11bd D0.3 as in </a:t>
            </a:r>
            <a:r>
              <a:rPr lang="en-US" altLang="zh-CN" sz="2400" dirty="0" smtClean="0">
                <a:sym typeface="+mn-ea"/>
              </a:rPr>
              <a:t>11-20/0729r1</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24 and 90</a:t>
            </a:r>
            <a:endParaRPr lang="zh-CN" altLang="en-US" sz="21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14Y/0N/5A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175649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#4 </a:t>
            </a:r>
            <a:r>
              <a:rPr lang="en-US" altLang="zh-CN" dirty="0"/>
              <a:t>(CR, </a:t>
            </a:r>
            <a:r>
              <a:rPr lang="en-US" altLang="zh-CN" dirty="0" smtClean="0"/>
              <a:t>11-20/0730)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CIDs and </a:t>
            </a:r>
            <a:r>
              <a:rPr lang="en-US" altLang="zh-CN" sz="2400" dirty="0">
                <a:sym typeface="+mn-ea"/>
              </a:rPr>
              <a:t>the proposed spec text modification to IEEE P802.11bd D0.3 as in </a:t>
            </a:r>
            <a:r>
              <a:rPr lang="en-US" altLang="zh-CN" sz="2400" dirty="0" smtClean="0">
                <a:sym typeface="+mn-ea"/>
              </a:rPr>
              <a:t>11-20/0730r1</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4, 5, 20, and 26</a:t>
            </a:r>
            <a:endParaRPr lang="zh-CN" altLang="en-US" sz="21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13Y/0N/6A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9551591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4242459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129 513 9746</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129 513 9746</a:t>
            </a:r>
            <a:endParaRPr sz="2400" dirty="0">
              <a:sym typeface="+mn-ea"/>
            </a:endParaRPr>
          </a:p>
          <a:p>
            <a:endParaRPr sz="2400" dirty="0"/>
          </a:p>
          <a:p>
            <a:r>
              <a:rPr lang="en-US" sz="2400" dirty="0"/>
              <a:t>Join from a video system or application: dial </a:t>
            </a:r>
            <a:r>
              <a:rPr lang="en-US" altLang="zh-CN" sz="2400" dirty="0" smtClean="0"/>
              <a:t>1295139746</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1295139746</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1446810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smtClean="0"/>
              <a:t>Appointing John Kenney as active secretary for this TC</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SP for 11-20/1383</a:t>
            </a:r>
            <a:r>
              <a:rPr lang="en-US" altLang="zh-CN" b="1" dirty="0">
                <a:solidFill>
                  <a:srgbClr val="00B050"/>
                </a:solidFill>
              </a:rPr>
              <a:t>, comment resolution of clause 31.2.2, </a:t>
            </a:r>
            <a:r>
              <a:rPr lang="en-US" altLang="zh-CN" b="1" dirty="0" err="1">
                <a:solidFill>
                  <a:srgbClr val="00B050"/>
                </a:solidFill>
              </a:rPr>
              <a:t>Hanseul</a:t>
            </a:r>
            <a:r>
              <a:rPr lang="en-US" altLang="zh-CN" b="1" dirty="0">
                <a:solidFill>
                  <a:srgbClr val="00B050"/>
                </a:solidFill>
              </a:rPr>
              <a:t> Hong (WILUS) </a:t>
            </a:r>
            <a:r>
              <a:rPr lang="en-US" altLang="zh-CN" b="1" dirty="0" smtClean="0">
                <a:solidFill>
                  <a:srgbClr val="00B050"/>
                </a:solidFill>
              </a:rPr>
              <a:t>[except resolution for CID 232]</a:t>
            </a:r>
            <a:endParaRPr lang="en-US" altLang="zh-CN" b="1" dirty="0">
              <a:solidFill>
                <a:srgbClr val="00B050"/>
              </a:solidFill>
            </a:endParaRPr>
          </a:p>
          <a:p>
            <a:pPr marL="800100" lvl="1" indent="-342900" algn="just" eaLnBrk="0" hangingPunct="0">
              <a:buFontTx/>
              <a:buChar char="•"/>
              <a:defRPr/>
            </a:pPr>
            <a:r>
              <a:rPr lang="en-US" altLang="en-GB" sz="2100" b="1" dirty="0" smtClean="0">
                <a:solidFill>
                  <a:srgbClr val="00B050"/>
                </a:solidFill>
              </a:rPr>
              <a:t>11-20/1228r6, </a:t>
            </a:r>
            <a:r>
              <a:rPr lang="fr-FR" altLang="zh-CN" sz="2100" b="1" dirty="0">
                <a:solidFill>
                  <a:srgbClr val="00B050"/>
                </a:solidFill>
              </a:rPr>
              <a:t>D0.3 comment resolution subclause 5, </a:t>
            </a:r>
            <a:r>
              <a:rPr lang="en-US" altLang="en-GB" sz="2100" b="1" dirty="0" err="1">
                <a:solidFill>
                  <a:srgbClr val="00B050"/>
                </a:solidFill>
              </a:rPr>
              <a:t>Liwen</a:t>
            </a:r>
            <a:r>
              <a:rPr lang="en-US" altLang="en-GB" sz="2100" b="1" dirty="0">
                <a:solidFill>
                  <a:srgbClr val="00B050"/>
                </a:solidFill>
              </a:rPr>
              <a:t> Chu (</a:t>
            </a:r>
            <a:r>
              <a:rPr lang="en-US" altLang="en-GB" sz="2100" b="1" dirty="0" smtClean="0">
                <a:solidFill>
                  <a:srgbClr val="00B050"/>
                </a:solidFill>
              </a:rPr>
              <a:t>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5659733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11-20/1383)</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CIDs and </a:t>
            </a:r>
            <a:r>
              <a:rPr lang="en-US" altLang="zh-CN" sz="2400" dirty="0">
                <a:sym typeface="+mn-ea"/>
              </a:rPr>
              <a:t>the proposed spec text modification to IEEE P802.11bd D0.3 as in </a:t>
            </a:r>
            <a:r>
              <a:rPr lang="en-US" altLang="zh-CN" sz="2400" dirty="0" smtClean="0">
                <a:sym typeface="+mn-ea"/>
              </a:rPr>
              <a:t>11-20/1383r1</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25, 82, 157, </a:t>
            </a:r>
            <a:r>
              <a:rPr lang="en-GB" altLang="zh-CN" sz="2100" dirty="0" smtClean="0">
                <a:latin typeface="Calibri" panose="020F0502020204030204" pitchFamily="34" charset="0"/>
                <a:cs typeface="Calibri" panose="020F0502020204030204" pitchFamily="34" charset="0"/>
              </a:rPr>
              <a:t>233</a:t>
            </a:r>
            <a:r>
              <a:rPr lang="en-GB"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and 234</a:t>
            </a:r>
            <a:endParaRPr lang="zh-CN" altLang="en-US" sz="210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14Y/0N/1A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0778764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7175092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173 801 </a:t>
            </a:r>
            <a:r>
              <a:rPr lang="en-US" altLang="zh-CN" sz="2400" dirty="0" smtClean="0"/>
              <a:t>2322</a:t>
            </a:r>
          </a:p>
          <a:p>
            <a:r>
              <a:rPr sz="2400" dirty="0" smtClean="0"/>
              <a:t>Meeting </a:t>
            </a:r>
            <a:r>
              <a:rPr sz="2400" dirty="0"/>
              <a:t>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173 801 2322</a:t>
            </a:r>
            <a:endParaRPr sz="2400" dirty="0">
              <a:sym typeface="+mn-ea"/>
            </a:endParaRPr>
          </a:p>
          <a:p>
            <a:endParaRPr sz="2400" dirty="0"/>
          </a:p>
          <a:p>
            <a:r>
              <a:rPr lang="en-US" sz="2400" dirty="0"/>
              <a:t>Join from a video system or application: dial </a:t>
            </a:r>
            <a:r>
              <a:rPr lang="en-US" altLang="zh-CN" sz="2400" dirty="0" smtClean="0"/>
              <a:t>1738012322</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1738012322</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7152780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Approve the TC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Editor report (11-20/2045r7, </a:t>
            </a:r>
            <a:r>
              <a:rPr lang="en-GB" altLang="en-US" dirty="0" err="1" smtClean="0"/>
              <a:t>TGbd</a:t>
            </a:r>
            <a:r>
              <a:rPr lang="en-GB" altLang="en-US" dirty="0" smtClean="0"/>
              <a:t> editor)</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en-GB" b="1" dirty="0" smtClean="0">
                <a:solidFill>
                  <a:srgbClr val="FFC000"/>
                </a:solidFill>
              </a:rPr>
              <a:t>SP for 11-20/1228r8,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p>
          <a:p>
            <a:pPr marL="800100" lvl="1" indent="-342900" algn="just" eaLnBrk="0" hangingPunct="0">
              <a:buFontTx/>
              <a:buChar char="•"/>
              <a:defRPr/>
            </a:pPr>
            <a:r>
              <a:rPr lang="en-US" altLang="en-GB" b="1" dirty="0" smtClean="0">
                <a:solidFill>
                  <a:srgbClr val="00B050"/>
                </a:solidFill>
              </a:rPr>
              <a:t>11-20/1301</a:t>
            </a:r>
            <a:r>
              <a:rPr lang="en-US" altLang="en-GB" b="1" dirty="0">
                <a:solidFill>
                  <a:srgbClr val="00B050"/>
                </a:solidFill>
              </a:rPr>
              <a:t>, </a:t>
            </a:r>
            <a:r>
              <a:rPr lang="en-US" altLang="zh-CN" b="1" dirty="0">
                <a:solidFill>
                  <a:srgbClr val="00B050"/>
                </a:solidFill>
              </a:rPr>
              <a:t>cid237-240-ngv-60ghz-sta-definition, Hiroyuki </a:t>
            </a:r>
            <a:r>
              <a:rPr lang="en-US" altLang="zh-CN" b="1" dirty="0" err="1">
                <a:solidFill>
                  <a:srgbClr val="00B050"/>
                </a:solidFill>
              </a:rPr>
              <a:t>Motozuka</a:t>
            </a:r>
            <a:r>
              <a:rPr lang="en-US" altLang="zh-CN" b="1" dirty="0">
                <a:solidFill>
                  <a:srgbClr val="00B050"/>
                </a:solidFill>
              </a:rPr>
              <a:t> (Panasonic)</a:t>
            </a:r>
            <a:endParaRPr lang="en-US" altLang="en-GB" b="1" dirty="0">
              <a:solidFill>
                <a:srgbClr val="00B050"/>
              </a:solidFill>
            </a:endParaRPr>
          </a:p>
          <a:p>
            <a:pPr marL="800100" lvl="1" indent="-342900" algn="just" eaLnBrk="0" hangingPunct="0">
              <a:buFontTx/>
              <a:buChar char="•"/>
              <a:defRPr/>
            </a:pPr>
            <a:r>
              <a:rPr lang="en-US" altLang="en-GB" b="1" dirty="0">
                <a:solidFill>
                  <a:srgbClr val="FFC000"/>
                </a:solidFill>
              </a:rPr>
              <a:t>11-20/1302, </a:t>
            </a:r>
            <a:r>
              <a:rPr lang="en-US" altLang="zh-CN" b="1" dirty="0">
                <a:solidFill>
                  <a:srgbClr val="FFC000"/>
                </a:solidFill>
              </a:rPr>
              <a:t>ngv-60ghz-beamforming, Hiroyuki </a:t>
            </a:r>
            <a:r>
              <a:rPr lang="en-US" altLang="zh-CN" b="1" dirty="0" err="1">
                <a:solidFill>
                  <a:srgbClr val="FFC000"/>
                </a:solidFill>
              </a:rPr>
              <a:t>Motozuka</a:t>
            </a:r>
            <a:r>
              <a:rPr lang="en-US" altLang="zh-CN" b="1" dirty="0">
                <a:solidFill>
                  <a:srgbClr val="FFC000"/>
                </a:solidFill>
              </a:rPr>
              <a:t> (Panasonic)</a:t>
            </a:r>
            <a:endParaRPr lang="en-US" altLang="en-GB" b="1" dirty="0">
              <a:solidFill>
                <a:srgbClr val="FFC000"/>
              </a:solidFill>
            </a:endParaRPr>
          </a:p>
          <a:p>
            <a:pPr marL="800100" lvl="1" indent="-342900" algn="just" eaLnBrk="0" hangingPunct="0">
              <a:buFontTx/>
              <a:buChar char="•"/>
              <a:defRPr/>
            </a:pPr>
            <a:r>
              <a:rPr lang="en-US" altLang="en-GB" b="1" dirty="0">
                <a:solidFill>
                  <a:srgbClr val="FFC000"/>
                </a:solidFill>
              </a:rPr>
              <a:t>11-20/1303, </a:t>
            </a:r>
            <a:r>
              <a:rPr lang="en-US" altLang="zh-CN" b="1" dirty="0">
                <a:solidFill>
                  <a:srgbClr val="FFC000"/>
                </a:solidFill>
              </a:rPr>
              <a:t>ngv-60ghz-beamforming-text, Hiroyuki </a:t>
            </a:r>
            <a:r>
              <a:rPr lang="en-US" altLang="zh-CN" b="1" dirty="0" err="1">
                <a:solidFill>
                  <a:srgbClr val="FFC000"/>
                </a:solidFill>
              </a:rPr>
              <a:t>Motozuka</a:t>
            </a:r>
            <a:r>
              <a:rPr lang="en-US" altLang="zh-CN" b="1" dirty="0">
                <a:solidFill>
                  <a:srgbClr val="FFC000"/>
                </a:solidFill>
              </a:rPr>
              <a:t> (Panasonic</a:t>
            </a:r>
            <a:r>
              <a:rPr lang="en-US" altLang="zh-CN" b="1" dirty="0" smtClean="0">
                <a:solidFill>
                  <a:srgbClr val="FFC000"/>
                </a:solidFill>
              </a:rPr>
              <a:t>)</a:t>
            </a:r>
          </a:p>
          <a:p>
            <a:pPr marL="800100" lvl="1" indent="-342900" algn="just" eaLnBrk="0" hangingPunct="0">
              <a:buFontTx/>
              <a:buChar char="•"/>
              <a:defRPr/>
            </a:pPr>
            <a:r>
              <a:rPr lang="en-US" altLang="en-GB" sz="2100" b="1" dirty="0">
                <a:solidFill>
                  <a:srgbClr val="00B050"/>
                </a:solidFill>
              </a:rPr>
              <a:t>11-20/1461, </a:t>
            </a:r>
            <a:r>
              <a:rPr lang="en-US" altLang="zh-CN" sz="2100" b="1" dirty="0">
                <a:solidFill>
                  <a:srgbClr val="00B050"/>
                </a:solidFill>
              </a:rPr>
              <a:t>Resolutions to 32.3.4 NGV modulation and coding schemes Part 2, </a:t>
            </a:r>
            <a:r>
              <a:rPr lang="en-US" altLang="zh-CN" sz="2100" b="1" dirty="0" err="1">
                <a:solidFill>
                  <a:srgbClr val="00B050"/>
                </a:solidFill>
              </a:rPr>
              <a:t>Yujin</a:t>
            </a:r>
            <a:r>
              <a:rPr lang="en-US" altLang="zh-CN" sz="2100" b="1" dirty="0">
                <a:solidFill>
                  <a:srgbClr val="00B050"/>
                </a:solidFill>
              </a:rPr>
              <a:t> (</a:t>
            </a:r>
            <a:r>
              <a:rPr lang="en-US" altLang="zh-CN" sz="2100" b="1" dirty="0" err="1">
                <a:solidFill>
                  <a:srgbClr val="00B050"/>
                </a:solidFill>
              </a:rPr>
              <a:t>Newracom</a:t>
            </a:r>
            <a:r>
              <a:rPr lang="en-US" altLang="zh-CN" sz="2100" b="1" dirty="0" smtClean="0">
                <a:solidFill>
                  <a:srgbClr val="00B050"/>
                </a:solidFill>
              </a:rPr>
              <a:t>)</a:t>
            </a:r>
          </a:p>
          <a:p>
            <a:pPr marL="800100" lvl="1" indent="-342900" algn="just" eaLnBrk="0" hangingPunct="0">
              <a:buFontTx/>
              <a:buChar char="•"/>
              <a:defRPr/>
            </a:pPr>
            <a:r>
              <a:rPr lang="en-US" altLang="en-GB" sz="2100" b="1" dirty="0" smtClean="0">
                <a:solidFill>
                  <a:srgbClr val="00B050"/>
                </a:solidFill>
              </a:rPr>
              <a:t>11-20/1268r1, resolution of 8 CIDs, </a:t>
            </a:r>
            <a:r>
              <a:rPr lang="en-US" altLang="en-GB" sz="2100" b="1" dirty="0" err="1" smtClean="0">
                <a:solidFill>
                  <a:srgbClr val="00B050"/>
                </a:solidFill>
              </a:rPr>
              <a:t>Bahar</a:t>
            </a:r>
            <a:r>
              <a:rPr lang="en-US" altLang="en-GB" sz="2100" b="1" dirty="0" smtClean="0">
                <a:solidFill>
                  <a:srgbClr val="00B050"/>
                </a:solidFill>
              </a:rPr>
              <a:t> </a:t>
            </a:r>
            <a:r>
              <a:rPr lang="en-US" altLang="en-GB" sz="2100" b="1" dirty="0" err="1" smtClean="0">
                <a:solidFill>
                  <a:srgbClr val="00B050"/>
                </a:solidFill>
              </a:rPr>
              <a:t>Sadeghi</a:t>
            </a:r>
            <a:r>
              <a:rPr lang="en-US" altLang="en-GB" sz="2100" b="1" dirty="0" smtClean="0">
                <a:solidFill>
                  <a:srgbClr val="00B050"/>
                </a:solidFill>
              </a:rPr>
              <a:t> (Intel) [CID 29/86/100/205]</a:t>
            </a:r>
          </a:p>
          <a:p>
            <a:pPr marL="800100" lvl="1" indent="-342900" algn="just" eaLnBrk="0" hangingPunct="0">
              <a:buFontTx/>
              <a:buChar char="•"/>
              <a:defRPr/>
            </a:pPr>
            <a:r>
              <a:rPr lang="en-US" altLang="en-GB" sz="2100" b="1" dirty="0" smtClean="0">
                <a:solidFill>
                  <a:srgbClr val="00B050"/>
                </a:solidFill>
              </a:rPr>
              <a:t>11-20/1264r2, D0.3 editorial comments resolution, </a:t>
            </a:r>
            <a:r>
              <a:rPr lang="en-US" altLang="en-GB" sz="2100" b="1" dirty="0" err="1" smtClean="0">
                <a:solidFill>
                  <a:srgbClr val="00B050"/>
                </a:solidFill>
              </a:rPr>
              <a:t>Bahar</a:t>
            </a:r>
            <a:r>
              <a:rPr lang="en-US" altLang="en-GB" sz="2100" b="1" dirty="0" smtClean="0">
                <a:solidFill>
                  <a:srgbClr val="00B050"/>
                </a:solidFill>
              </a:rPr>
              <a:t> </a:t>
            </a:r>
            <a:r>
              <a:rPr lang="en-US" altLang="en-GB" sz="2100" b="1" dirty="0" err="1" smtClean="0">
                <a:solidFill>
                  <a:srgbClr val="00B050"/>
                </a:solidFill>
              </a:rPr>
              <a:t>Sadeghi</a:t>
            </a:r>
            <a:r>
              <a:rPr lang="en-US" altLang="en-GB" sz="2100" b="1" dirty="0" smtClean="0">
                <a:solidFill>
                  <a:srgbClr val="00B050"/>
                </a:solidFill>
              </a:rPr>
              <a:t> (Intel) [CID 74]</a:t>
            </a:r>
          </a:p>
          <a:p>
            <a:pPr marL="800100" lvl="1" indent="-342900" algn="just" eaLnBrk="0" hangingPunct="0">
              <a:buFontTx/>
              <a:buChar char="•"/>
              <a:defRPr/>
            </a:pPr>
            <a:r>
              <a:rPr lang="en-US" altLang="en-GB" sz="2100" b="1" dirty="0" smtClean="0">
                <a:solidFill>
                  <a:srgbClr val="00B050"/>
                </a:solidFill>
              </a:rPr>
              <a:t>11-20/1383r2, comment resolution of clause 31.2.2, </a:t>
            </a:r>
            <a:r>
              <a:rPr lang="en-US" altLang="en-GB" sz="2100" b="1" dirty="0" err="1" smtClean="0">
                <a:solidFill>
                  <a:srgbClr val="00B050"/>
                </a:solidFill>
              </a:rPr>
              <a:t>Hanseul</a:t>
            </a:r>
            <a:r>
              <a:rPr lang="en-US" altLang="en-GB" sz="2100" b="1" dirty="0" smtClean="0">
                <a:solidFill>
                  <a:srgbClr val="00B050"/>
                </a:solidFill>
              </a:rPr>
              <a:t> Hong (WILUS) [CID 232]</a:t>
            </a:r>
            <a:endParaRPr lang="en-US" altLang="en-GB" sz="2100" b="1"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37408374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Approve the </a:t>
            </a:r>
            <a:r>
              <a:rPr lang="en-US" altLang="zh-CN" dirty="0" err="1" smtClean="0"/>
              <a:t>TGbd</a:t>
            </a:r>
            <a:r>
              <a:rPr lang="en-US" altLang="zh-CN" dirty="0" smtClean="0"/>
              <a:t> minutes</a:t>
            </a:r>
            <a:endParaRPr lang="zh-CN" altLang="en-US" dirty="0"/>
          </a:p>
        </p:txBody>
      </p:sp>
      <p:sp>
        <p:nvSpPr>
          <p:cNvPr id="3" name="内容占位符 2"/>
          <p:cNvSpPr>
            <a:spLocks noGrp="1"/>
          </p:cNvSpPr>
          <p:nvPr>
            <p:ph idx="1"/>
          </p:nvPr>
        </p:nvSpPr>
        <p:spPr/>
        <p:txBody>
          <a:bodyPr/>
          <a:lstStyle/>
          <a:p>
            <a:r>
              <a:rPr lang="en-US" altLang="zh-CN" dirty="0" smtClean="0"/>
              <a:t>Move to approve the </a:t>
            </a:r>
            <a:r>
              <a:rPr lang="en-US" altLang="zh-CN" dirty="0" err="1" smtClean="0"/>
              <a:t>TGbd</a:t>
            </a:r>
            <a:r>
              <a:rPr lang="en-US" altLang="zh-CN" dirty="0" smtClean="0"/>
              <a:t> TC minutes for IEEE 802.11 Jul plenary week and TCs after that individually as below:</a:t>
            </a:r>
          </a:p>
          <a:p>
            <a:r>
              <a:rPr lang="en-US" altLang="zh-CN" dirty="0"/>
              <a:t> - </a:t>
            </a:r>
            <a:r>
              <a:rPr lang="en-US" altLang="zh-CN" dirty="0" smtClean="0">
                <a:hlinkClick r:id="rId2"/>
              </a:rPr>
              <a:t>https://mentor.ieee.org/802.11/dcn/20/11-20-1082-00-00bd-tgbd-july-2020-meeting-minutes.docx</a:t>
            </a:r>
            <a:endParaRPr lang="en-US" altLang="zh-CN" dirty="0" smtClean="0"/>
          </a:p>
          <a:p>
            <a:r>
              <a:rPr lang="en-US" altLang="zh-CN" dirty="0"/>
              <a:t> - </a:t>
            </a:r>
            <a:r>
              <a:rPr lang="en-US" altLang="zh-CN" dirty="0">
                <a:hlinkClick r:id="rId3"/>
              </a:rPr>
              <a:t>https://</a:t>
            </a:r>
            <a:r>
              <a:rPr lang="en-US" altLang="zh-CN" dirty="0" smtClean="0">
                <a:hlinkClick r:id="rId3"/>
              </a:rPr>
              <a:t>mentor.ieee.org/802.11/dcn/20/11-20-1105-08-00bd-tgbd-aug-2020-teleconference-minutes.docx</a:t>
            </a:r>
            <a:endParaRPr lang="en-US" altLang="zh-CN" dirty="0" smtClean="0"/>
          </a:p>
          <a:p>
            <a:endParaRPr lang="en-US" altLang="zh-CN" dirty="0"/>
          </a:p>
          <a:p>
            <a:endParaRPr lang="en-US" altLang="zh-CN" dirty="0" smtClean="0"/>
          </a:p>
          <a:p>
            <a:r>
              <a:rPr lang="en-US" altLang="zh-CN" dirty="0" smtClean="0"/>
              <a:t>Moved: Joseph Levy</a:t>
            </a:r>
          </a:p>
          <a:p>
            <a:r>
              <a:rPr lang="en-US" altLang="zh-CN" dirty="0" smtClean="0"/>
              <a:t>Seconded: John Kenney</a:t>
            </a:r>
          </a:p>
          <a:p>
            <a:endParaRPr lang="en-US" altLang="zh-CN" dirty="0"/>
          </a:p>
          <a:p>
            <a:r>
              <a:rPr lang="en-US" altLang="zh-CN" dirty="0" smtClean="0"/>
              <a:t>Result: accepted unanimously</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9505365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6499204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5" name="文本占位符 4"/>
          <p:cNvSpPr>
            <a:spLocks noGrp="1"/>
          </p:cNvSpPr>
          <p:nvPr>
            <p:ph type="body" idx="1"/>
          </p:nvPr>
        </p:nvSpPr>
        <p:spPr/>
        <p:txBody>
          <a:bodyPr>
            <a:normAutofit fontScale="92500" lnSpcReduction="10000"/>
          </a:bodyPr>
          <a:lstStyle/>
          <a:p>
            <a:r>
              <a:rPr lang="en-US" altLang="zh-CN" dirty="0"/>
              <a:t>Join </a:t>
            </a:r>
            <a:r>
              <a:rPr lang="en-US" altLang="zh-CN" dirty="0" err="1"/>
              <a:t>Webex</a:t>
            </a:r>
            <a:r>
              <a:rPr lang="en-US" altLang="zh-CN" dirty="0"/>
              <a:t> Meeting:</a:t>
            </a:r>
          </a:p>
          <a:p>
            <a:endParaRPr lang="en-US" altLang="zh-CN" dirty="0"/>
          </a:p>
          <a:p>
            <a:r>
              <a:rPr lang="en-US" altLang="zh-CN" dirty="0"/>
              <a:t>Meeting number: 173 624 </a:t>
            </a:r>
            <a:r>
              <a:rPr lang="en-US" altLang="zh-CN" dirty="0" smtClean="0"/>
              <a:t>0268</a:t>
            </a:r>
          </a:p>
          <a:p>
            <a:r>
              <a:rPr lang="en-US" altLang="zh-CN" dirty="0" smtClean="0"/>
              <a:t>Meeting </a:t>
            </a:r>
            <a:r>
              <a:rPr lang="en-US" altLang="zh-CN" dirty="0"/>
              <a:t>password: wireless</a:t>
            </a:r>
          </a:p>
          <a:p>
            <a:endParaRPr lang="en-US" altLang="zh-CN" dirty="0"/>
          </a:p>
          <a:p>
            <a:r>
              <a:rPr lang="en-US" altLang="zh-CN" dirty="0"/>
              <a:t>Join by phone:</a:t>
            </a:r>
          </a:p>
          <a:p>
            <a:r>
              <a:rPr lang="en-US" altLang="zh-CN" dirty="0"/>
              <a:t>   +1-510-338-9438 USA Toll</a:t>
            </a:r>
          </a:p>
          <a:p>
            <a:r>
              <a:rPr lang="en-US" altLang="zh-CN" dirty="0"/>
              <a:t>   </a:t>
            </a:r>
            <a:r>
              <a:rPr lang="en-US" altLang="zh-CN" dirty="0">
                <a:hlinkClick r:id="rId2" action="ppaction://hlinkfile"/>
              </a:rPr>
              <a:t>Global call-in numbers</a:t>
            </a:r>
            <a:endParaRPr lang="en-US" altLang="zh-CN" dirty="0"/>
          </a:p>
          <a:p>
            <a:r>
              <a:rPr lang="en-US" altLang="zh-CN" dirty="0"/>
              <a:t>Access code: 173 624 0268</a:t>
            </a:r>
            <a:endParaRPr lang="en-US" altLang="zh-CN" dirty="0">
              <a:sym typeface="+mn-ea"/>
            </a:endParaRPr>
          </a:p>
          <a:p>
            <a:endParaRPr lang="en-US" altLang="zh-CN" dirty="0"/>
          </a:p>
          <a:p>
            <a:r>
              <a:rPr lang="en-US" altLang="zh-CN" dirty="0"/>
              <a:t>Join from a video system or application: dial </a:t>
            </a:r>
            <a:r>
              <a:rPr lang="en-US" altLang="zh-CN" dirty="0" smtClean="0"/>
              <a:t>1736240268@ieee802.my.webex.com</a:t>
            </a:r>
            <a:r>
              <a:rPr lang="en-US" altLang="zh-CN" dirty="0"/>
              <a:t>, or 173.243.2.68</a:t>
            </a:r>
          </a:p>
          <a:p>
            <a:endParaRPr lang="en-US" altLang="zh-CN" dirty="0"/>
          </a:p>
          <a:p>
            <a:r>
              <a:rPr lang="en-US" altLang="zh-CN" dirty="0"/>
              <a:t>Join using Microsoft Lync or Microsoft Skype for Business: dial 1736240268</a:t>
            </a:r>
            <a:r>
              <a:rPr lang="en-US" altLang="zh-CN" dirty="0" smtClean="0"/>
              <a:t>.ieee802.my@lync.webex.com</a:t>
            </a:r>
            <a:endParaRPr lang="en-US" altLang="zh-CN" dirty="0"/>
          </a:p>
          <a:p>
            <a:endParaRPr lang="en-US" altLang="zh-CN" dirty="0"/>
          </a:p>
          <a:p>
            <a:endParaRPr lang="zh-CN" altLang="en-US" dirty="0"/>
          </a:p>
        </p:txBody>
      </p:sp>
    </p:spTree>
    <p:extLst>
      <p:ext uri="{BB962C8B-B14F-4D97-AF65-F5344CB8AC3E}">
        <p14:creationId xmlns:p14="http://schemas.microsoft.com/office/powerpoint/2010/main" val="2214537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a:t>
            </a:r>
          </a:p>
          <a:p>
            <a:pPr marL="800100" lvl="1" indent="-342900" algn="just" eaLnBrk="0" hangingPunct="0">
              <a:buFontTx/>
              <a:buChar char="•"/>
              <a:defRPr/>
            </a:pPr>
            <a:r>
              <a:rPr lang="en-US" altLang="en-GB" b="1" dirty="0" smtClean="0"/>
              <a:t>SP </a:t>
            </a:r>
            <a:r>
              <a:rPr lang="en-US" altLang="en-GB" b="1" dirty="0"/>
              <a:t>for </a:t>
            </a:r>
            <a:r>
              <a:rPr lang="en-US" altLang="en-GB" b="1" dirty="0" smtClean="0"/>
              <a:t>11-20/1228r9, </a:t>
            </a:r>
            <a:r>
              <a:rPr lang="fr-FR" altLang="zh-CN" b="1" dirty="0"/>
              <a:t>D0.3 comment resolution subclause 5, </a:t>
            </a:r>
            <a:r>
              <a:rPr lang="en-US" altLang="en-GB" b="1" dirty="0" err="1"/>
              <a:t>Liwen</a:t>
            </a:r>
            <a:r>
              <a:rPr lang="en-US" altLang="en-GB" b="1" dirty="0"/>
              <a:t> Chu (NXP)</a:t>
            </a:r>
          </a:p>
          <a:p>
            <a:pPr marL="800100" lvl="1" indent="-342900" algn="just" eaLnBrk="0" hangingPunct="0">
              <a:buFontTx/>
              <a:buChar char="•"/>
              <a:defRPr/>
            </a:pPr>
            <a:r>
              <a:rPr lang="en-US" altLang="en-GB" b="1" dirty="0" smtClean="0"/>
              <a:t>SP for 11-20/1301r0, </a:t>
            </a:r>
            <a:r>
              <a:rPr lang="en-US" altLang="zh-CN" b="1" dirty="0"/>
              <a:t>cid237-240-ngv-60ghz-sta-definition, Hiroyuki </a:t>
            </a:r>
            <a:r>
              <a:rPr lang="en-US" altLang="zh-CN" b="1" dirty="0" err="1"/>
              <a:t>Motozuka</a:t>
            </a:r>
            <a:r>
              <a:rPr lang="en-US" altLang="zh-CN" b="1" dirty="0"/>
              <a:t> (Panasonic)</a:t>
            </a:r>
            <a:endParaRPr lang="en-US" altLang="en-GB" b="1" dirty="0"/>
          </a:p>
          <a:p>
            <a:pPr marL="800100" lvl="1" indent="-342900" algn="just" eaLnBrk="0" hangingPunct="0">
              <a:buFontTx/>
              <a:buChar char="•"/>
              <a:defRPr/>
            </a:pPr>
            <a:r>
              <a:rPr lang="en-US" altLang="en-GB" b="1" dirty="0" smtClean="0"/>
              <a:t>SP for 11-20/1461r0, </a:t>
            </a:r>
            <a:r>
              <a:rPr lang="en-US" altLang="zh-CN" b="1" dirty="0"/>
              <a:t>Resolutions to 32.3.4 NGV modulation and coding schemes Part 2, </a:t>
            </a:r>
            <a:r>
              <a:rPr lang="en-US" altLang="zh-CN" b="1" dirty="0" err="1"/>
              <a:t>Yujin</a:t>
            </a:r>
            <a:r>
              <a:rPr lang="en-US" altLang="zh-CN" b="1" dirty="0"/>
              <a:t> (</a:t>
            </a:r>
            <a:r>
              <a:rPr lang="en-US" altLang="zh-CN" b="1" dirty="0" err="1"/>
              <a:t>Newracom</a:t>
            </a:r>
            <a:r>
              <a:rPr lang="en-US" altLang="zh-CN" b="1" dirty="0"/>
              <a:t>)</a:t>
            </a:r>
          </a:p>
          <a:p>
            <a:pPr marL="800100" lvl="1" indent="-342900" algn="just" eaLnBrk="0" hangingPunct="0">
              <a:buFontTx/>
              <a:buChar char="•"/>
              <a:defRPr/>
            </a:pPr>
            <a:r>
              <a:rPr lang="en-US" altLang="en-GB" b="1" dirty="0"/>
              <a:t>SP for </a:t>
            </a:r>
            <a:r>
              <a:rPr lang="en-US" altLang="en-GB" b="1" dirty="0" smtClean="0"/>
              <a:t>11-20/1268r1</a:t>
            </a:r>
            <a:r>
              <a:rPr lang="en-US" altLang="en-GB" b="1" dirty="0"/>
              <a:t>, resolution of 8 CIDs, </a:t>
            </a:r>
            <a:r>
              <a:rPr lang="en-US" altLang="en-GB" b="1" dirty="0" err="1"/>
              <a:t>Bahar</a:t>
            </a:r>
            <a:r>
              <a:rPr lang="en-US" altLang="en-GB" b="1" dirty="0"/>
              <a:t> </a:t>
            </a:r>
            <a:r>
              <a:rPr lang="en-US" altLang="en-GB" b="1" dirty="0" err="1"/>
              <a:t>Sadeghi</a:t>
            </a:r>
            <a:r>
              <a:rPr lang="en-US" altLang="en-GB" b="1" dirty="0"/>
              <a:t> (Intel) [CID 29/86/100/205]</a:t>
            </a:r>
          </a:p>
          <a:p>
            <a:pPr marL="800100" lvl="1" indent="-342900" algn="just" eaLnBrk="0" hangingPunct="0">
              <a:buFontTx/>
              <a:buChar char="•"/>
              <a:defRPr/>
            </a:pPr>
            <a:r>
              <a:rPr lang="en-US" altLang="en-GB" b="1" dirty="0"/>
              <a:t>SP for </a:t>
            </a:r>
            <a:r>
              <a:rPr lang="en-US" altLang="en-GB" b="1" dirty="0" smtClean="0"/>
              <a:t>11-20/1264r2</a:t>
            </a:r>
            <a:r>
              <a:rPr lang="en-US" altLang="en-GB" b="1" dirty="0"/>
              <a:t>, D0.3 editorial comments resolution, </a:t>
            </a:r>
            <a:r>
              <a:rPr lang="en-US" altLang="en-GB" b="1" dirty="0" err="1"/>
              <a:t>Bahar</a:t>
            </a:r>
            <a:r>
              <a:rPr lang="en-US" altLang="en-GB" b="1" dirty="0"/>
              <a:t> </a:t>
            </a:r>
            <a:r>
              <a:rPr lang="en-US" altLang="en-GB" b="1" dirty="0" err="1"/>
              <a:t>Sadeghi</a:t>
            </a:r>
            <a:r>
              <a:rPr lang="en-US" altLang="en-GB" b="1" dirty="0"/>
              <a:t> (Intel) [CID 74]</a:t>
            </a:r>
          </a:p>
          <a:p>
            <a:pPr marL="800100" lvl="1" indent="-342900" algn="just" eaLnBrk="0" hangingPunct="0">
              <a:buFontTx/>
              <a:buChar char="•"/>
              <a:defRPr/>
            </a:pPr>
            <a:r>
              <a:rPr lang="en-US" altLang="en-GB" b="1" dirty="0"/>
              <a:t>SP for </a:t>
            </a:r>
            <a:r>
              <a:rPr lang="en-US" altLang="en-GB" b="1" dirty="0" smtClean="0"/>
              <a:t>11-20/1383r3, </a:t>
            </a:r>
            <a:r>
              <a:rPr lang="en-US" altLang="en-GB" b="1" dirty="0"/>
              <a:t>comment resolution of clause 31.2.2, </a:t>
            </a:r>
            <a:r>
              <a:rPr lang="en-US" altLang="en-GB" b="1" dirty="0" err="1"/>
              <a:t>Hanseul</a:t>
            </a:r>
            <a:r>
              <a:rPr lang="en-US" altLang="en-GB" b="1" dirty="0"/>
              <a:t> Hong (WILUS) [CID 232</a:t>
            </a:r>
            <a:r>
              <a:rPr lang="en-US" altLang="en-GB" b="1" dirty="0" smtClean="0"/>
              <a:t>]</a:t>
            </a:r>
          </a:p>
          <a:p>
            <a:pPr marL="800100" lvl="1" indent="-342900" algn="just" eaLnBrk="0" hangingPunct="0">
              <a:buFontTx/>
              <a:buChar char="•"/>
              <a:defRPr/>
            </a:pPr>
            <a:r>
              <a:rPr lang="en-US" altLang="en-GB" b="1" dirty="0" smtClean="0"/>
              <a:t>SP for 11-20/0728r1, comment resolution D0.3 Sec 4, </a:t>
            </a:r>
            <a:r>
              <a:rPr lang="en-US" altLang="en-GB" b="1" dirty="0" err="1" smtClean="0"/>
              <a:t>Jame</a:t>
            </a:r>
            <a:r>
              <a:rPr lang="en-US" altLang="en-GB" b="1" dirty="0" smtClean="0"/>
              <a:t> </a:t>
            </a:r>
            <a:r>
              <a:rPr lang="en-US" altLang="en-GB" b="1" dirty="0" err="1" smtClean="0"/>
              <a:t>Lepp</a:t>
            </a:r>
            <a:r>
              <a:rPr lang="en-US" altLang="en-GB" b="1" dirty="0" smtClean="0"/>
              <a:t> (BlackBerry)</a:t>
            </a:r>
          </a:p>
          <a:p>
            <a:pPr marL="800100" lvl="1" indent="-342900" algn="just" eaLnBrk="0" hangingPunct="0">
              <a:buFontTx/>
              <a:buChar char="•"/>
              <a:defRPr/>
            </a:pPr>
            <a:r>
              <a:rPr lang="en-US" altLang="en-GB" b="1" dirty="0" smtClean="0"/>
              <a:t>11-20/149</a:t>
            </a:r>
            <a:r>
              <a:rPr lang="en-US" altLang="en-GB" sz="2100" b="1" dirty="0"/>
              <a:t>0, </a:t>
            </a:r>
            <a:r>
              <a:rPr lang="en-US" altLang="zh-CN" sz="2100" b="1" dirty="0" smtClean="0"/>
              <a:t>comment-resolutions-for-</a:t>
            </a:r>
            <a:r>
              <a:rPr lang="en-US" altLang="zh-CN" sz="2100" b="1" dirty="0" err="1" smtClean="0"/>
              <a:t>misc</a:t>
            </a:r>
            <a:r>
              <a:rPr lang="en-US" altLang="zh-CN" sz="2100" b="1" dirty="0" smtClean="0"/>
              <a:t>-</a:t>
            </a:r>
            <a:r>
              <a:rPr lang="en-US" altLang="zh-CN" sz="2100" b="1" dirty="0" err="1" smtClean="0"/>
              <a:t>phy</a:t>
            </a:r>
            <a:r>
              <a:rPr lang="en-US" altLang="zh-CN" sz="2100" b="1" dirty="0" smtClean="0"/>
              <a:t>-comments, </a:t>
            </a:r>
            <a:r>
              <a:rPr lang="en-US" altLang="zh-CN" sz="2100" b="1" dirty="0" err="1" smtClean="0"/>
              <a:t>Bahar</a:t>
            </a:r>
            <a:r>
              <a:rPr lang="en-US" altLang="zh-CN" sz="2100" b="1" dirty="0" smtClean="0"/>
              <a:t> </a:t>
            </a:r>
            <a:r>
              <a:rPr lang="en-US" altLang="zh-CN" sz="2100" b="1" dirty="0" err="1" smtClean="0"/>
              <a:t>Sadeghi</a:t>
            </a:r>
            <a:r>
              <a:rPr lang="en-US" altLang="zh-CN" sz="2100" b="1" dirty="0" smtClean="0"/>
              <a:t> (Intel)</a:t>
            </a:r>
            <a:endParaRPr lang="en-US" altLang="en-GB" sz="2100" b="1" dirty="0"/>
          </a:p>
          <a:p>
            <a:pPr marL="800100" lvl="1" indent="-342900" algn="just" eaLnBrk="0" hangingPunct="0">
              <a:buFontTx/>
              <a:buChar char="•"/>
              <a:defRPr/>
            </a:pPr>
            <a:r>
              <a:rPr lang="en-US" altLang="en-GB" b="1" dirty="0" smtClean="0"/>
              <a:t>11-20/1491, additional </a:t>
            </a:r>
            <a:r>
              <a:rPr lang="en-US" altLang="en-GB" b="1" dirty="0" err="1" smtClean="0"/>
              <a:t>cr</a:t>
            </a:r>
            <a:r>
              <a:rPr lang="en-US" altLang="en-GB" b="1" dirty="0" smtClean="0"/>
              <a:t> for NGV data field, </a:t>
            </a:r>
            <a:r>
              <a:rPr lang="en-US" altLang="en-GB" b="1" dirty="0" err="1" smtClean="0"/>
              <a:t>Rui</a:t>
            </a:r>
            <a:r>
              <a:rPr lang="en-US" altLang="en-GB" b="1" dirty="0" smtClean="0"/>
              <a:t> Cao (NXP)</a:t>
            </a:r>
            <a:endParaRPr lang="en-US" altLang="en-GB" b="1" dirty="0"/>
          </a:p>
          <a:p>
            <a:pPr marL="800100" lvl="1" indent="-342900" algn="just" eaLnBrk="0" hangingPunct="0">
              <a:buFontTx/>
              <a:buChar char="•"/>
              <a:defRPr/>
            </a:pPr>
            <a:r>
              <a:rPr lang="en-US" altLang="en-GB" b="1" dirty="0">
                <a:solidFill>
                  <a:srgbClr val="FFC000"/>
                </a:solidFill>
              </a:rPr>
              <a:t>11-20/1302, </a:t>
            </a:r>
            <a:r>
              <a:rPr lang="en-US" altLang="zh-CN" b="1" dirty="0">
                <a:solidFill>
                  <a:srgbClr val="FFC000"/>
                </a:solidFill>
              </a:rPr>
              <a:t>ngv-60ghz-beamforming, Hiroyuki </a:t>
            </a:r>
            <a:r>
              <a:rPr lang="en-US" altLang="zh-CN" b="1" dirty="0" err="1">
                <a:solidFill>
                  <a:srgbClr val="FFC000"/>
                </a:solidFill>
              </a:rPr>
              <a:t>Motozuka</a:t>
            </a:r>
            <a:r>
              <a:rPr lang="en-US" altLang="zh-CN" b="1" dirty="0">
                <a:solidFill>
                  <a:srgbClr val="FFC000"/>
                </a:solidFill>
              </a:rPr>
              <a:t> (Panasonic)</a:t>
            </a:r>
            <a:endParaRPr lang="en-US" altLang="en-GB" b="1" dirty="0">
              <a:solidFill>
                <a:srgbClr val="FFC000"/>
              </a:solidFill>
            </a:endParaRPr>
          </a:p>
          <a:p>
            <a:pPr marL="800100" lvl="1" indent="-342900" algn="just" eaLnBrk="0" hangingPunct="0">
              <a:buFontTx/>
              <a:buChar char="•"/>
              <a:defRPr/>
            </a:pPr>
            <a:r>
              <a:rPr lang="en-US" altLang="en-GB" b="1" dirty="0">
                <a:solidFill>
                  <a:srgbClr val="FFC000"/>
                </a:solidFill>
              </a:rPr>
              <a:t>11-20/1303, </a:t>
            </a:r>
            <a:r>
              <a:rPr lang="en-US" altLang="zh-CN" b="1" dirty="0">
                <a:solidFill>
                  <a:srgbClr val="FFC000"/>
                </a:solidFill>
              </a:rPr>
              <a:t>ngv-60ghz-beamforming-text, Hiroyuki </a:t>
            </a:r>
            <a:r>
              <a:rPr lang="en-US" altLang="zh-CN" b="1" dirty="0" err="1">
                <a:solidFill>
                  <a:srgbClr val="FFC000"/>
                </a:solidFill>
              </a:rPr>
              <a:t>Motozuka</a:t>
            </a:r>
            <a:r>
              <a:rPr lang="en-US" altLang="zh-CN" b="1" dirty="0">
                <a:solidFill>
                  <a:srgbClr val="FFC000"/>
                </a:solidFill>
              </a:rPr>
              <a:t> (Panasonic)</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17</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079136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11-20/1228)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3 CIDs and </a:t>
            </a:r>
            <a:r>
              <a:rPr lang="en-US" altLang="zh-CN" sz="2400" dirty="0">
                <a:sym typeface="+mn-ea"/>
              </a:rPr>
              <a:t>the proposed spec text modification to IEEE P802.11bd D0.3 as in </a:t>
            </a:r>
            <a:r>
              <a:rPr lang="en-US" altLang="zh-CN" sz="2400" dirty="0" smtClean="0">
                <a:sym typeface="+mn-ea"/>
              </a:rPr>
              <a:t>11-20/1228r9</a:t>
            </a:r>
            <a:r>
              <a:rPr lang="zh-CN" altLang="en-US" sz="2400" dirty="0" smtClean="0">
                <a:sym typeface="+mn-ea"/>
              </a:rPr>
              <a:t>?</a:t>
            </a:r>
            <a:endParaRPr lang="zh-CN" altLang="en-US" sz="2400" dirty="0">
              <a:sym typeface="+mn-ea"/>
            </a:endParaRPr>
          </a:p>
          <a:p>
            <a:pPr marL="685800" lvl="1" indent="-342900">
              <a:buFontTx/>
              <a:buChar char="-"/>
            </a:pPr>
            <a:r>
              <a:rPr lang="en-US" altLang="zh-CN" sz="2100" b="0" dirty="0" smtClean="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39, 59 and 61</a:t>
            </a: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33210766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11-20/1301)</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2 CIDs and </a:t>
            </a:r>
            <a:r>
              <a:rPr lang="en-US" altLang="zh-CN" sz="2400" dirty="0">
                <a:sym typeface="+mn-ea"/>
              </a:rPr>
              <a:t>the proposed spec text modification to IEEE P802.11bd D0.3 as in </a:t>
            </a:r>
            <a:r>
              <a:rPr lang="en-US" altLang="zh-CN" sz="2400" dirty="0" smtClean="0">
                <a:sym typeface="+mn-ea"/>
              </a:rPr>
              <a:t>11-20/1301r0</a:t>
            </a:r>
            <a:r>
              <a:rPr lang="zh-CN" altLang="en-US" sz="2400" dirty="0" smtClean="0">
                <a:sym typeface="+mn-ea"/>
              </a:rPr>
              <a:t>?</a:t>
            </a:r>
            <a:endParaRPr lang="zh-CN" altLang="en-US" sz="2400" dirty="0">
              <a:sym typeface="+mn-ea"/>
            </a:endParaRPr>
          </a:p>
          <a:p>
            <a:pPr marL="685800" lvl="1" indent="-342900">
              <a:buFontTx/>
              <a:buChar char="-"/>
            </a:pPr>
            <a:r>
              <a:rPr lang="en-US" altLang="zh-CN" sz="2100" b="0" dirty="0" smtClean="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237 and 240</a:t>
            </a: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7521530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 </a:t>
            </a:r>
            <a:r>
              <a:rPr lang="en-US" altLang="zh-CN" dirty="0"/>
              <a:t>(CR, </a:t>
            </a:r>
            <a:r>
              <a:rPr lang="en-US" altLang="zh-CN" dirty="0" smtClean="0"/>
              <a:t>11-20/1461)</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4 CIDs and </a:t>
            </a:r>
            <a:r>
              <a:rPr lang="en-US" altLang="zh-CN" sz="2400" dirty="0">
                <a:sym typeface="+mn-ea"/>
              </a:rPr>
              <a:t>the proposed spec text modification to IEEE P802.11bd D0.3 as in </a:t>
            </a:r>
            <a:r>
              <a:rPr lang="en-US" altLang="zh-CN" sz="2400" dirty="0" smtClean="0">
                <a:sym typeface="+mn-ea"/>
              </a:rPr>
              <a:t>11-20/1461r0</a:t>
            </a:r>
            <a:r>
              <a:rPr lang="zh-CN" altLang="en-US" sz="2400" dirty="0" smtClean="0">
                <a:sym typeface="+mn-ea"/>
              </a:rPr>
              <a:t>?</a:t>
            </a:r>
            <a:endParaRPr lang="zh-CN" altLang="en-US" sz="2400" dirty="0">
              <a:sym typeface="+mn-ea"/>
            </a:endParaRPr>
          </a:p>
          <a:p>
            <a:pPr marL="685800" lvl="1" indent="-342900">
              <a:buFontTx/>
              <a:buChar char="-"/>
            </a:pPr>
            <a:r>
              <a:rPr lang="en-US" altLang="zh-CN" sz="2100" b="0" dirty="0" smtClean="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11, 12, 13, and 156</a:t>
            </a: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8490190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#4 </a:t>
            </a:r>
            <a:r>
              <a:rPr lang="en-US" altLang="zh-CN" dirty="0"/>
              <a:t>(CR, </a:t>
            </a:r>
            <a:r>
              <a:rPr lang="en-US" altLang="zh-CN" dirty="0" smtClean="0"/>
              <a:t>11-20/1268)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4 CIDs and </a:t>
            </a:r>
            <a:r>
              <a:rPr lang="en-US" altLang="zh-CN" sz="2400" dirty="0">
                <a:sym typeface="+mn-ea"/>
              </a:rPr>
              <a:t>the proposed spec text modification to IEEE P802.11bd D0.3 as in </a:t>
            </a:r>
            <a:r>
              <a:rPr lang="en-US" altLang="zh-CN" sz="2400" dirty="0" smtClean="0">
                <a:sym typeface="+mn-ea"/>
              </a:rPr>
              <a:t>11-20/1268r1</a:t>
            </a:r>
            <a:r>
              <a:rPr lang="zh-CN" altLang="en-US" sz="2400" dirty="0" smtClean="0">
                <a:sym typeface="+mn-ea"/>
              </a:rPr>
              <a:t>?</a:t>
            </a:r>
            <a:endParaRPr lang="zh-CN" altLang="en-US" sz="2400" dirty="0">
              <a:sym typeface="+mn-ea"/>
            </a:endParaRPr>
          </a:p>
          <a:p>
            <a:pPr marL="685800" lvl="1" indent="-342900">
              <a:buFontTx/>
              <a:buChar char="-"/>
            </a:pPr>
            <a:r>
              <a:rPr lang="en-US" altLang="zh-CN" sz="2100" b="0" dirty="0" smtClean="0">
                <a:latin typeface="Calibri" panose="020F0502020204030204" pitchFamily="34" charset="0"/>
                <a:cs typeface="Calibri" panose="020F0502020204030204" pitchFamily="34" charset="0"/>
              </a:rPr>
              <a:t>CID </a:t>
            </a:r>
            <a:r>
              <a:rPr lang="en-US" altLang="en-GB" sz="2100" dirty="0" smtClean="0">
                <a:latin typeface="Calibri" panose="020F0502020204030204" pitchFamily="34" charset="0"/>
                <a:cs typeface="Calibri" panose="020F0502020204030204" pitchFamily="34" charset="0"/>
              </a:rPr>
              <a:t>29, 86, 100 and 205</a:t>
            </a: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5870286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#5 </a:t>
            </a:r>
            <a:r>
              <a:rPr lang="en-US" altLang="zh-CN" dirty="0"/>
              <a:t>(CR, </a:t>
            </a:r>
            <a:r>
              <a:rPr lang="en-US" altLang="zh-CN" dirty="0" smtClean="0"/>
              <a:t>11-20/1264)</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74 and </a:t>
            </a:r>
            <a:r>
              <a:rPr lang="en-US" altLang="zh-CN" sz="2400" dirty="0">
                <a:sym typeface="+mn-ea"/>
              </a:rPr>
              <a:t>the proposed spec text modification to IEEE P802.11bd D0.3 as in </a:t>
            </a:r>
            <a:r>
              <a:rPr lang="en-US" altLang="zh-CN" sz="2400" dirty="0" smtClean="0">
                <a:sym typeface="+mn-ea"/>
              </a:rPr>
              <a:t>11-20/1264r2</a:t>
            </a:r>
            <a:r>
              <a:rPr lang="zh-CN" altLang="en-US" sz="2400" dirty="0" smtClean="0">
                <a:sym typeface="+mn-ea"/>
              </a:rPr>
              <a:t>?</a:t>
            </a:r>
            <a:endParaRPr lang="zh-CN" altLang="en-US" sz="2400" dirty="0">
              <a:sym typeface="+mn-ea"/>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36469766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#6 </a:t>
            </a:r>
            <a:r>
              <a:rPr lang="en-US" altLang="zh-CN" dirty="0"/>
              <a:t>(CR, </a:t>
            </a:r>
            <a:r>
              <a:rPr lang="en-US" altLang="zh-CN" dirty="0" smtClean="0"/>
              <a:t>11-20/1383)</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232 and </a:t>
            </a:r>
            <a:r>
              <a:rPr lang="en-US" altLang="zh-CN" sz="2400" dirty="0">
                <a:sym typeface="+mn-ea"/>
              </a:rPr>
              <a:t>the proposed spec text modification to IEEE P802.11bd D0.3 as in </a:t>
            </a:r>
            <a:r>
              <a:rPr lang="en-US" altLang="zh-CN" sz="2400" dirty="0" smtClean="0">
                <a:sym typeface="+mn-ea"/>
              </a:rPr>
              <a:t>11-20/1383r3</a:t>
            </a:r>
            <a:r>
              <a:rPr lang="zh-CN" altLang="en-US" sz="2400" dirty="0" smtClean="0">
                <a:sym typeface="+mn-ea"/>
              </a:rPr>
              <a:t>?</a:t>
            </a:r>
            <a:endParaRPr lang="zh-CN" altLang="en-US" sz="2400" dirty="0">
              <a:sym typeface="+mn-ea"/>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41213303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#7 </a:t>
            </a:r>
            <a:r>
              <a:rPr lang="en-US" altLang="zh-CN" dirty="0"/>
              <a:t>(CR, </a:t>
            </a:r>
            <a:r>
              <a:rPr lang="en-US" altLang="zh-CN" dirty="0" smtClean="0"/>
              <a:t>11-20/0728)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7 CIDs and </a:t>
            </a:r>
            <a:r>
              <a:rPr lang="en-US" altLang="zh-CN" sz="2400" dirty="0">
                <a:sym typeface="+mn-ea"/>
              </a:rPr>
              <a:t>the proposed spec text modification to IEEE P802.11bd D0.3 as in </a:t>
            </a:r>
            <a:r>
              <a:rPr lang="en-US" altLang="zh-CN" sz="2400" dirty="0" smtClean="0">
                <a:sym typeface="+mn-ea"/>
              </a:rPr>
              <a:t>11-20/0728r1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32, 33, 34, 36, 215, 216, </a:t>
            </a:r>
            <a:r>
              <a:rPr lang="en-GB" altLang="zh-CN" sz="2100" dirty="0" smtClean="0">
                <a:latin typeface="Calibri" panose="020F0502020204030204" pitchFamily="34" charset="0"/>
                <a:cs typeface="Calibri" panose="020F0502020204030204" pitchFamily="34" charset="0"/>
              </a:rPr>
              <a:t>and 217</a:t>
            </a: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37560721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27682422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48</a:t>
            </a:fld>
            <a:endParaRPr lang="en-US" altLang="en-US" dirty="0">
              <a:latin typeface="Times New Roman" panose="02020603050405020304" pitchFamily="18" charset="0"/>
              <a:ea typeface="Arial Unicode MS" pitchFamily="34" charset="-122"/>
            </a:endParaRPr>
          </a:p>
        </p:txBody>
      </p:sp>
      <p:sp>
        <p:nvSpPr>
          <p:cNvPr id="5" name="文本占位符 4"/>
          <p:cNvSpPr>
            <a:spLocks noGrp="1"/>
          </p:cNvSpPr>
          <p:nvPr>
            <p:ph type="body" idx="1"/>
          </p:nvPr>
        </p:nvSpPr>
        <p:spPr/>
        <p:txBody>
          <a:bodyPr>
            <a:normAutofit fontScale="92500" lnSpcReduction="10000"/>
          </a:bodyPr>
          <a:lstStyle/>
          <a:p>
            <a:r>
              <a:rPr lang="en-US" altLang="zh-CN" dirty="0"/>
              <a:t>Join </a:t>
            </a:r>
            <a:r>
              <a:rPr lang="en-US" altLang="zh-CN" dirty="0" err="1"/>
              <a:t>Webex</a:t>
            </a:r>
            <a:r>
              <a:rPr lang="en-US" altLang="zh-CN" dirty="0"/>
              <a:t> Meeting:</a:t>
            </a:r>
          </a:p>
          <a:p>
            <a:endParaRPr lang="en-US" altLang="zh-CN" dirty="0"/>
          </a:p>
          <a:p>
            <a:r>
              <a:rPr lang="en-US" altLang="zh-CN" dirty="0"/>
              <a:t>Meeting number: 173 456 </a:t>
            </a:r>
            <a:r>
              <a:rPr lang="en-US" altLang="zh-CN" dirty="0" smtClean="0"/>
              <a:t>2712</a:t>
            </a:r>
            <a:endParaRPr lang="en-US" altLang="zh-CN" dirty="0"/>
          </a:p>
          <a:p>
            <a:r>
              <a:rPr lang="en-US" altLang="zh-CN" dirty="0"/>
              <a:t>Meeting password: wireless</a:t>
            </a:r>
          </a:p>
          <a:p>
            <a:endParaRPr lang="en-US" altLang="zh-CN" dirty="0"/>
          </a:p>
          <a:p>
            <a:r>
              <a:rPr lang="en-US" altLang="zh-CN" dirty="0"/>
              <a:t>Join by phone:</a:t>
            </a:r>
          </a:p>
          <a:p>
            <a:r>
              <a:rPr lang="en-US" altLang="zh-CN" dirty="0"/>
              <a:t>   +1-510-338-9438 USA Toll</a:t>
            </a:r>
          </a:p>
          <a:p>
            <a:r>
              <a:rPr lang="en-US" altLang="zh-CN" dirty="0"/>
              <a:t>   </a:t>
            </a:r>
            <a:r>
              <a:rPr lang="en-US" altLang="zh-CN" dirty="0">
                <a:hlinkClick r:id="rId2" action="ppaction://hlinkfile"/>
              </a:rPr>
              <a:t>Global call-in numbers</a:t>
            </a:r>
            <a:endParaRPr lang="en-US" altLang="zh-CN" dirty="0"/>
          </a:p>
          <a:p>
            <a:r>
              <a:rPr lang="en-US" altLang="zh-CN" dirty="0"/>
              <a:t>Access code: 173 456 2712</a:t>
            </a:r>
            <a:endParaRPr lang="en-US" altLang="zh-CN" dirty="0">
              <a:sym typeface="+mn-ea"/>
            </a:endParaRPr>
          </a:p>
          <a:p>
            <a:endParaRPr lang="en-US" altLang="zh-CN" dirty="0"/>
          </a:p>
          <a:p>
            <a:r>
              <a:rPr lang="en-US" altLang="zh-CN" dirty="0"/>
              <a:t>Join from a video system or application: dial </a:t>
            </a:r>
            <a:r>
              <a:rPr lang="en-US" altLang="zh-CN" dirty="0" smtClean="0"/>
              <a:t>1734562712@ieee802.my.webex.com</a:t>
            </a:r>
            <a:r>
              <a:rPr lang="en-US" altLang="zh-CN" dirty="0"/>
              <a:t>, or 173.243.2.68</a:t>
            </a:r>
          </a:p>
          <a:p>
            <a:endParaRPr lang="en-US" altLang="zh-CN" dirty="0"/>
          </a:p>
          <a:p>
            <a:r>
              <a:rPr lang="en-US" altLang="zh-CN" dirty="0"/>
              <a:t>Join using Microsoft Lync or Microsoft Skype for Business: dial 1734562712</a:t>
            </a:r>
            <a:r>
              <a:rPr lang="en-US" altLang="zh-CN" dirty="0" smtClean="0"/>
              <a:t>.ieee802.my@lync.webex.com</a:t>
            </a:r>
            <a:endParaRPr lang="en-US" altLang="zh-CN" dirty="0"/>
          </a:p>
          <a:p>
            <a:endParaRPr lang="zh-CN" altLang="en-US" dirty="0"/>
          </a:p>
        </p:txBody>
      </p:sp>
    </p:spTree>
    <p:extLst>
      <p:ext uri="{BB962C8B-B14F-4D97-AF65-F5344CB8AC3E}">
        <p14:creationId xmlns:p14="http://schemas.microsoft.com/office/powerpoint/2010/main" val="30182108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Motion to approve SFD</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update (11-20/0497r7)</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algn="just" eaLnBrk="0" hangingPunct="0">
              <a:defRPr/>
            </a:pPr>
            <a:r>
              <a:rPr lang="en-US" altLang="zh-CN" dirty="0" smtClean="0"/>
              <a:t>Motion </a:t>
            </a:r>
            <a:r>
              <a:rPr lang="en-US" altLang="zh-CN" dirty="0"/>
              <a:t>to approve Editor to generate </a:t>
            </a:r>
            <a:r>
              <a:rPr lang="en-US" altLang="zh-CN" dirty="0" smtClean="0"/>
              <a:t>D1.0 and a Letter Ballot for D1.0</a:t>
            </a:r>
            <a:endParaRPr lang="en-US" altLang="zh-CN" dirty="0"/>
          </a:p>
          <a:p>
            <a:pPr algn="just" eaLnBrk="0" hangingPunct="0">
              <a:defRPr/>
            </a:pPr>
            <a:r>
              <a:rPr lang="en-GB" altLang="en-US" dirty="0"/>
              <a:t>Timeline </a:t>
            </a:r>
            <a:r>
              <a:rPr lang="en-GB" altLang="en-US" dirty="0" smtClean="0"/>
              <a:t>review</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a:t>
            </a:r>
          </a:p>
          <a:p>
            <a:pPr marL="800100" lvl="1" indent="-342900" algn="just" eaLnBrk="0" hangingPunct="0">
              <a:buFontTx/>
              <a:buChar char="•"/>
              <a:defRPr/>
            </a:pPr>
            <a:r>
              <a:rPr lang="en-US" altLang="zh-CN" b="1" dirty="0" smtClean="0"/>
              <a:t>TBD</a:t>
            </a:r>
          </a:p>
          <a:p>
            <a:pPr lvl="0" algn="just" eaLnBrk="0" hangingPunct="0">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22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401777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20899</TotalTime>
  <Words>3362</Words>
  <Application>Microsoft Office PowerPoint</Application>
  <PresentationFormat>宽屏</PresentationFormat>
  <Paragraphs>657</Paragraphs>
  <Slides>49</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49</vt:i4>
      </vt:variant>
    </vt:vector>
  </HeadingPairs>
  <TitlesOfParts>
    <vt:vector size="60"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SP #1 (CR, 11-20/1230)</vt:lpstr>
      <vt:lpstr>IEEE 802.11 TGbd Teleconference</vt:lpstr>
      <vt:lpstr>Teleconference Bridge Information</vt:lpstr>
      <vt:lpstr>PowerPoint 演示文稿</vt:lpstr>
      <vt:lpstr>SP #1 (CR, 11-20/1378)</vt:lpstr>
      <vt:lpstr>IEEE 802.11 TGbd Teleconference</vt:lpstr>
      <vt:lpstr>Teleconference Bridge Information</vt:lpstr>
      <vt:lpstr>PowerPoint 演示文稿</vt:lpstr>
      <vt:lpstr>SP #1 (CR, 11-20/1264 and D0.4)</vt:lpstr>
      <vt:lpstr>SP #2 (CR, 11-20/1268)</vt:lpstr>
      <vt:lpstr>SP #3 (CR, 11-20/0729)</vt:lpstr>
      <vt:lpstr>SP #4 (CR, 11-20/0730)</vt:lpstr>
      <vt:lpstr>IEEE 802.11 TGbd Teleconference</vt:lpstr>
      <vt:lpstr>Teleconference Bridge Information</vt:lpstr>
      <vt:lpstr>PowerPoint 演示文稿</vt:lpstr>
      <vt:lpstr>SP #1 (CR, 11-20/1383)</vt:lpstr>
      <vt:lpstr>IEEE 802.11 Interim Plenary IEEE 802.11 TGbd Teleconference </vt:lpstr>
      <vt:lpstr>Teleconference Bridge Information (TBD)</vt:lpstr>
      <vt:lpstr>PowerPoint 演示文稿</vt:lpstr>
      <vt:lpstr>Approve the TGbd minutes</vt:lpstr>
      <vt:lpstr>IEEE 802.11 Interim Plenary IEEE 802.11 TGbd Teleconference </vt:lpstr>
      <vt:lpstr>Teleconference Bridge Information (TBD)</vt:lpstr>
      <vt:lpstr>PowerPoint 演示文稿</vt:lpstr>
      <vt:lpstr>SP #1 (CR, 11-20/1228)</vt:lpstr>
      <vt:lpstr>SP #2 (CR, 11-20/1301)</vt:lpstr>
      <vt:lpstr>SP #3 (CR, 11-20/1461)</vt:lpstr>
      <vt:lpstr>SP #4 (CR, 11-20/1268)</vt:lpstr>
      <vt:lpstr>SP #5 (CR, 11-20/1264)</vt:lpstr>
      <vt:lpstr>SP #6 (CR, 11-20/1383)</vt:lpstr>
      <vt:lpstr>SP #7 (CR, 11-20/0728)</vt:lpstr>
      <vt:lpstr>IEEE 802.11 Interim Plenary IEEE 802.11 TGbd Teleconference </vt:lpstr>
      <vt:lpstr>Teleconference Bridge Information (TBD)</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4597</cp:revision>
  <cp:lastPrinted>2014-11-04T15:04:00Z</cp:lastPrinted>
  <dcterms:created xsi:type="dcterms:W3CDTF">2007-04-17T18:10:00Z</dcterms:created>
  <dcterms:modified xsi:type="dcterms:W3CDTF">2020-09-16T13:14:52Z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