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 id="1033" r:id="rId19"/>
    <p:sldId id="1034" r:id="rId20"/>
    <p:sldId id="1035" r:id="rId21"/>
    <p:sldId id="1036" r:id="rId22"/>
    <p:sldId id="1037" r:id="rId23"/>
    <p:sldId id="1038" r:id="rId24"/>
    <p:sldId id="1039" r:id="rId25"/>
    <p:sldId id="1040" r:id="rId26"/>
    <p:sldId id="1055" r:id="rId27"/>
    <p:sldId id="1053" r:id="rId28"/>
    <p:sldId id="1054" r:id="rId29"/>
    <p:sldId id="1041" r:id="rId30"/>
    <p:sldId id="1042" r:id="rId31"/>
    <p:sldId id="1043" r:id="rId32"/>
    <p:sldId id="1056" r:id="rId33"/>
    <p:sldId id="1044" r:id="rId34"/>
    <p:sldId id="1045" r:id="rId35"/>
    <p:sldId id="1046" r:id="rId36"/>
    <p:sldId id="1047" r:id="rId37"/>
    <p:sldId id="1048" r:id="rId38"/>
    <p:sldId id="1049" r:id="rId39"/>
    <p:sldId id="1050" r:id="rId40"/>
    <p:sldId id="1051" r:id="rId41"/>
    <p:sldId id="1052"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27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rPr>
              <a:t>Sep 1</a:t>
            </a:r>
            <a:r>
              <a:rPr lang="en-US" altLang="zh-CN" sz="2400" baseline="30000" dirty="0" smtClean="0">
                <a:solidFill>
                  <a:schemeClr val="bg1">
                    <a:lumMod val="85000"/>
                  </a:schemeClr>
                </a:solidFill>
                <a:cs typeface="+mn-ea"/>
              </a:rPr>
              <a:t>st</a:t>
            </a:r>
            <a:r>
              <a:rPr lang="en-US" altLang="zh-CN" sz="2400" dirty="0" smtClean="0">
                <a:solidFill>
                  <a:schemeClr val="bg1">
                    <a:lumMod val="85000"/>
                  </a:schemeClr>
                </a:solidFill>
                <a:cs typeface="+mn-ea"/>
              </a:rPr>
              <a:t>, 10:00am </a:t>
            </a:r>
            <a:r>
              <a:rPr lang="en-US" altLang="zh-CN" sz="2400" dirty="0">
                <a:solidFill>
                  <a:schemeClr val="bg1">
                    <a:lumMod val="85000"/>
                  </a:schemeClr>
                </a:solidFill>
                <a:cs typeface="+mn-ea"/>
              </a:rPr>
              <a:t>~ 11:59 am, ET; </a:t>
            </a:r>
            <a:r>
              <a:rPr lang="en-US" altLang="zh-CN" sz="2400" dirty="0" err="1" smtClean="0">
                <a:solidFill>
                  <a:schemeClr val="bg1">
                    <a:lumMod val="85000"/>
                  </a:schemeClr>
                </a:solidFill>
                <a:cs typeface="+mn-ea"/>
              </a:rPr>
              <a:t>Webex</a:t>
            </a:r>
            <a:r>
              <a:rPr lang="en-US" altLang="zh-CN" sz="2400" dirty="0" smtClean="0">
                <a:solidFill>
                  <a:schemeClr val="bg1">
                    <a:lumMod val="85000"/>
                  </a:schemeClr>
                </a:solidFill>
                <a:cs typeface="+mn-ea"/>
              </a:rPr>
              <a:t>; </a:t>
            </a:r>
            <a:endParaRPr lang="en-US" altLang="zh-CN" sz="2400" dirty="0">
              <a:solidFill>
                <a:schemeClr val="bg1">
                  <a:lumMod val="85000"/>
                </a:schemeClr>
              </a:solidFill>
              <a:cs typeface="+mn-ea"/>
            </a:endParaRPr>
          </a:p>
          <a:p>
            <a:pPr eaLnBrk="1" hangingPunct="1"/>
            <a:r>
              <a:rPr lang="en-US" altLang="zh-CN" sz="2400" dirty="0" smtClean="0">
                <a:solidFill>
                  <a:schemeClr val="bg1">
                    <a:lumMod val="85000"/>
                  </a:schemeClr>
                </a:solidFill>
                <a:cs typeface="+mn-ea"/>
                <a:sym typeface="+mn-ea"/>
              </a:rPr>
              <a:t>Sep 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 11:00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7:00pm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 pm</a:t>
            </a:r>
            <a:r>
              <a:rPr lang="en-US" altLang="zh-CN" sz="2400" u="sng" dirty="0">
                <a:solidFill>
                  <a:srgbClr val="0070C0"/>
                </a:solidFill>
                <a:cs typeface="+mn-ea"/>
                <a:sym typeface="+mn-ea"/>
              </a:rPr>
              <a:t>,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10:00am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(motion);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3328355744"/>
              </p:ext>
            </p:extLst>
          </p:nvPr>
        </p:nvGraphicFramePr>
        <p:xfrm>
          <a:off x="1524120" y="1600248"/>
          <a:ext cx="9406890" cy="448056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chemeClr val="tx1"/>
                          </a:solidFill>
                        </a:rPr>
                        <a:t>11-19/0497r6</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11-20/1164r7</a:t>
                      </a: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11-20/1105r5</a:t>
                      </a:r>
                    </a:p>
                  </a:txBody>
                  <a:tcPr/>
                </a:tc>
              </a:tr>
              <a:tr h="160355">
                <a:tc>
                  <a:txBody>
                    <a:bodyPr/>
                    <a:lstStyle/>
                    <a:p>
                      <a:r>
                        <a:rPr lang="en-US" altLang="zh-CN" sz="1200" dirty="0" smtClean="0"/>
                        <a:t>Teleconference Agenda for Sep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11-20/1352r0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11-20/1352r3</a:t>
                      </a: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11-19/2045r6</a:t>
                      </a: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11-20/0701r4</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11-20/1230r3 and SP, </a:t>
            </a:r>
            <a:r>
              <a:rPr lang="en-US" altLang="zh-CN" b="1" dirty="0">
                <a:solidFill>
                  <a:srgbClr val="00B050"/>
                </a:solidFill>
              </a:rPr>
              <a:t>CR for 32.3.10 Receive Specification, </a:t>
            </a:r>
            <a:r>
              <a:rPr lang="en-US" altLang="zh-CN" b="1" dirty="0" err="1">
                <a:solidFill>
                  <a:srgbClr val="00B050"/>
                </a:solidFill>
              </a:rPr>
              <a:t>Rui</a:t>
            </a:r>
            <a:r>
              <a:rPr lang="en-US" altLang="zh-CN" b="1" dirty="0">
                <a:solidFill>
                  <a:srgbClr val="00B050"/>
                </a:solidFill>
              </a:rPr>
              <a:t> 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 -&gt; </a:t>
            </a:r>
            <a:r>
              <a:rPr lang="en-US" altLang="zh-CN" b="1" dirty="0" smtClean="0">
                <a:solidFill>
                  <a:srgbClr val="FFC000"/>
                </a:solidFill>
              </a:rPr>
              <a:t>SP on Sep 4th</a:t>
            </a:r>
            <a:endParaRPr lang="en-US" altLang="en-GB" b="1" dirty="0" smtClean="0">
              <a:solidFill>
                <a:srgbClr val="FFC000"/>
              </a:solidFill>
            </a:endParaRPr>
          </a:p>
          <a:p>
            <a:pPr marL="800100" lvl="1" indent="-342900" algn="just" eaLnBrk="0" hangingPunct="0">
              <a:buFontTx/>
              <a:buChar char="•"/>
              <a:defRPr/>
            </a:pPr>
            <a:r>
              <a:rPr lang="en-US" altLang="zh-CN" b="1" dirty="0" smtClean="0">
                <a:solidFill>
                  <a:srgbClr val="00B050"/>
                </a:solidFill>
              </a:rPr>
              <a:t>11-20/1264, D0.3 editorial comments resolution,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 -&gt;</a:t>
            </a:r>
            <a:r>
              <a:rPr lang="en-US" altLang="zh-CN" b="1" dirty="0" smtClean="0">
                <a:solidFill>
                  <a:srgbClr val="FFC000"/>
                </a:solidFill>
              </a:rPr>
              <a:t>SP for resolutions to CID 23 and 73 in 11-20/1264 and resolutions for editorial CIDs in D0.4 in TC on Sep 8th</a:t>
            </a:r>
          </a:p>
          <a:p>
            <a:pPr marL="800100" lvl="1" indent="-342900" algn="just" eaLnBrk="0" hangingPunct="0">
              <a:buFontTx/>
              <a:buChar char="•"/>
              <a:defRPr/>
            </a:pPr>
            <a:r>
              <a:rPr lang="en-US" altLang="zh-CN" b="1" dirty="0" smtClean="0">
                <a:solidFill>
                  <a:srgbClr val="00B050"/>
                </a:solidFill>
              </a:rPr>
              <a:t>11-20/1268, resolution of 8 CIDs, </a:t>
            </a:r>
            <a:r>
              <a:rPr lang="en-US" altLang="zh-CN" b="1" dirty="0" err="1" smtClean="0">
                <a:solidFill>
                  <a:srgbClr val="00B050"/>
                </a:solidFill>
              </a:rPr>
              <a:t>Bahar</a:t>
            </a:r>
            <a:r>
              <a:rPr lang="en-US" altLang="zh-CN" b="1" dirty="0">
                <a:solidFill>
                  <a:srgbClr val="00B050"/>
                </a:solidFill>
              </a:rPr>
              <a:t> </a:t>
            </a:r>
            <a:r>
              <a:rPr lang="en-US" altLang="zh-CN" b="1" dirty="0" err="1" smtClean="0">
                <a:solidFill>
                  <a:srgbClr val="00B050"/>
                </a:solidFill>
              </a:rPr>
              <a:t>Sadeghi</a:t>
            </a:r>
            <a:r>
              <a:rPr lang="en-US" altLang="zh-CN" b="1" dirty="0" smtClean="0">
                <a:solidFill>
                  <a:srgbClr val="00B050"/>
                </a:solidFill>
              </a:rPr>
              <a:t> (Intel) -&gt; </a:t>
            </a:r>
            <a:r>
              <a:rPr lang="en-US" altLang="zh-CN" b="1" dirty="0">
                <a:solidFill>
                  <a:srgbClr val="FFC000"/>
                </a:solidFill>
              </a:rPr>
              <a:t>SP for </a:t>
            </a:r>
            <a:r>
              <a:rPr lang="en-US" altLang="zh-CN" b="1" dirty="0" smtClean="0">
                <a:solidFill>
                  <a:srgbClr val="FFC000"/>
                </a:solidFill>
              </a:rPr>
              <a:t>editorial </a:t>
            </a:r>
            <a:r>
              <a:rPr lang="en-US" altLang="zh-CN" b="1" dirty="0">
                <a:solidFill>
                  <a:srgbClr val="FFC000"/>
                </a:solidFill>
              </a:rPr>
              <a:t>CIDs in D0.4 in TC on Sep </a:t>
            </a:r>
            <a:r>
              <a:rPr lang="en-US" altLang="zh-CN" b="1" dirty="0" smtClean="0">
                <a:solidFill>
                  <a:srgbClr val="FFC000"/>
                </a:solidFill>
              </a:rPr>
              <a:t>8th</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11-20/1230r3</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4</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129 820 2115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129 820 2115</a:t>
            </a:r>
            <a:endParaRPr sz="2400" dirty="0">
              <a:sym typeface="+mn-ea"/>
            </a:endParaRPr>
          </a:p>
          <a:p>
            <a:endParaRPr sz="2400" dirty="0"/>
          </a:p>
          <a:p>
            <a:r>
              <a:rPr lang="en-US" sz="2400" dirty="0"/>
              <a:t>Join from a video system or application: dial </a:t>
            </a:r>
            <a:r>
              <a:rPr lang="en-US" altLang="zh-CN" sz="2400" dirty="0" smtClean="0"/>
              <a:t>1298202115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1298202115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Comment resolutions progress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TC minutes review (11-20/1105r5)</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a:t>
            </a:r>
          </a:p>
          <a:p>
            <a:pPr marL="800100" lvl="1" indent="-342900" algn="just" eaLnBrk="0" hangingPunct="0">
              <a:buFontTx/>
              <a:buChar char="•"/>
              <a:defRPr/>
            </a:pPr>
            <a:r>
              <a:rPr lang="en-US" altLang="zh-CN" b="1" dirty="0" smtClean="0">
                <a:solidFill>
                  <a:srgbClr val="00B050"/>
                </a:solidFill>
              </a:rPr>
              <a:t>SP for 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11-20/1383, comment resolution of clause 31.2.2, </a:t>
            </a:r>
            <a:r>
              <a:rPr lang="en-US" altLang="zh-CN" b="1" dirty="0" err="1" smtClean="0">
                <a:solidFill>
                  <a:srgbClr val="00B050"/>
                </a:solidFill>
              </a:rPr>
              <a:t>Hanseul</a:t>
            </a:r>
            <a:r>
              <a:rPr lang="en-US" altLang="zh-CN" b="1" dirty="0" smtClean="0">
                <a:solidFill>
                  <a:srgbClr val="00B050"/>
                </a:solidFill>
              </a:rPr>
              <a:t> Hong (WILUS)</a:t>
            </a:r>
          </a:p>
          <a:p>
            <a:pPr marL="800100" lvl="1" indent="-342900" algn="just" eaLnBrk="0" hangingPunct="0">
              <a:buFontTx/>
              <a:buChar char="•"/>
              <a:defRPr/>
            </a:pPr>
            <a:r>
              <a:rPr lang="en-US" altLang="zh-CN" b="1" dirty="0">
                <a:solidFill>
                  <a:srgbClr val="00B050"/>
                </a:solidFill>
              </a:rPr>
              <a:t>11-20/0729, </a:t>
            </a:r>
            <a:r>
              <a:rPr lang="en-US" altLang="zh-CN" b="1" dirty="0" smtClean="0">
                <a:solidFill>
                  <a:srgbClr val="00B050"/>
                </a:solidFill>
              </a:rPr>
              <a:t>comment-resolution-d0-3-sec-31-1, James </a:t>
            </a:r>
            <a:r>
              <a:rPr lang="en-US" altLang="zh-CN" b="1" dirty="0" err="1" smtClean="0">
                <a:solidFill>
                  <a:srgbClr val="00B050"/>
                </a:solidFill>
              </a:rPr>
              <a:t>Lepp</a:t>
            </a:r>
            <a:r>
              <a:rPr lang="en-US" altLang="zh-CN" b="1" dirty="0" smtClean="0">
                <a:solidFill>
                  <a:srgbClr val="00B050"/>
                </a:solidFill>
              </a:rPr>
              <a:t> (BlackBerry)</a:t>
            </a:r>
            <a:endParaRPr lang="en-US" altLang="zh-CN" b="1" dirty="0">
              <a:solidFill>
                <a:srgbClr val="00B050"/>
              </a:solidFill>
            </a:endParaRPr>
          </a:p>
          <a:p>
            <a:pPr marL="800100" lvl="1" indent="-342900" algn="just" eaLnBrk="0" hangingPunct="0">
              <a:buFontTx/>
              <a:buChar char="•"/>
              <a:defRPr/>
            </a:pPr>
            <a:r>
              <a:rPr lang="en-US" altLang="zh-CN" b="1" dirty="0" smtClean="0">
                <a:solidFill>
                  <a:srgbClr val="00B050"/>
                </a:solidFill>
              </a:rPr>
              <a:t>11-20/0730, comment-resolution-d0-3-sec-31-2-3,</a:t>
            </a:r>
            <a:r>
              <a:rPr lang="zh-CN" altLang="en-US" b="1" dirty="0" smtClean="0">
                <a:solidFill>
                  <a:srgbClr val="00B050"/>
                </a:solidFill>
              </a:rPr>
              <a:t> </a:t>
            </a:r>
            <a:r>
              <a:rPr lang="en-US" altLang="zh-CN" b="1" dirty="0" smtClean="0">
                <a:solidFill>
                  <a:srgbClr val="00B050"/>
                </a:solidFill>
              </a:rPr>
              <a:t>James </a:t>
            </a:r>
            <a:r>
              <a:rPr lang="en-US" altLang="zh-CN" b="1" dirty="0" err="1" smtClean="0">
                <a:solidFill>
                  <a:srgbClr val="00B050"/>
                </a:solidFill>
              </a:rPr>
              <a:t>Lepp</a:t>
            </a:r>
            <a:r>
              <a:rPr lang="en-US" altLang="zh-CN" b="1" dirty="0" smtClean="0">
                <a:solidFill>
                  <a:srgbClr val="00B050"/>
                </a:solidFill>
              </a:rPr>
              <a:t> (BlackBerry)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11-20/1378)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340 and </a:t>
            </a:r>
            <a:r>
              <a:rPr lang="en-US" altLang="zh-CN" sz="2400" dirty="0">
                <a:sym typeface="+mn-ea"/>
              </a:rPr>
              <a:t>the proposed spec text modification to IEEE P802.11bd D0.3 as in </a:t>
            </a:r>
            <a:r>
              <a:rPr lang="en-US" altLang="zh-CN" sz="2400" dirty="0" smtClean="0">
                <a:sym typeface="+mn-ea"/>
              </a:rPr>
              <a:t>11-20/1378r0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85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47479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129 369 </a:t>
            </a:r>
            <a:r>
              <a:rPr lang="en-US" altLang="zh-CN" sz="2400" dirty="0" smtClean="0"/>
              <a:t>1600</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129 369 1600</a:t>
            </a:r>
            <a:endParaRPr sz="2400" dirty="0">
              <a:sym typeface="+mn-ea"/>
            </a:endParaRPr>
          </a:p>
          <a:p>
            <a:endParaRPr sz="2400" dirty="0"/>
          </a:p>
          <a:p>
            <a:r>
              <a:rPr lang="en-US" sz="2400" dirty="0"/>
              <a:t>Join from a video system or application: dial </a:t>
            </a:r>
            <a:r>
              <a:rPr lang="en-US" altLang="zh-CN" sz="2400" dirty="0" smtClean="0"/>
              <a:t>1293691600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1293691600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85326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Call for volunteer for </a:t>
            </a:r>
            <a:r>
              <a:rPr lang="en-US" altLang="en-GB" dirty="0" smtClean="0"/>
              <a:t>secretary- James </a:t>
            </a:r>
            <a:r>
              <a:rPr lang="en-US" altLang="en-GB" dirty="0" err="1" smtClean="0"/>
              <a:t>Lepp</a:t>
            </a:r>
            <a:r>
              <a:rPr lang="en-US" altLang="en-GB" dirty="0" smtClean="0"/>
              <a:t> as the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a:solidFill>
                  <a:srgbClr val="00B050"/>
                </a:solidFill>
              </a:rPr>
              <a:t>SP for resolutions to CID 23 and 73 in 11-20/1264 </a:t>
            </a:r>
            <a:r>
              <a:rPr lang="en-US" altLang="zh-CN" b="1" dirty="0" smtClean="0">
                <a:solidFill>
                  <a:srgbClr val="00B050"/>
                </a:solidFill>
              </a:rPr>
              <a:t>and resolutions to </a:t>
            </a:r>
            <a:r>
              <a:rPr lang="en-US" altLang="zh-CN" b="1" dirty="0">
                <a:solidFill>
                  <a:srgbClr val="00B050"/>
                </a:solidFill>
              </a:rPr>
              <a:t>editorial CIDs </a:t>
            </a:r>
            <a:r>
              <a:rPr lang="en-US" altLang="zh-CN" b="1" dirty="0" smtClean="0">
                <a:solidFill>
                  <a:srgbClr val="00B050"/>
                </a:solidFill>
              </a:rPr>
              <a:t>covered in IEEE P802.11bd D0.4</a:t>
            </a:r>
          </a:p>
          <a:p>
            <a:pPr marL="800100" lvl="1" indent="-342900" algn="just" eaLnBrk="0" hangingPunct="0">
              <a:buFontTx/>
              <a:buChar char="•"/>
              <a:defRPr/>
            </a:pPr>
            <a:r>
              <a:rPr lang="en-US" altLang="zh-CN" b="1" dirty="0" smtClean="0">
                <a:solidFill>
                  <a:srgbClr val="00B050"/>
                </a:solidFill>
              </a:rPr>
              <a:t>SP for 11-20/1268, </a:t>
            </a:r>
            <a:r>
              <a:rPr lang="en-US" altLang="zh-CN" b="1" dirty="0" err="1" smtClean="0">
                <a:solidFill>
                  <a:srgbClr val="00B050"/>
                </a:solidFill>
              </a:rPr>
              <a:t>Bahar</a:t>
            </a:r>
            <a:r>
              <a:rPr lang="en-US" altLang="zh-CN" b="1" dirty="0" smtClean="0">
                <a:solidFill>
                  <a:srgbClr val="00B050"/>
                </a:solidFill>
              </a:rPr>
              <a:t> (Intel)</a:t>
            </a:r>
            <a:endParaRPr lang="en-US" altLang="zh-CN" b="1" dirty="0" smtClean="0">
              <a:solidFill>
                <a:srgbClr val="00B050"/>
              </a:solidFill>
            </a:endParaRPr>
          </a:p>
          <a:p>
            <a:pPr marL="800100" lvl="1" indent="-342900" algn="just" eaLnBrk="0" hangingPunct="0">
              <a:buFontTx/>
              <a:buChar char="•"/>
              <a:defRPr/>
            </a:pPr>
            <a:r>
              <a:rPr lang="en-US" altLang="zh-CN" b="1" dirty="0" smtClean="0">
                <a:solidFill>
                  <a:srgbClr val="00B050"/>
                </a:solidFill>
              </a:rPr>
              <a:t>SP for 11-20/0729</a:t>
            </a:r>
            <a:r>
              <a:rPr lang="en-US" altLang="zh-CN" b="1" dirty="0">
                <a:solidFill>
                  <a:srgbClr val="00B050"/>
                </a:solidFill>
              </a:rPr>
              <a:t>, comment-resolution-d0-3-sec-31-1, 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SP for 11-20/0730</a:t>
            </a:r>
            <a:r>
              <a:rPr lang="en-US" altLang="zh-CN" b="1" dirty="0">
                <a:solidFill>
                  <a:srgbClr val="00B050"/>
                </a:solidFill>
              </a:rPr>
              <a:t>, comment-resolution-d0-3-sec-31-2-3,</a:t>
            </a:r>
            <a:r>
              <a:rPr lang="zh-CN" altLang="en-US" b="1" dirty="0">
                <a:solidFill>
                  <a:srgbClr val="00B050"/>
                </a:solidFill>
              </a:rPr>
              <a:t> </a:t>
            </a:r>
            <a:r>
              <a:rPr lang="en-US" altLang="zh-CN" b="1" dirty="0">
                <a:solidFill>
                  <a:srgbClr val="00B050"/>
                </a:solidFill>
              </a:rPr>
              <a:t>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11-20/1421</a:t>
            </a:r>
            <a:r>
              <a:rPr lang="en-US" altLang="zh-CN" b="1" dirty="0" smtClean="0">
                <a:solidFill>
                  <a:srgbClr val="00B050"/>
                </a:solidFill>
              </a:rPr>
              <a:t>, IEEE 1609 WG feedback on 802.11bd D0.3, John Kenney (Toyota)</a:t>
            </a:r>
            <a:endParaRPr lang="en-US" altLang="zh-CN" b="1" dirty="0">
              <a:solidFill>
                <a:srgbClr val="00B050"/>
              </a:solidFill>
            </a:endParaRPr>
          </a:p>
          <a:p>
            <a:pPr marL="800100" lvl="1" indent="-342900" algn="just" eaLnBrk="0" hangingPunct="0">
              <a:buFontTx/>
              <a:buChar char="•"/>
              <a:defRPr/>
            </a:pPr>
            <a:r>
              <a:rPr lang="en-US" altLang="en-GB" b="1" dirty="0">
                <a:solidFill>
                  <a:srgbClr val="FFC000"/>
                </a:solidFill>
              </a:rPr>
              <a:t>Rest CIDs in 11-20/1228,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zh-CN" b="1" dirty="0">
                <a:solidFill>
                  <a:srgbClr val="00B050"/>
                </a:solidFill>
              </a:rPr>
              <a:t>11-20/1383, comment resolution of clause 31.2.2, </a:t>
            </a:r>
            <a:r>
              <a:rPr lang="en-US" altLang="zh-CN" b="1" dirty="0" err="1">
                <a:solidFill>
                  <a:srgbClr val="00B050"/>
                </a:solidFill>
              </a:rPr>
              <a:t>Hanseul</a:t>
            </a:r>
            <a:r>
              <a:rPr lang="en-US" altLang="zh-CN" b="1" dirty="0">
                <a:solidFill>
                  <a:srgbClr val="00B050"/>
                </a:solidFill>
              </a:rPr>
              <a:t> Hong (WILUS) [update]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13614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11-20/1264 and D0.4)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t>23 </a:t>
            </a:r>
            <a:r>
              <a:rPr lang="en-US" altLang="zh-CN" sz="2400" dirty="0"/>
              <a:t>and 73 in </a:t>
            </a:r>
            <a:r>
              <a:rPr lang="en-US" altLang="zh-CN" sz="2400" dirty="0" smtClean="0"/>
              <a:t>11-20/1264r1 </a:t>
            </a:r>
            <a:r>
              <a:rPr lang="en-US" altLang="zh-CN" sz="2400" dirty="0"/>
              <a:t>and </a:t>
            </a:r>
            <a:r>
              <a:rPr lang="en-US" altLang="zh-CN" sz="2400" dirty="0" smtClean="0"/>
              <a:t>spec text modifications as resolutions </a:t>
            </a:r>
            <a:r>
              <a:rPr lang="en-US" altLang="zh-CN" sz="2400" dirty="0"/>
              <a:t>to editorial CIDs covered in IEEE P802.11bd </a:t>
            </a:r>
            <a:r>
              <a:rPr lang="en-US" altLang="zh-CN" sz="2400" dirty="0" smtClean="0"/>
              <a:t>D0.4</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Result: 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83976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to following CIDs </a:t>
            </a:r>
            <a:r>
              <a:rPr lang="en-US" altLang="zh-CN" sz="2400" dirty="0" smtClean="0"/>
              <a:t> and proposed spec text modification to IEEE P802.11bd D0.4 as in 11-20/1268r0</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21, 48, 84 and 343</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13Y/0N/7A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554886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11-20/0729)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11-20/0729r1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24 and 90</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5649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11-20/0730r1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4, 5, 20, and 26</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955159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242459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129 513 9746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129 513 9746</a:t>
            </a:r>
            <a:endParaRPr sz="2400" dirty="0">
              <a:sym typeface="+mn-ea"/>
            </a:endParaRPr>
          </a:p>
          <a:p>
            <a:endParaRPr sz="2400" dirty="0"/>
          </a:p>
          <a:p>
            <a:r>
              <a:rPr lang="en-US" sz="2400" dirty="0"/>
              <a:t>Join from a video system or application: dial </a:t>
            </a:r>
            <a:r>
              <a:rPr lang="en-US" altLang="zh-CN" sz="2400" dirty="0" smtClean="0"/>
              <a:t>1295139746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1295139746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44681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SP for 11-20/1383</a:t>
            </a:r>
            <a:r>
              <a:rPr lang="en-US" altLang="zh-CN" b="1" dirty="0"/>
              <a:t>, comment resolution of clause 31.2.2, </a:t>
            </a:r>
            <a:r>
              <a:rPr lang="en-US" altLang="zh-CN" b="1" dirty="0" err="1"/>
              <a:t>Hanseul</a:t>
            </a:r>
            <a:r>
              <a:rPr lang="en-US" altLang="zh-CN" b="1" dirty="0"/>
              <a:t> Hong (WILUS) </a:t>
            </a:r>
            <a:r>
              <a:rPr lang="en-US" altLang="zh-CN" b="1" dirty="0" smtClean="0"/>
              <a:t>[except resolution for CID 232]</a:t>
            </a:r>
            <a:endParaRPr lang="en-US" altLang="zh-CN" b="1" dirty="0"/>
          </a:p>
          <a:p>
            <a:pPr marL="800100" lvl="1" indent="-342900" algn="just" eaLnBrk="0" hangingPunct="0">
              <a:buFontTx/>
              <a:buChar char="•"/>
              <a:defRPr/>
            </a:pPr>
            <a:r>
              <a:rPr lang="en-US" altLang="en-GB" b="1" dirty="0" smtClean="0"/>
              <a:t>Rest </a:t>
            </a:r>
            <a:r>
              <a:rPr lang="en-US" altLang="en-GB" b="1" dirty="0"/>
              <a:t>CIDs in 11-20/1228, </a:t>
            </a:r>
            <a:r>
              <a:rPr lang="fr-FR" altLang="zh-CN" b="1" dirty="0"/>
              <a:t>D0.3 comment resolution subclause 5, </a:t>
            </a:r>
            <a:r>
              <a:rPr lang="en-US" altLang="en-GB" b="1" dirty="0" err="1"/>
              <a:t>Liwen</a:t>
            </a:r>
            <a:r>
              <a:rPr lang="en-US" altLang="en-GB" b="1" dirty="0"/>
              <a:t> Chu (NXP)</a:t>
            </a:r>
          </a:p>
          <a:p>
            <a:pPr marL="800100" lvl="1" indent="-342900" algn="just" eaLnBrk="0" hangingPunct="0">
              <a:buFontTx/>
              <a:buChar char="•"/>
              <a:defRPr/>
            </a:pPr>
            <a:r>
              <a:rPr lang="en-US" altLang="zh-CN" b="1" dirty="0" smtClean="0"/>
              <a:t>TBD</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65973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11-20/1383r1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25, 82, 157, </a:t>
            </a:r>
            <a:r>
              <a:rPr lang="en-GB" altLang="zh-CN" sz="2100" dirty="0" smtClean="0">
                <a:latin typeface="Calibri" panose="020F0502020204030204" pitchFamily="34" charset="0"/>
                <a:cs typeface="Calibri" panose="020F0502020204030204" pitchFamily="34" charset="0"/>
              </a:rPr>
              <a:t>233</a:t>
            </a:r>
            <a:r>
              <a:rPr lang="en-GB"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and 234</a:t>
            </a:r>
            <a:endParaRPr lang="zh-CN" altLang="en-US" sz="210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77876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7175092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129 066 5429</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129 066 5429</a:t>
            </a:r>
            <a:endParaRPr sz="2400" dirty="0">
              <a:sym typeface="+mn-ea"/>
            </a:endParaRPr>
          </a:p>
          <a:p>
            <a:endParaRPr sz="2400" dirty="0"/>
          </a:p>
          <a:p>
            <a:r>
              <a:rPr lang="en-US" sz="2400" dirty="0"/>
              <a:t>Join from a video system or application: dial </a:t>
            </a:r>
            <a:r>
              <a:rPr lang="en-US" altLang="zh-CN" sz="2400" dirty="0" smtClean="0"/>
              <a:t>1290665429</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1290665429</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1527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740837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499204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2145373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791366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768242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0182108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algn="just" eaLnBrk="0" hangingPunct="0">
              <a:defRPr/>
            </a:pPr>
            <a:r>
              <a:rPr lang="en-US" altLang="zh-CN" dirty="0" smtClean="0"/>
              <a:t>Motion </a:t>
            </a:r>
            <a:r>
              <a:rPr lang="en-US" altLang="zh-CN" dirty="0"/>
              <a:t>to approve Editor to generate </a:t>
            </a:r>
            <a:r>
              <a:rPr lang="en-US" altLang="zh-CN" dirty="0" smtClean="0"/>
              <a:t>D1.0 and a Letter Ballot for D1.0</a:t>
            </a:r>
            <a:endParaRPr lang="en-US" altLang="zh-CN" dirty="0"/>
          </a:p>
          <a:p>
            <a:pPr algn="just" eaLnBrk="0" hangingPunct="0">
              <a:defRPr/>
            </a:pPr>
            <a:r>
              <a:rPr lang="en-GB" altLang="en-US" dirty="0"/>
              <a:t>Timeline </a:t>
            </a:r>
            <a:r>
              <a:rPr lang="en-GB" altLang="en-US" dirty="0" smtClean="0"/>
              <a:t>review</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0177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16016</TotalTime>
  <Words>2818</Words>
  <Application>Microsoft Office PowerPoint</Application>
  <PresentationFormat>宽屏</PresentationFormat>
  <Paragraphs>540</Paragraphs>
  <Slides>41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lpstr>IEEE 802.11 TGbd Teleconference</vt:lpstr>
      <vt:lpstr>Teleconference Bridge Information</vt:lpstr>
      <vt:lpstr>PowerPoint 演示文稿</vt:lpstr>
      <vt:lpstr>SP #1 (CR, 11-20/1378)</vt:lpstr>
      <vt:lpstr>IEEE 802.11 TGbd Teleconference</vt:lpstr>
      <vt:lpstr>Teleconference Bridge Information</vt:lpstr>
      <vt:lpstr>PowerPoint 演示文稿</vt:lpstr>
      <vt:lpstr>SP #1 (CR, 11-20/1264 and D0.4)</vt:lpstr>
      <vt:lpstr>SP #2 (CR, 11-20/1268)</vt:lpstr>
      <vt:lpstr>SP #3 (CR, 11-20/0729)</vt:lpstr>
      <vt:lpstr>SP #4 (CR, 11-20/0730)</vt:lpstr>
      <vt:lpstr>IEEE 802.11 TGbd Teleconference</vt:lpstr>
      <vt:lpstr>Teleconference Bridge Information</vt:lpstr>
      <vt:lpstr>PowerPoint 演示文稿</vt:lpstr>
      <vt:lpstr>SP #3 (CR, 11-20/1383)</vt:lpstr>
      <vt:lpstr>IEEE 802.11 Interim Plenary IEEE 802.11 TGbd Teleconference </vt:lpstr>
      <vt:lpstr>Teleconference Bridge Information (TBD)</vt:lpstr>
      <vt:lpstr>PowerPoint 演示文稿</vt:lpstr>
      <vt:lpstr>IEEE 802.11 Interim Plenary IEEE 802.11 TGbd Teleconference </vt:lpstr>
      <vt:lpstr>Teleconference Bridge Information (TBD)</vt:lpstr>
      <vt:lpstr>PowerPoint 演示文稿</vt:lpstr>
      <vt:lpstr>IEEE 802.11 Interim Plenary IEEE 802.11 TGbd Teleconference </vt:lpstr>
      <vt:lpstr>Teleconference Bridge Information (TBD)</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4551</cp:revision>
  <cp:lastPrinted>2014-11-04T15:04:00Z</cp:lastPrinted>
  <dcterms:created xsi:type="dcterms:W3CDTF">2007-04-17T18:10:00Z</dcterms:created>
  <dcterms:modified xsi:type="dcterms:W3CDTF">2020-09-08T16:06:34Z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