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1"/>
  </p:notesMasterIdLst>
  <p:handoutMasterIdLst>
    <p:handoutMasterId r:id="rId42"/>
  </p:handoutMasterIdLst>
  <p:sldIdLst>
    <p:sldId id="720" r:id="rId2"/>
    <p:sldId id="736" r:id="rId3"/>
    <p:sldId id="737" r:id="rId4"/>
    <p:sldId id="738" r:id="rId5"/>
    <p:sldId id="739" r:id="rId6"/>
    <p:sldId id="740" r:id="rId7"/>
    <p:sldId id="741" r:id="rId8"/>
    <p:sldId id="742" r:id="rId9"/>
    <p:sldId id="793" r:id="rId10"/>
    <p:sldId id="833" r:id="rId11"/>
    <p:sldId id="753" r:id="rId12"/>
    <p:sldId id="885" r:id="rId13"/>
    <p:sldId id="935" r:id="rId14"/>
    <p:sldId id="1028" r:id="rId15"/>
    <p:sldId id="1029" r:id="rId16"/>
    <p:sldId id="1030" r:id="rId17"/>
    <p:sldId id="1032" r:id="rId18"/>
    <p:sldId id="1033" r:id="rId19"/>
    <p:sldId id="1034" r:id="rId20"/>
    <p:sldId id="1035" r:id="rId21"/>
    <p:sldId id="1036" r:id="rId22"/>
    <p:sldId id="1037" r:id="rId23"/>
    <p:sldId id="1038" r:id="rId24"/>
    <p:sldId id="1039" r:id="rId25"/>
    <p:sldId id="1040" r:id="rId26"/>
    <p:sldId id="1053" r:id="rId27"/>
    <p:sldId id="1054" r:id="rId28"/>
    <p:sldId id="1041" r:id="rId29"/>
    <p:sldId id="1042" r:id="rId30"/>
    <p:sldId id="1043" r:id="rId31"/>
    <p:sldId id="1044" r:id="rId32"/>
    <p:sldId id="1045" r:id="rId33"/>
    <p:sldId id="1046" r:id="rId34"/>
    <p:sldId id="1047" r:id="rId35"/>
    <p:sldId id="1048" r:id="rId36"/>
    <p:sldId id="1049" r:id="rId37"/>
    <p:sldId id="1050" r:id="rId38"/>
    <p:sldId id="1051" r:id="rId39"/>
    <p:sldId id="1052" r:id="rId40"/>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529"/>
    <p:restoredTop sz="95405"/>
  </p:normalViewPr>
  <p:slideViewPr>
    <p:cSldViewPr showGuides="1">
      <p:cViewPr varScale="1">
        <p:scale>
          <a:sx n="81" d="100"/>
          <a:sy n="81" d="100"/>
        </p:scale>
        <p:origin x="164" y="6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Sep 2020</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20</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/1352</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a:t>
            </a:r>
            <a:r>
              <a:rPr kumimoji="0" lang="en-US" altLang="zh-CN"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Sep </a:t>
            </a:r>
            <a:r>
              <a:rPr lang="en-US" altLang="zh-CN" sz="1800" b="1" dirty="0">
                <a:solidFill>
                  <a:srgbClr val="000000"/>
                </a:solidFill>
                <a:ea typeface="Arial Unicode MS" pitchFamily="34" charset="-122"/>
              </a:rPr>
              <a:t>2020</a:t>
            </a: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Aug 2020</a:t>
            </a: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2020-08-29</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3255"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p>
          <a:p>
            <a:endParaRPr lang="zh-CN" altLang="en-US" sz="1600"/>
          </a:p>
          <a:p>
            <a:r>
              <a:rPr lang="zh-CN" altLang="en-US" sz="1600"/>
              <a:t>To enable the timely and efficient progress of work during the exceptional circumstance of cancelled plenary and interim sessions: Effective immediately,</a:t>
            </a:r>
          </a:p>
          <a:p>
            <a:r>
              <a:rPr lang="zh-CN" altLang="en-US" sz="1600"/>
              <a:t>The following process change is in effect for the duration of time until WG11 is able to hold face-to-face meetings:</a:t>
            </a:r>
          </a:p>
          <a:p>
            <a:r>
              <a:rPr lang="zh-CN" altLang="en-US" sz="1600"/>
              <a:t>(a)     “Task Group (TG), Study Group (SG) and Standing Committee (SC) motions may be held during teleconference meetings.</a:t>
            </a:r>
          </a:p>
          <a:p>
            <a:r>
              <a:rPr lang="zh-CN" altLang="en-US" sz="1600"/>
              <a:t>(b)     TG/SG/SC teleconference meetings that will consider motions shall be approved by the WG Chair, and if approved, meetings and draft motions announced to the TG and WG11 reflectors 10 days prior to the meeting.</a:t>
            </a:r>
          </a:p>
          <a:p>
            <a:r>
              <a:rPr lang="zh-CN" altLang="en-US" sz="1600"/>
              <a:t>(c)     If a motion is not approved by unanimous consent, it shall be taken as a roll call [recorded] vote.</a:t>
            </a:r>
          </a:p>
          <a:p>
            <a:endParaRPr lang="zh-CN" altLang="en-US" sz="1600"/>
          </a:p>
          <a:p>
            <a:r>
              <a:rPr lang="zh-CN" altLang="en-US" sz="1600"/>
              <a:t>This change is NOT applicable to a TG operating under the accelerated process or as an IEEE-SA Ballot Comment Resolution Committee.</a:t>
            </a:r>
          </a:p>
          <a:p>
            <a:endParaRPr lang="zh-CN" altLang="en-US" sz="1600"/>
          </a:p>
          <a:p>
            <a:r>
              <a:rPr lang="zh-CN" altLang="en-US" sz="1600"/>
              <a:t>Implementation:</a:t>
            </a:r>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a:t>Current Teleconference Plan</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764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Sep</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 name="内容占位符 2"/>
          <p:cNvSpPr>
            <a:spLocks noGrp="1"/>
          </p:cNvSpPr>
          <p:nvPr/>
        </p:nvSpPr>
        <p:spPr>
          <a:xfrm>
            <a:off x="838339" y="2156169"/>
            <a:ext cx="5257662" cy="3869055"/>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endParaRPr lang="en-US" altLang="zh-CN" sz="2400" dirty="0">
              <a:solidFill>
                <a:srgbClr val="00B050"/>
              </a:solidFill>
              <a:cs typeface="+mn-ea"/>
            </a:endParaRPr>
          </a:p>
        </p:txBody>
      </p:sp>
      <p:sp>
        <p:nvSpPr>
          <p:cNvPr id="7" name="内容占位符 2"/>
          <p:cNvSpPr>
            <a:spLocks noGrp="1"/>
          </p:cNvSpPr>
          <p:nvPr/>
        </p:nvSpPr>
        <p:spPr>
          <a:xfrm>
            <a:off x="1905110" y="2156169"/>
            <a:ext cx="9600948" cy="3869055"/>
          </a:xfrm>
          <a:prstGeom prst="rect">
            <a:avLst/>
          </a:prstGeom>
          <a:noFill/>
          <a:ln w="9525">
            <a:noFill/>
          </a:ln>
        </p:spPr>
        <p:txBody>
          <a:bodyPr vert="horz" wrap="square" lIns="92160" tIns="46080" rIns="92160" bIns="46080" anchor="t" anchorCtr="0">
            <a:normAutofit fontScale="925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2400" dirty="0" smtClean="0">
                <a:solidFill>
                  <a:schemeClr val="bg1">
                    <a:lumMod val="85000"/>
                  </a:schemeClr>
                </a:solidFill>
                <a:cs typeface="+mn-ea"/>
              </a:rPr>
              <a:t>Sep 1</a:t>
            </a:r>
            <a:r>
              <a:rPr lang="en-US" altLang="zh-CN" sz="2400" baseline="30000" dirty="0" smtClean="0">
                <a:solidFill>
                  <a:schemeClr val="bg1">
                    <a:lumMod val="85000"/>
                  </a:schemeClr>
                </a:solidFill>
                <a:cs typeface="+mn-ea"/>
              </a:rPr>
              <a:t>st</a:t>
            </a:r>
            <a:r>
              <a:rPr lang="en-US" altLang="zh-CN" sz="2400" dirty="0" smtClean="0">
                <a:solidFill>
                  <a:schemeClr val="bg1">
                    <a:lumMod val="85000"/>
                  </a:schemeClr>
                </a:solidFill>
                <a:cs typeface="+mn-ea"/>
              </a:rPr>
              <a:t>, 10:00am </a:t>
            </a:r>
            <a:r>
              <a:rPr lang="en-US" altLang="zh-CN" sz="2400" dirty="0">
                <a:solidFill>
                  <a:schemeClr val="bg1">
                    <a:lumMod val="85000"/>
                  </a:schemeClr>
                </a:solidFill>
                <a:cs typeface="+mn-ea"/>
              </a:rPr>
              <a:t>~ 11:59 am, ET; </a:t>
            </a:r>
            <a:r>
              <a:rPr lang="en-US" altLang="zh-CN" sz="2400" dirty="0" err="1" smtClean="0">
                <a:solidFill>
                  <a:schemeClr val="bg1">
                    <a:lumMod val="85000"/>
                  </a:schemeClr>
                </a:solidFill>
                <a:cs typeface="+mn-ea"/>
              </a:rPr>
              <a:t>Webex</a:t>
            </a:r>
            <a:r>
              <a:rPr lang="en-US" altLang="zh-CN" sz="2400" dirty="0" smtClean="0">
                <a:solidFill>
                  <a:schemeClr val="bg1">
                    <a:lumMod val="85000"/>
                  </a:schemeClr>
                </a:solidFill>
                <a:cs typeface="+mn-ea"/>
              </a:rPr>
              <a:t>; </a:t>
            </a:r>
            <a:endParaRPr lang="en-US" altLang="zh-CN" sz="2400" dirty="0">
              <a:solidFill>
                <a:schemeClr val="bg1">
                  <a:lumMod val="85000"/>
                </a:schemeClr>
              </a:solidFill>
              <a:cs typeface="+mn-ea"/>
            </a:endParaRPr>
          </a:p>
          <a:p>
            <a:pPr eaLnBrk="1" hangingPunct="1"/>
            <a:r>
              <a:rPr lang="en-US" altLang="zh-CN" sz="2400" dirty="0" smtClean="0">
                <a:solidFill>
                  <a:schemeClr val="bg1">
                    <a:lumMod val="85000"/>
                  </a:schemeClr>
                </a:solidFill>
                <a:cs typeface="+mn-ea"/>
                <a:sym typeface="+mn-ea"/>
              </a:rPr>
              <a:t>Sep 4</a:t>
            </a:r>
            <a:r>
              <a:rPr lang="en-US" altLang="zh-CN" sz="2400" baseline="30000" dirty="0" smtClean="0">
                <a:solidFill>
                  <a:schemeClr val="bg1">
                    <a:lumMod val="85000"/>
                  </a:schemeClr>
                </a:solidFill>
                <a:cs typeface="+mn-ea"/>
                <a:sym typeface="+mn-ea"/>
              </a:rPr>
              <a:t>th</a:t>
            </a:r>
            <a:r>
              <a:rPr lang="en-US" altLang="zh-CN" sz="2400" dirty="0" smtClean="0">
                <a:solidFill>
                  <a:schemeClr val="bg1">
                    <a:lumMod val="85000"/>
                  </a:schemeClr>
                </a:solidFill>
                <a:cs typeface="+mn-ea"/>
                <a:sym typeface="+mn-ea"/>
              </a:rPr>
              <a:t>, 10:00am </a:t>
            </a:r>
            <a:r>
              <a:rPr lang="en-US" altLang="zh-CN" sz="2400" dirty="0">
                <a:solidFill>
                  <a:schemeClr val="bg1">
                    <a:lumMod val="85000"/>
                  </a:schemeClr>
                </a:solidFill>
                <a:cs typeface="+mn-ea"/>
                <a:sym typeface="+mn-ea"/>
              </a:rPr>
              <a:t>~ 11:59 am, ET; Webex; </a:t>
            </a:r>
            <a:endParaRPr lang="en-US" altLang="zh-CN" sz="2400" dirty="0" smtClean="0">
              <a:solidFill>
                <a:schemeClr val="bg1">
                  <a:lumMod val="85000"/>
                </a:schemeClr>
              </a:solidFill>
              <a:cs typeface="+mn-ea"/>
              <a:sym typeface="+mn-ea"/>
            </a:endParaRPr>
          </a:p>
          <a:p>
            <a:pPr eaLnBrk="1" hangingPunct="1"/>
            <a:r>
              <a:rPr lang="en-US" altLang="zh-CN" sz="2400" dirty="0" smtClean="0">
                <a:solidFill>
                  <a:srgbClr val="00B050"/>
                </a:solidFill>
                <a:cs typeface="+mn-ea"/>
                <a:sym typeface="+mn-ea"/>
              </a:rPr>
              <a:t>Sep 8</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a:t>
            </a:r>
            <a:r>
              <a:rPr lang="en-US" altLang="zh-CN" sz="2400" dirty="0">
                <a:solidFill>
                  <a:srgbClr val="00B050"/>
                </a:solidFill>
                <a:cs typeface="+mn-ea"/>
                <a:sym typeface="+mn-ea"/>
              </a:rPr>
              <a:t>10:00am ~ 11:59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Sep 11</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a:t>
            </a:r>
            <a:r>
              <a:rPr lang="en-US" altLang="zh-CN" sz="2400" dirty="0">
                <a:solidFill>
                  <a:srgbClr val="00B050"/>
                </a:solidFill>
                <a:cs typeface="+mn-ea"/>
                <a:sym typeface="+mn-ea"/>
              </a:rPr>
              <a:t>10:00am ~ 11:59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endParaRPr lang="en-US" altLang="zh-CN" sz="2400" dirty="0" smtClean="0">
              <a:solidFill>
                <a:srgbClr val="00B050"/>
              </a:solidFill>
              <a:cs typeface="+mn-ea"/>
              <a:sym typeface="+mn-ea"/>
            </a:endParaRPr>
          </a:p>
          <a:p>
            <a:pPr eaLnBrk="1" hangingPunct="1"/>
            <a:r>
              <a:rPr lang="en-US" altLang="zh-CN" sz="2400" u="sng" dirty="0" smtClean="0">
                <a:solidFill>
                  <a:srgbClr val="0070C0"/>
                </a:solidFill>
                <a:cs typeface="+mn-ea"/>
                <a:sym typeface="+mn-ea"/>
              </a:rPr>
              <a:t>Sep 15</a:t>
            </a:r>
            <a:r>
              <a:rPr lang="en-US" altLang="zh-CN" sz="2400" u="sng" baseline="30000" dirty="0" smtClean="0">
                <a:solidFill>
                  <a:srgbClr val="0070C0"/>
                </a:solidFill>
                <a:cs typeface="+mn-ea"/>
                <a:sym typeface="+mn-ea"/>
              </a:rPr>
              <a:t>th</a:t>
            </a:r>
            <a:r>
              <a:rPr lang="en-US" altLang="zh-CN" sz="2400" u="sng" dirty="0" smtClean="0">
                <a:solidFill>
                  <a:srgbClr val="0070C0"/>
                </a:solidFill>
                <a:cs typeface="+mn-ea"/>
                <a:sym typeface="+mn-ea"/>
              </a:rPr>
              <a:t>, 9:00am ~ 11:00 am, ET; </a:t>
            </a:r>
            <a:r>
              <a:rPr lang="en-US" altLang="zh-CN" sz="2400" u="sng" dirty="0" err="1" smtClean="0">
                <a:solidFill>
                  <a:srgbClr val="0070C0"/>
                </a:solidFill>
                <a:cs typeface="+mn-ea"/>
                <a:sym typeface="+mn-ea"/>
              </a:rPr>
              <a:t>Webex</a:t>
            </a:r>
            <a:r>
              <a:rPr lang="en-US" altLang="zh-CN" sz="2400" u="sng" dirty="0" smtClean="0">
                <a:solidFill>
                  <a:srgbClr val="0070C0"/>
                </a:solidFill>
                <a:cs typeface="+mn-ea"/>
                <a:sym typeface="+mn-ea"/>
              </a:rPr>
              <a:t>; IEEE 802.11 Plenary Sep; </a:t>
            </a:r>
          </a:p>
          <a:p>
            <a:pPr eaLnBrk="1" hangingPunct="1"/>
            <a:r>
              <a:rPr lang="en-US" altLang="zh-CN" sz="2400" u="sng" dirty="0">
                <a:solidFill>
                  <a:srgbClr val="0070C0"/>
                </a:solidFill>
                <a:cs typeface="+mn-ea"/>
                <a:sym typeface="+mn-ea"/>
              </a:rPr>
              <a:t>Sep </a:t>
            </a:r>
            <a:r>
              <a:rPr lang="en-US" altLang="zh-CN" sz="2400" u="sng" dirty="0" smtClean="0">
                <a:solidFill>
                  <a:srgbClr val="0070C0"/>
                </a:solidFill>
                <a:cs typeface="+mn-ea"/>
                <a:sym typeface="+mn-ea"/>
              </a:rPr>
              <a:t>16</a:t>
            </a:r>
            <a:r>
              <a:rPr lang="en-US" altLang="zh-CN" sz="2400" u="sng" baseline="30000" dirty="0" smtClean="0">
                <a:solidFill>
                  <a:srgbClr val="0070C0"/>
                </a:solidFill>
                <a:cs typeface="+mn-ea"/>
                <a:sym typeface="+mn-ea"/>
              </a:rPr>
              <a:t>th</a:t>
            </a:r>
            <a:r>
              <a:rPr lang="en-US" altLang="zh-CN" sz="2400" u="sng" dirty="0">
                <a:solidFill>
                  <a:srgbClr val="0070C0"/>
                </a:solidFill>
                <a:cs typeface="+mn-ea"/>
                <a:sym typeface="+mn-ea"/>
              </a:rPr>
              <a:t>, </a:t>
            </a:r>
            <a:r>
              <a:rPr lang="en-US" altLang="zh-CN" sz="2400" u="sng" dirty="0" smtClean="0">
                <a:solidFill>
                  <a:srgbClr val="0070C0"/>
                </a:solidFill>
                <a:cs typeface="+mn-ea"/>
                <a:sym typeface="+mn-ea"/>
              </a:rPr>
              <a:t>7:00pm </a:t>
            </a:r>
            <a:r>
              <a:rPr lang="en-US" altLang="zh-CN" sz="2400" u="sng" dirty="0">
                <a:solidFill>
                  <a:srgbClr val="0070C0"/>
                </a:solidFill>
                <a:cs typeface="+mn-ea"/>
                <a:sym typeface="+mn-ea"/>
              </a:rPr>
              <a:t>~ </a:t>
            </a:r>
            <a:r>
              <a:rPr lang="en-US" altLang="zh-CN" sz="2400" u="sng" dirty="0" smtClean="0">
                <a:solidFill>
                  <a:srgbClr val="0070C0"/>
                </a:solidFill>
                <a:cs typeface="+mn-ea"/>
                <a:sym typeface="+mn-ea"/>
              </a:rPr>
              <a:t>9:00 pm</a:t>
            </a:r>
            <a:r>
              <a:rPr lang="en-US" altLang="zh-CN" sz="2400" u="sng" dirty="0">
                <a:solidFill>
                  <a:srgbClr val="0070C0"/>
                </a:solidFill>
                <a:cs typeface="+mn-ea"/>
                <a:sym typeface="+mn-ea"/>
              </a:rPr>
              <a:t>, ET; </a:t>
            </a:r>
            <a:r>
              <a:rPr lang="en-US" altLang="zh-CN" sz="2400" u="sng" dirty="0" err="1" smtClean="0">
                <a:solidFill>
                  <a:srgbClr val="0070C0"/>
                </a:solidFill>
                <a:cs typeface="+mn-ea"/>
                <a:sym typeface="+mn-ea"/>
              </a:rPr>
              <a:t>Webex</a:t>
            </a:r>
            <a:r>
              <a:rPr lang="en-US" altLang="zh-CN" sz="2400" u="sng" dirty="0" smtClean="0">
                <a:solidFill>
                  <a:srgbClr val="0070C0"/>
                </a:solidFill>
                <a:cs typeface="+mn-ea"/>
                <a:sym typeface="+mn-ea"/>
              </a:rPr>
              <a:t>; </a:t>
            </a:r>
            <a:endParaRPr lang="en-US" altLang="zh-CN" sz="2400" u="sng" dirty="0">
              <a:solidFill>
                <a:srgbClr val="0070C0"/>
              </a:solidFill>
              <a:cs typeface="+mn-ea"/>
              <a:sym typeface="+mn-ea"/>
            </a:endParaRPr>
          </a:p>
          <a:p>
            <a:pPr eaLnBrk="1" hangingPunct="1"/>
            <a:r>
              <a:rPr lang="en-US" altLang="zh-CN" sz="2400" u="sng" dirty="0">
                <a:solidFill>
                  <a:srgbClr val="0070C0"/>
                </a:solidFill>
                <a:cs typeface="+mn-ea"/>
                <a:sym typeface="+mn-ea"/>
              </a:rPr>
              <a:t>Sep </a:t>
            </a:r>
            <a:r>
              <a:rPr lang="en-US" altLang="zh-CN" sz="2400" u="sng" dirty="0" smtClean="0">
                <a:solidFill>
                  <a:srgbClr val="0070C0"/>
                </a:solidFill>
                <a:cs typeface="+mn-ea"/>
                <a:sym typeface="+mn-ea"/>
              </a:rPr>
              <a:t>17</a:t>
            </a:r>
            <a:r>
              <a:rPr lang="en-US" altLang="zh-CN" sz="2400" u="sng" baseline="30000" dirty="0" smtClean="0">
                <a:solidFill>
                  <a:srgbClr val="0070C0"/>
                </a:solidFill>
                <a:cs typeface="+mn-ea"/>
                <a:sym typeface="+mn-ea"/>
              </a:rPr>
              <a:t>th</a:t>
            </a:r>
            <a:r>
              <a:rPr lang="en-US" altLang="zh-CN" sz="2400" u="sng" dirty="0" smtClean="0">
                <a:solidFill>
                  <a:srgbClr val="0070C0"/>
                </a:solidFill>
                <a:cs typeface="+mn-ea"/>
                <a:sym typeface="+mn-ea"/>
              </a:rPr>
              <a:t>, 10:00am </a:t>
            </a:r>
            <a:r>
              <a:rPr lang="en-US" altLang="zh-CN" sz="2400" u="sng" dirty="0">
                <a:solidFill>
                  <a:srgbClr val="0070C0"/>
                </a:solidFill>
                <a:cs typeface="+mn-ea"/>
                <a:sym typeface="+mn-ea"/>
              </a:rPr>
              <a:t>~ </a:t>
            </a:r>
            <a:r>
              <a:rPr lang="en-US" altLang="zh-CN" sz="2400" u="sng" dirty="0" smtClean="0">
                <a:solidFill>
                  <a:srgbClr val="0070C0"/>
                </a:solidFill>
                <a:cs typeface="+mn-ea"/>
                <a:sym typeface="+mn-ea"/>
              </a:rPr>
              <a:t>11:00 </a:t>
            </a:r>
            <a:r>
              <a:rPr lang="en-US" altLang="zh-CN" sz="2400" u="sng" dirty="0">
                <a:solidFill>
                  <a:srgbClr val="0070C0"/>
                </a:solidFill>
                <a:cs typeface="+mn-ea"/>
                <a:sym typeface="+mn-ea"/>
              </a:rPr>
              <a:t>am, ET; </a:t>
            </a:r>
            <a:r>
              <a:rPr lang="en-US" altLang="zh-CN" sz="2400" u="sng" dirty="0" err="1" smtClean="0">
                <a:solidFill>
                  <a:srgbClr val="0070C0"/>
                </a:solidFill>
                <a:cs typeface="+mn-ea"/>
                <a:sym typeface="+mn-ea"/>
              </a:rPr>
              <a:t>Webex</a:t>
            </a:r>
            <a:r>
              <a:rPr lang="en-US" altLang="zh-CN" sz="2400" u="sng" dirty="0" smtClean="0">
                <a:solidFill>
                  <a:srgbClr val="0070C0"/>
                </a:solidFill>
                <a:cs typeface="+mn-ea"/>
                <a:sym typeface="+mn-ea"/>
              </a:rPr>
              <a:t> (motion); </a:t>
            </a:r>
            <a:endParaRPr lang="en-US" altLang="zh-CN" sz="2400" u="sng" dirty="0">
              <a:solidFill>
                <a:srgbClr val="0070C0"/>
              </a:solidFill>
              <a:cs typeface="+mn-ea"/>
              <a:sym typeface="+mn-ea"/>
            </a:endParaRPr>
          </a:p>
          <a:p>
            <a:pPr eaLnBrk="1" hangingPunct="1"/>
            <a:r>
              <a:rPr lang="en-US" altLang="zh-CN" sz="2400" strike="sngStrike" dirty="0" smtClean="0">
                <a:solidFill>
                  <a:srgbClr val="FF0000"/>
                </a:solidFill>
                <a:cs typeface="+mn-ea"/>
                <a:sym typeface="+mn-ea"/>
              </a:rPr>
              <a:t>Sep 18</a:t>
            </a:r>
            <a:r>
              <a:rPr lang="en-US" altLang="zh-CN" sz="2400" strike="sngStrike" baseline="30000" dirty="0" smtClean="0">
                <a:solidFill>
                  <a:srgbClr val="FF0000"/>
                </a:solidFill>
                <a:cs typeface="+mn-ea"/>
                <a:sym typeface="+mn-ea"/>
              </a:rPr>
              <a:t>th</a:t>
            </a:r>
            <a:r>
              <a:rPr lang="en-US" altLang="zh-CN" sz="2400" strike="sngStrike" dirty="0" smtClean="0">
                <a:solidFill>
                  <a:srgbClr val="FF0000"/>
                </a:solidFill>
                <a:cs typeface="+mn-ea"/>
                <a:sym typeface="+mn-ea"/>
              </a:rPr>
              <a:t>, 10:00am ~ 11:59 am, ET; </a:t>
            </a:r>
            <a:r>
              <a:rPr lang="en-US" altLang="zh-CN" sz="2400" strike="sngStrike" dirty="0" err="1" smtClean="0">
                <a:solidFill>
                  <a:srgbClr val="FF0000"/>
                </a:solidFill>
                <a:cs typeface="+mn-ea"/>
                <a:sym typeface="+mn-ea"/>
              </a:rPr>
              <a:t>Webex</a:t>
            </a:r>
            <a:r>
              <a:rPr lang="en-US" altLang="zh-CN" sz="2400" strike="sngStrike" dirty="0" smtClean="0">
                <a:solidFill>
                  <a:srgbClr val="FF0000"/>
                </a:solidFill>
                <a:cs typeface="+mn-ea"/>
                <a:sym typeface="+mn-ea"/>
              </a:rPr>
              <a:t>; </a:t>
            </a:r>
          </a:p>
          <a:p>
            <a:pPr eaLnBrk="1" hangingPunct="1"/>
            <a:r>
              <a:rPr lang="en-US" altLang="zh-CN" sz="2400" dirty="0" smtClean="0">
                <a:solidFill>
                  <a:srgbClr val="00B050"/>
                </a:solidFill>
                <a:cs typeface="+mn-ea"/>
                <a:sym typeface="+mn-ea"/>
              </a:rPr>
              <a:t>Sep 22</a:t>
            </a:r>
            <a:r>
              <a:rPr lang="en-US" altLang="zh-CN" sz="2400" baseline="30000" dirty="0" smtClean="0">
                <a:solidFill>
                  <a:srgbClr val="00B050"/>
                </a:solidFill>
                <a:cs typeface="+mn-ea"/>
                <a:sym typeface="+mn-ea"/>
              </a:rPr>
              <a:t>nd</a:t>
            </a:r>
            <a:r>
              <a:rPr lang="en-US" altLang="zh-CN" sz="2400" dirty="0" smtClean="0">
                <a:solidFill>
                  <a:srgbClr val="00B050"/>
                </a:solidFill>
                <a:cs typeface="+mn-ea"/>
                <a:sym typeface="+mn-ea"/>
              </a:rPr>
              <a:t>, 10:00am ~ 11:59 am, ET; </a:t>
            </a:r>
            <a:r>
              <a:rPr lang="en-US" altLang="zh-CN" sz="2400" dirty="0" err="1" smtClean="0">
                <a:solidFill>
                  <a:srgbClr val="00B050"/>
                </a:solidFill>
                <a:cs typeface="+mn-ea"/>
                <a:sym typeface="+mn-ea"/>
              </a:rPr>
              <a:t>Webex</a:t>
            </a:r>
            <a:r>
              <a:rPr lang="en-US" altLang="zh-CN" sz="2400" dirty="0" smtClean="0">
                <a:solidFill>
                  <a:srgbClr val="00B050"/>
                </a:solidFill>
                <a:cs typeface="+mn-ea"/>
                <a:sym typeface="+mn-ea"/>
              </a:rPr>
              <a:t>; </a:t>
            </a:r>
          </a:p>
          <a:p>
            <a:pPr eaLnBrk="1" hangingPunct="1"/>
            <a:r>
              <a:rPr lang="en-US" altLang="zh-CN" sz="2400" dirty="0" smtClean="0">
                <a:solidFill>
                  <a:srgbClr val="00B050"/>
                </a:solidFill>
                <a:cs typeface="+mn-ea"/>
                <a:sym typeface="+mn-ea"/>
              </a:rPr>
              <a:t>Sep 25</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10:00am </a:t>
            </a:r>
            <a:r>
              <a:rPr lang="en-US" altLang="zh-CN" sz="2400" dirty="0">
                <a:solidFill>
                  <a:srgbClr val="00B050"/>
                </a:solidFill>
                <a:cs typeface="+mn-ea"/>
                <a:sym typeface="+mn-ea"/>
              </a:rPr>
              <a:t>~ 11:59 am, ET; Webex; </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Sep 29</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10:00am </a:t>
            </a:r>
            <a:r>
              <a:rPr lang="en-US" altLang="zh-CN" sz="2400" dirty="0">
                <a:solidFill>
                  <a:srgbClr val="00B050"/>
                </a:solidFill>
                <a:cs typeface="+mn-ea"/>
                <a:sym typeface="+mn-ea"/>
              </a:rPr>
              <a:t>~ 11:59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endParaRPr lang="en-US" altLang="zh-CN" sz="2400" dirty="0">
              <a:solidFill>
                <a:srgbClr val="00B050"/>
              </a:solidFill>
              <a:cs typeface="+mn-ea"/>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TGbd Documents Update</a:t>
            </a: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graphicFrame>
        <p:nvGraphicFramePr>
          <p:cNvPr id="8" name="表格 7"/>
          <p:cNvGraphicFramePr>
            <a:graphicFrameLocks noGrp="1"/>
          </p:cNvGraphicFramePr>
          <p:nvPr>
            <p:extLst>
              <p:ext uri="{D42A27DB-BD31-4B8C-83A1-F6EECF244321}">
                <p14:modId xmlns:p14="http://schemas.microsoft.com/office/powerpoint/2010/main" val="3328355744"/>
              </p:ext>
            </p:extLst>
          </p:nvPr>
        </p:nvGraphicFramePr>
        <p:xfrm>
          <a:off x="1524120" y="1600248"/>
          <a:ext cx="9406890" cy="4480560"/>
        </p:xfrm>
        <a:graphic>
          <a:graphicData uri="http://schemas.openxmlformats.org/drawingml/2006/table">
            <a:tbl>
              <a:tblPr firstRow="1" bandRow="1">
                <a:tableStyleId>{5C22544A-7EE6-4342-B048-85BDC9FD1C3A}</a:tableStyleId>
              </a:tblPr>
              <a:tblGrid>
                <a:gridCol w="4977765"/>
                <a:gridCol w="2021205"/>
                <a:gridCol w="2407920"/>
              </a:tblGrid>
              <a:tr h="192026">
                <a:tc>
                  <a:txBody>
                    <a:bodyPr/>
                    <a:lstStyle/>
                    <a:p>
                      <a:r>
                        <a:rPr lang="en-US" altLang="zh-CN" sz="1800" dirty="0" smtClean="0"/>
                        <a:t>TG Documents</a:t>
                      </a:r>
                    </a:p>
                  </a:txBody>
                  <a:tcPr/>
                </a:tc>
                <a:tc>
                  <a:txBody>
                    <a:bodyPr/>
                    <a:lstStyle/>
                    <a:p>
                      <a:r>
                        <a:rPr lang="en-US" altLang="zh-CN" sz="1800" dirty="0" smtClean="0"/>
                        <a:t>Baseline Version</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11-19/0495r0</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11-19/0497r0</a:t>
                      </a:r>
                    </a:p>
                  </a:txBody>
                  <a:tcPr/>
                </a:tc>
                <a:tc>
                  <a:txBody>
                    <a:bodyPr/>
                    <a:lstStyle/>
                    <a:p>
                      <a:r>
                        <a:rPr lang="en-US" altLang="zh-CN" sz="1200" dirty="0" smtClean="0">
                          <a:solidFill>
                            <a:schemeClr val="tx1"/>
                          </a:solidFill>
                        </a:rPr>
                        <a:t>11-19/0497r6</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r>
                        <a:rPr lang="en-US" altLang="zh-CN" sz="1200" dirty="0" smtClean="0">
                          <a:solidFill>
                            <a:schemeClr val="tx1"/>
                          </a:solidFill>
                        </a:rPr>
                        <a:t>11-19/0437r3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r>
                        <a:rPr lang="en-US" altLang="zh-CN" sz="1200" dirty="0" smtClean="0">
                          <a:solidFill>
                            <a:schemeClr val="tx1"/>
                          </a:solidFill>
                        </a:rPr>
                        <a:t>11-19/0843r0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r>
                        <a:rPr lang="en-US" altLang="zh-CN" sz="1200" dirty="0" smtClean="0">
                          <a:solidFill>
                            <a:schemeClr val="tx1"/>
                          </a:solidFill>
                        </a:rPr>
                        <a:t>11-19/0514r0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r>
                        <a:rPr lang="en-US" altLang="zh-CN" sz="1200" dirty="0" smtClean="0">
                          <a:solidFill>
                            <a:schemeClr val="tx1"/>
                          </a:solidFill>
                        </a:rPr>
                        <a:t>11-19/1342r0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algn="l" defTabSz="914400">
                        <a:spcBef>
                          <a:spcPts val="0"/>
                        </a:spcBef>
                        <a:spcAft>
                          <a:spcPts val="0"/>
                        </a:spcAft>
                        <a:buClrTx/>
                        <a:buSzTx/>
                        <a:buFontTx/>
                        <a:buNone/>
                        <a:defRPr/>
                      </a:pPr>
                      <a:r>
                        <a:rPr lang="en-US" altLang="zh-CN" sz="1200" dirty="0" smtClean="0">
                          <a:solidFill>
                            <a:schemeClr val="tx1"/>
                          </a:solidFill>
                        </a:rPr>
                        <a:t>11-20/0774r0</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11-20/0774r10</a:t>
                      </a:r>
                    </a:p>
                  </a:txBody>
                  <a:tcPr/>
                </a:tc>
              </a:tr>
              <a:tr h="160355">
                <a:tc>
                  <a:txBody>
                    <a:bodyPr/>
                    <a:lstStyle/>
                    <a:p>
                      <a:r>
                        <a:rPr lang="en-US" altLang="zh-CN" sz="1200" dirty="0"/>
                        <a:t>Teleconference Minutes</a:t>
                      </a:r>
                    </a:p>
                  </a:txBody>
                  <a:tcPr/>
                </a:tc>
                <a:tc>
                  <a:txBody>
                    <a:bodyPr/>
                    <a:lstStyle/>
                    <a:p>
                      <a:pPr algn="l" defTabSz="914400">
                        <a:spcBef>
                          <a:spcPts val="0"/>
                        </a:spcBef>
                        <a:spcAft>
                          <a:spcPts val="0"/>
                        </a:spcAft>
                        <a:buClrTx/>
                        <a:buSzTx/>
                        <a:buFontTx/>
                        <a:defRPr/>
                      </a:pPr>
                      <a:r>
                        <a:rPr lang="en-US" altLang="zh-CN" sz="1200" dirty="0" smtClean="0">
                          <a:solidFill>
                            <a:schemeClr val="tx1"/>
                          </a:solidFill>
                        </a:rPr>
                        <a:t>11-20/0276r0</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a:t>
                      </a:r>
                    </a:p>
                  </a:txBody>
                  <a:tcPr/>
                </a:tc>
              </a:tr>
              <a:tr h="160355">
                <a:tc>
                  <a:txBody>
                    <a:bodyPr/>
                    <a:lstStyle/>
                    <a:p>
                      <a:r>
                        <a:rPr lang="en-US" altLang="zh-CN" sz="1200" dirty="0" smtClean="0"/>
                        <a:t>Teleconference Agenda for Aug 2020</a:t>
                      </a:r>
                      <a:endParaRPr lang="en-US" altLang="zh-CN" sz="1200" dirty="0"/>
                    </a:p>
                  </a:txBody>
                  <a:tcPr/>
                </a:tc>
                <a:tc>
                  <a:txBody>
                    <a:bodyPr/>
                    <a:lstStyle/>
                    <a:p>
                      <a:pPr algn="l" defTabSz="914400">
                        <a:spcBef>
                          <a:spcPts val="0"/>
                        </a:spcBef>
                        <a:spcAft>
                          <a:spcPts val="0"/>
                        </a:spcAft>
                        <a:buClrTx/>
                        <a:buSzTx/>
                        <a:buFontTx/>
                        <a:defRPr/>
                      </a:pPr>
                      <a:r>
                        <a:rPr lang="en-US" altLang="zh-CN" sz="1200" dirty="0" smtClean="0">
                          <a:solidFill>
                            <a:schemeClr val="tx1"/>
                          </a:solidFill>
                        </a:rPr>
                        <a:t>11-20/1164r0</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rgbClr val="0070C0"/>
                          </a:solidFill>
                          <a:sym typeface="+mn-ea"/>
                        </a:rPr>
                        <a:t>11-20/1164r7</a:t>
                      </a:r>
                    </a:p>
                  </a:txBody>
                  <a:tcPr/>
                </a:tc>
              </a:tr>
              <a:tr h="160355">
                <a:tc>
                  <a:txBody>
                    <a:bodyPr/>
                    <a:lstStyle/>
                    <a:p>
                      <a:r>
                        <a:rPr lang="en-US" altLang="zh-CN" sz="1200" dirty="0" smtClean="0"/>
                        <a:t>Teleconference Minutes for Aug 2020</a:t>
                      </a:r>
                      <a:endParaRPr lang="en-US" altLang="zh-CN" sz="1200" dirty="0"/>
                    </a:p>
                  </a:txBody>
                  <a:tcPr/>
                </a:tc>
                <a:tc>
                  <a:txBody>
                    <a:bodyPr/>
                    <a:lstStyle/>
                    <a:p>
                      <a:pPr algn="l" defTabSz="914400">
                        <a:spcBef>
                          <a:spcPts val="0"/>
                        </a:spcBef>
                        <a:spcAft>
                          <a:spcPts val="0"/>
                        </a:spcAft>
                        <a:buClrTx/>
                        <a:buSzTx/>
                        <a:buFontTx/>
                        <a:defRPr/>
                      </a:pPr>
                      <a:r>
                        <a:rPr lang="en-US" altLang="zh-CN" sz="1200" dirty="0" smtClean="0">
                          <a:solidFill>
                            <a:schemeClr val="tx1"/>
                          </a:solidFill>
                        </a:rPr>
                        <a:t>11-20/1105r0</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rgbClr val="0070C0"/>
                          </a:solidFill>
                          <a:sym typeface="+mn-ea"/>
                        </a:rPr>
                        <a:t>11-20/1105r5</a:t>
                      </a:r>
                      <a:endParaRPr lang="en-US" altLang="zh-CN" sz="1200" dirty="0" smtClean="0">
                        <a:solidFill>
                          <a:srgbClr val="0070C0"/>
                        </a:solidFill>
                        <a:sym typeface="+mn-ea"/>
                      </a:endParaRPr>
                    </a:p>
                  </a:txBody>
                  <a:tcPr/>
                </a:tc>
              </a:tr>
              <a:tr h="160355">
                <a:tc>
                  <a:txBody>
                    <a:bodyPr/>
                    <a:lstStyle/>
                    <a:p>
                      <a:r>
                        <a:rPr lang="en-US" altLang="zh-CN" sz="1200" dirty="0" smtClean="0"/>
                        <a:t>Teleconference Agenda for Sep 2020</a:t>
                      </a:r>
                      <a:endParaRPr lang="en-US" altLang="zh-CN" sz="1200" dirty="0"/>
                    </a:p>
                  </a:txBody>
                  <a:tcPr/>
                </a:tc>
                <a:tc>
                  <a:txBody>
                    <a:bodyPr/>
                    <a:lstStyle/>
                    <a:p>
                      <a:pPr algn="l" defTabSz="914400">
                        <a:spcBef>
                          <a:spcPts val="0"/>
                        </a:spcBef>
                        <a:spcAft>
                          <a:spcPts val="0"/>
                        </a:spcAft>
                        <a:buClrTx/>
                        <a:buSzTx/>
                        <a:buFontTx/>
                        <a:defRPr/>
                      </a:pPr>
                      <a:r>
                        <a:rPr lang="en-US" altLang="zh-CN" sz="1200" dirty="0" smtClean="0">
                          <a:solidFill>
                            <a:srgbClr val="0070C0"/>
                          </a:solidFill>
                        </a:rPr>
                        <a:t>11-20/1352r0</a:t>
                      </a:r>
                      <a:endParaRPr lang="en-US" altLang="zh-CN" sz="1200" dirty="0" smtClean="0">
                        <a:solidFill>
                          <a:srgbClr val="0070C0"/>
                        </a:solidFill>
                      </a:endParaRP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rgbClr val="0070C0"/>
                          </a:solidFill>
                          <a:sym typeface="+mn-ea"/>
                        </a:rPr>
                        <a:t>11-20/1352r3</a:t>
                      </a:r>
                      <a:endParaRPr lang="en-US" altLang="zh-CN" sz="1200" dirty="0" smtClean="0">
                        <a:solidFill>
                          <a:srgbClr val="0070C0"/>
                        </a:solidFill>
                        <a:sym typeface="+mn-ea"/>
                      </a:endParaRPr>
                    </a:p>
                  </a:txBody>
                  <a:tcPr/>
                </a:tc>
              </a:tr>
              <a:tr h="160355">
                <a:tc>
                  <a:txBody>
                    <a:bodyPr/>
                    <a:lstStyle/>
                    <a:p>
                      <a:pPr>
                        <a:buNone/>
                      </a:pPr>
                      <a:r>
                        <a:rPr lang="en-US" altLang="zh-CN" sz="1200" dirty="0"/>
                        <a:t>Tech Editor Report</a:t>
                      </a:r>
                    </a:p>
                  </a:txBody>
                  <a:tcPr/>
                </a:tc>
                <a:tc>
                  <a:txBody>
                    <a:bodyPr/>
                    <a:lstStyle/>
                    <a:p>
                      <a:pPr>
                        <a:buNone/>
                      </a:pPr>
                      <a:r>
                        <a:rPr lang="en-US" altLang="zh-CN" sz="1200" dirty="0">
                          <a:solidFill>
                            <a:schemeClr val="tx1"/>
                          </a:solidFill>
                        </a:rPr>
                        <a:t>11-19/2045r0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rgbClr val="0070C0"/>
                          </a:solidFill>
                        </a:rPr>
                        <a:t>11-19/2045r6</a:t>
                      </a:r>
                      <a:endParaRPr lang="en-US" altLang="zh-CN" sz="1200" dirty="0" smtClean="0">
                        <a:solidFill>
                          <a:srgbClr val="0070C0"/>
                        </a:solidFill>
                      </a:endParaRPr>
                    </a:p>
                  </a:txBody>
                  <a:tcPr/>
                </a:tc>
              </a:tr>
              <a:tr h="160689">
                <a:tc>
                  <a:txBody>
                    <a:bodyPr/>
                    <a:lstStyle/>
                    <a:p>
                      <a:pPr>
                        <a:buNone/>
                      </a:pPr>
                      <a:r>
                        <a:rPr lang="en-US" altLang="zh-CN" sz="1200" dirty="0"/>
                        <a:t>Comment Database</a:t>
                      </a:r>
                    </a:p>
                  </a:txBody>
                  <a:tcPr/>
                </a:tc>
                <a:tc>
                  <a:txBody>
                    <a:bodyPr/>
                    <a:lstStyle/>
                    <a:p>
                      <a:pPr>
                        <a:buNone/>
                      </a:pPr>
                      <a:r>
                        <a:rPr lang="en-US" altLang="zh-CN" sz="1200" dirty="0">
                          <a:solidFill>
                            <a:schemeClr val="tx1"/>
                          </a:solidFill>
                        </a:rPr>
                        <a:t>11-20/0701r0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rgbClr val="0070C0"/>
                          </a:solidFill>
                        </a:rPr>
                        <a:t>11-20/0701r4</a:t>
                      </a:r>
                      <a:endParaRPr lang="en-US" altLang="zh-CN" sz="1200" dirty="0" smtClean="0">
                        <a:solidFill>
                          <a:srgbClr val="0070C0"/>
                        </a:solidFill>
                      </a:endParaRPr>
                    </a:p>
                  </a:txBody>
                  <a:tcPr/>
                </a:tc>
              </a:tr>
            </a:tbl>
          </a:graphicData>
        </a:graphic>
      </p:graphicFrame>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Current TGbd Timeline</a:t>
            </a:r>
          </a:p>
        </p:txBody>
      </p:sp>
      <p:sp>
        <p:nvSpPr>
          <p:cNvPr id="3" name="文本占位符 2"/>
          <p:cNvSpPr>
            <a:spLocks noGrp="1"/>
          </p:cNvSpPr>
          <p:nvPr>
            <p:ph type="body" idx="1"/>
          </p:nvPr>
        </p:nvSpPr>
        <p:spPr>
          <a:xfrm>
            <a:off x="2447290" y="1966595"/>
            <a:ext cx="7296150" cy="4443095"/>
          </a:xfrm>
        </p:spPr>
        <p:txBody>
          <a:bodyPr/>
          <a:lstStyle/>
          <a:p>
            <a:pPr lvl="1" defTabSz="337185">
              <a:buFont typeface="Arial" panose="020B0604020202020204" pitchFamily="34" charset="0"/>
              <a:buChar char="•"/>
              <a:defRPr/>
            </a:pPr>
            <a:r>
              <a:rPr lang="en-US" altLang="en-US" sz="2000" dirty="0">
                <a:solidFill>
                  <a:srgbClr val="00B050"/>
                </a:solidFill>
                <a:sym typeface="+mn-ea"/>
              </a:rPr>
              <a:t>PAR approved						</a:t>
            </a:r>
            <a:r>
              <a:rPr lang="en-US" altLang="en-US" sz="2000" dirty="0" smtClean="0">
                <a:solidFill>
                  <a:srgbClr val="00B050"/>
                </a:solidFill>
                <a:sym typeface="+mn-ea"/>
              </a:rPr>
              <a:t>	Dec </a:t>
            </a:r>
            <a:r>
              <a:rPr lang="en-US" altLang="en-US" sz="2000" dirty="0">
                <a:solidFill>
                  <a:srgbClr val="00B050"/>
                </a:solidFill>
                <a:sym typeface="+mn-ea"/>
              </a:rPr>
              <a:t>2018</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rgbClr val="00B050"/>
                </a:solidFill>
                <a:sym typeface="+mn-ea"/>
              </a:rPr>
              <a:t>First TG meeting					</a:t>
            </a:r>
            <a:r>
              <a:rPr lang="en-US" altLang="en-US" sz="2000" dirty="0" smtClean="0">
                <a:solidFill>
                  <a:srgbClr val="00B050"/>
                </a:solidFill>
                <a:sym typeface="+mn-ea"/>
              </a:rPr>
              <a:t>		Jan </a:t>
            </a:r>
            <a:r>
              <a:rPr lang="en-US" altLang="en-US" sz="2000" dirty="0">
                <a:solidFill>
                  <a:srgbClr val="00B050"/>
                </a:solidFill>
                <a:sym typeface="+mn-ea"/>
              </a:rPr>
              <a:t>2019</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rgbClr val="00B050"/>
                </a:solidFill>
                <a:sym typeface="+mn-ea"/>
              </a:rPr>
              <a:t>D0.1 								</a:t>
            </a:r>
            <a:r>
              <a:rPr lang="en-US" altLang="en-US" sz="2000" dirty="0" smtClean="0">
                <a:solidFill>
                  <a:srgbClr val="00B050"/>
                </a:solidFill>
                <a:sym typeface="+mn-ea"/>
              </a:rPr>
              <a:t>		</a:t>
            </a:r>
            <a:r>
              <a:rPr lang="en-US" altLang="en-US" sz="2000" dirty="0" smtClean="0">
                <a:solidFill>
                  <a:srgbClr val="00B050"/>
                </a:solidFill>
                <a:sym typeface="Wingdings" panose="05000000000000000000" pitchFamily="2" charset="2"/>
              </a:rPr>
              <a:t>Nov </a:t>
            </a:r>
            <a:r>
              <a:rPr lang="en-US" altLang="en-US" sz="2000" dirty="0">
                <a:solidFill>
                  <a:srgbClr val="00B050"/>
                </a:solidFill>
                <a:sym typeface="Wingdings" panose="05000000000000000000" pitchFamily="2" charset="2"/>
              </a:rPr>
              <a:t>2019</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chemeClr val="tx1"/>
                </a:solidFill>
                <a:sym typeface="+mn-ea"/>
              </a:rPr>
              <a:t>D1.0 Letter Ballot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Sep 2020</a:t>
            </a:r>
            <a:endParaRPr lang="en-US" altLang="en-US" sz="2000" dirty="0" smtClean="0">
              <a:solidFill>
                <a:schemeClr val="tx1"/>
              </a:solidFill>
              <a:cs typeface="+mn-ea"/>
            </a:endParaRPr>
          </a:p>
          <a:p>
            <a:pPr lvl="1" defTabSz="337185">
              <a:buFont typeface="Arial" panose="020B0604020202020204" pitchFamily="34" charset="0"/>
              <a:buChar char="•"/>
              <a:defRPr/>
            </a:pPr>
            <a:r>
              <a:rPr lang="en-US" altLang="en-US" sz="2000" dirty="0">
                <a:solidFill>
                  <a:schemeClr val="tx1"/>
                </a:solidFill>
                <a:sym typeface="+mn-ea"/>
              </a:rPr>
              <a:t>D2.0 LB recirculation					</a:t>
            </a:r>
            <a:r>
              <a:rPr lang="en-US" altLang="en-US" sz="2000" dirty="0" smtClean="0">
                <a:solidFill>
                  <a:schemeClr val="tx1"/>
                </a:solidFill>
                <a:cs typeface="+mn-ea"/>
                <a:sym typeface="Wingdings" panose="05000000000000000000" pitchFamily="2" charset="2"/>
              </a:rPr>
              <a:t>Jan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Form Sponsor Ballot Pool				</a:t>
            </a:r>
            <a:r>
              <a:rPr lang="en-US" altLang="en-US" sz="2000" dirty="0" smtClean="0">
                <a:solidFill>
                  <a:schemeClr val="tx1"/>
                </a:solidFill>
                <a:cs typeface="+mn-ea"/>
                <a:sym typeface="Wingdings" panose="05000000000000000000" pitchFamily="2" charset="2"/>
              </a:rPr>
              <a:t>Mar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D3.0 LB recirculation					</a:t>
            </a:r>
            <a:r>
              <a:rPr lang="en-US" altLang="en-US" sz="2000" dirty="0" smtClean="0">
                <a:solidFill>
                  <a:schemeClr val="tx1"/>
                </a:solidFill>
                <a:cs typeface="+mn-ea"/>
                <a:sym typeface="Wingdings" panose="05000000000000000000" pitchFamily="2" charset="2"/>
              </a:rPr>
              <a:t>Mar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D3.0 unchanged recirculation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Initial Sponsor Ballot (D4.0)			</a:t>
            </a:r>
            <a:r>
              <a:rPr lang="en-US" altLang="en-US" sz="2000" dirty="0" smtClean="0">
                <a:solidFill>
                  <a:schemeClr val="tx1"/>
                </a:solidFill>
                <a:cs typeface="+mn-ea"/>
                <a:sym typeface="Wingdings" panose="05000000000000000000" pitchFamily="2" charset="2"/>
              </a:rPr>
              <a:t>Jul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Final 802.11 WG approval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2022</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802 EC approval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2022</a:t>
            </a:r>
            <a:endParaRPr lang="en-US" altLang="en-US" sz="2000" dirty="0">
              <a:solidFill>
                <a:schemeClr val="tx1"/>
              </a:solidFill>
            </a:endParaRPr>
          </a:p>
          <a:p>
            <a:pPr lvl="1" defTabSz="337185">
              <a:buFont typeface="Arial" panose="020B0604020202020204" pitchFamily="34" charset="0"/>
              <a:buChar char="•"/>
              <a:defRPr/>
            </a:pPr>
            <a:r>
              <a:rPr lang="en-US" altLang="en-US" sz="2000" dirty="0" err="1">
                <a:solidFill>
                  <a:schemeClr val="tx1"/>
                </a:solidFill>
                <a:sym typeface="+mn-ea"/>
              </a:rPr>
              <a:t>RevCom</a:t>
            </a:r>
            <a:r>
              <a:rPr lang="en-US" altLang="en-US" sz="2000" dirty="0">
                <a:solidFill>
                  <a:schemeClr val="tx1"/>
                </a:solidFill>
                <a:sym typeface="+mn-ea"/>
              </a:rPr>
              <a:t> and SASB approval			</a:t>
            </a:r>
            <a:r>
              <a:rPr lang="en-US" altLang="en-US" sz="2000" dirty="0" smtClean="0">
                <a:solidFill>
                  <a:schemeClr val="tx1"/>
                </a:solidFill>
                <a:cs typeface="+mn-ea"/>
                <a:sym typeface="Wingdings" panose="05000000000000000000" pitchFamily="2" charset="2"/>
              </a:rPr>
              <a:t>Jun 2022</a:t>
            </a: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14</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1</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st</a:t>
            </a:r>
            <a:r>
              <a:rPr lang="en-US" altLang="zh-CN"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lang="en-US" altLang="en-US" sz="2000" kern="0" noProof="0" dirty="0" smtClean="0">
                <a:latin typeface="Arial" panose="020B0604020202020204" pitchFamily="34" charset="0"/>
              </a:rPr>
              <a:t>Jam</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es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extLst>
      <p:ext uri="{BB962C8B-B14F-4D97-AF65-F5344CB8AC3E}">
        <p14:creationId xmlns:p14="http://schemas.microsoft.com/office/powerpoint/2010/main" val="40425905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number: </a:t>
            </a:r>
            <a:r>
              <a:rPr lang="en-US" altLang="zh-CN" sz="2400" dirty="0"/>
              <a:t>129 935 0900</a:t>
            </a:r>
            <a:endParaRPr sz="2400" dirty="0"/>
          </a:p>
          <a:p>
            <a:r>
              <a:rPr sz="2400" dirty="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dirty="0"/>
              <a:t>129 935 0900</a:t>
            </a:r>
            <a:endParaRPr sz="2400" dirty="0">
              <a:sym typeface="+mn-ea"/>
            </a:endParaRPr>
          </a:p>
          <a:p>
            <a:endParaRPr sz="2400" dirty="0"/>
          </a:p>
          <a:p>
            <a:r>
              <a:rPr lang="en-US" sz="2400" dirty="0"/>
              <a:t>Join from a video system or application: dial </a:t>
            </a:r>
            <a:r>
              <a:rPr lang="en-US" altLang="zh-CN" sz="2400" dirty="0" smtClean="0"/>
              <a:t>1299350900</a:t>
            </a:r>
            <a:r>
              <a:rPr lang="en-US" sz="2400" dirty="0" smtClean="0"/>
              <a:t>@ieee802.my.webex.com</a:t>
            </a:r>
            <a:r>
              <a:rPr lang="en-US" sz="2400" dirty="0"/>
              <a:t>, or 173.243.2.68</a:t>
            </a:r>
          </a:p>
          <a:p>
            <a:endParaRPr lang="en-US" sz="2400" dirty="0"/>
          </a:p>
          <a:p>
            <a:r>
              <a:rPr lang="en-US" sz="2400" dirty="0"/>
              <a:t>Join using Microsoft Lync or Microsoft Skype for Business: </a:t>
            </a:r>
            <a:r>
              <a:rPr lang="en-US" sz="2400" dirty="0" smtClean="0"/>
              <a:t>dial </a:t>
            </a:r>
            <a:r>
              <a:rPr lang="en-US" altLang="zh-CN" sz="2400" dirty="0"/>
              <a:t>1299350900</a:t>
            </a:r>
            <a:r>
              <a:rPr lang="en-US" sz="2400" dirty="0" smtClean="0"/>
              <a:t>.ieee802.my@lync.webex.com</a:t>
            </a:r>
            <a:endParaRPr lang="en-US" sz="2400" dirty="0"/>
          </a:p>
          <a:p>
            <a:endParaRPr lang="en-US" sz="2400" dirty="0"/>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15</a:t>
            </a:fld>
            <a:endParaRPr lang="en-US" altLang="en-US" dirty="0">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9370501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Teleconference plan update</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lgn="just" eaLnBrk="0" hangingPunct="0">
              <a:buFontTx/>
              <a:buChar char="•"/>
              <a:defRPr/>
            </a:pPr>
            <a:r>
              <a:rPr lang="en-US" altLang="zh-CN" b="1" dirty="0" smtClean="0">
                <a:solidFill>
                  <a:srgbClr val="00B050"/>
                </a:solidFill>
              </a:rPr>
              <a:t>11-20/1230r3 and SP, </a:t>
            </a:r>
            <a:r>
              <a:rPr lang="en-US" altLang="zh-CN" b="1" dirty="0">
                <a:solidFill>
                  <a:srgbClr val="00B050"/>
                </a:solidFill>
              </a:rPr>
              <a:t>CR for 32.3.10 Receive Specification, </a:t>
            </a:r>
            <a:r>
              <a:rPr lang="en-US" altLang="zh-CN" b="1" dirty="0" err="1">
                <a:solidFill>
                  <a:srgbClr val="00B050"/>
                </a:solidFill>
              </a:rPr>
              <a:t>Rui</a:t>
            </a:r>
            <a:r>
              <a:rPr lang="en-US" altLang="zh-CN" b="1" dirty="0">
                <a:solidFill>
                  <a:srgbClr val="00B050"/>
                </a:solidFill>
              </a:rPr>
              <a:t> Cao (NXP)</a:t>
            </a:r>
          </a:p>
          <a:p>
            <a:pPr marL="800100" lvl="1" indent="-342900" algn="just" eaLnBrk="0" hangingPunct="0">
              <a:buFontTx/>
              <a:buChar char="•"/>
              <a:defRPr/>
            </a:pPr>
            <a:r>
              <a:rPr lang="en-US" altLang="en-GB" b="1" dirty="0" smtClean="0">
                <a:solidFill>
                  <a:srgbClr val="FFC000"/>
                </a:solidFill>
              </a:rPr>
              <a:t>Rest CIDs in 11-20/1228</a:t>
            </a:r>
            <a:r>
              <a:rPr lang="en-US" altLang="en-GB" b="1" dirty="0">
                <a:solidFill>
                  <a:srgbClr val="FFC000"/>
                </a:solidFill>
              </a:rPr>
              <a:t>, </a:t>
            </a:r>
            <a:r>
              <a:rPr lang="fr-FR" altLang="zh-CN" b="1" dirty="0">
                <a:solidFill>
                  <a:srgbClr val="FFC000"/>
                </a:solidFill>
              </a:rPr>
              <a:t>D0.3 comment resolution subclause 5, </a:t>
            </a:r>
            <a:r>
              <a:rPr lang="en-US" altLang="en-GB" b="1" dirty="0" err="1">
                <a:solidFill>
                  <a:srgbClr val="FFC000"/>
                </a:solidFill>
              </a:rPr>
              <a:t>Liwen</a:t>
            </a:r>
            <a:r>
              <a:rPr lang="en-US" altLang="en-GB" b="1" dirty="0">
                <a:solidFill>
                  <a:srgbClr val="FFC000"/>
                </a:solidFill>
              </a:rPr>
              <a:t> Chu (NXP</a:t>
            </a:r>
            <a:r>
              <a:rPr lang="en-US" altLang="en-GB" b="1" dirty="0" smtClean="0">
                <a:solidFill>
                  <a:srgbClr val="FFC000"/>
                </a:solidFill>
              </a:rPr>
              <a:t>)</a:t>
            </a:r>
          </a:p>
          <a:p>
            <a:pPr marL="800100" lvl="1" indent="-342900" algn="just" eaLnBrk="0" hangingPunct="0">
              <a:buFontTx/>
              <a:buChar char="•"/>
              <a:defRPr/>
            </a:pPr>
            <a:r>
              <a:rPr lang="en-US" altLang="zh-CN" b="1" dirty="0" smtClean="0">
                <a:solidFill>
                  <a:srgbClr val="00B050"/>
                </a:solidFill>
              </a:rPr>
              <a:t>11-20/1378</a:t>
            </a:r>
            <a:r>
              <a:rPr lang="zh-CN" altLang="en-US" b="1" dirty="0" smtClean="0">
                <a:solidFill>
                  <a:srgbClr val="00B050"/>
                </a:solidFill>
              </a:rPr>
              <a:t>， </a:t>
            </a:r>
            <a:r>
              <a:rPr lang="en-US" altLang="zh-CN" b="1" dirty="0" smtClean="0">
                <a:solidFill>
                  <a:srgbClr val="00B050"/>
                </a:solidFill>
              </a:rPr>
              <a:t>Comment Resolutions for CID 340, </a:t>
            </a:r>
            <a:r>
              <a:rPr lang="en-US" altLang="zh-CN" b="1" dirty="0" err="1" smtClean="0">
                <a:solidFill>
                  <a:srgbClr val="00B050"/>
                </a:solidFill>
              </a:rPr>
              <a:t>Rui</a:t>
            </a:r>
            <a:r>
              <a:rPr lang="en-US" altLang="zh-CN" b="1" dirty="0" smtClean="0">
                <a:solidFill>
                  <a:srgbClr val="00B050"/>
                </a:solidFill>
              </a:rPr>
              <a:t> Cao (NXP) -&gt; </a:t>
            </a:r>
            <a:r>
              <a:rPr lang="en-US" altLang="zh-CN" b="1" dirty="0" smtClean="0">
                <a:solidFill>
                  <a:srgbClr val="FFC000"/>
                </a:solidFill>
              </a:rPr>
              <a:t>SP on Sep 4th</a:t>
            </a:r>
            <a:endParaRPr lang="en-US" altLang="en-GB" b="1" dirty="0" smtClean="0">
              <a:solidFill>
                <a:srgbClr val="FFC000"/>
              </a:solidFill>
            </a:endParaRPr>
          </a:p>
          <a:p>
            <a:pPr marL="800100" lvl="1" indent="-342900" algn="just" eaLnBrk="0" hangingPunct="0">
              <a:buFontTx/>
              <a:buChar char="•"/>
              <a:defRPr/>
            </a:pPr>
            <a:r>
              <a:rPr lang="en-US" altLang="zh-CN" b="1" dirty="0" smtClean="0">
                <a:solidFill>
                  <a:srgbClr val="00B050"/>
                </a:solidFill>
              </a:rPr>
              <a:t>11-20/1264, D0.3 editorial comments resolution, </a:t>
            </a:r>
            <a:r>
              <a:rPr lang="en-US" altLang="zh-CN" b="1" dirty="0" err="1" smtClean="0">
                <a:solidFill>
                  <a:srgbClr val="00B050"/>
                </a:solidFill>
              </a:rPr>
              <a:t>Bahar</a:t>
            </a:r>
            <a:r>
              <a:rPr lang="en-US" altLang="zh-CN" b="1" dirty="0" smtClean="0">
                <a:solidFill>
                  <a:srgbClr val="00B050"/>
                </a:solidFill>
              </a:rPr>
              <a:t> </a:t>
            </a:r>
            <a:r>
              <a:rPr lang="en-US" altLang="zh-CN" b="1" dirty="0" err="1" smtClean="0">
                <a:solidFill>
                  <a:srgbClr val="00B050"/>
                </a:solidFill>
              </a:rPr>
              <a:t>Sadeghi</a:t>
            </a:r>
            <a:r>
              <a:rPr lang="en-US" altLang="zh-CN" b="1" dirty="0" smtClean="0">
                <a:solidFill>
                  <a:srgbClr val="00B050"/>
                </a:solidFill>
              </a:rPr>
              <a:t> (Intel) -&gt;</a:t>
            </a:r>
            <a:r>
              <a:rPr lang="en-US" altLang="zh-CN" b="1" dirty="0" smtClean="0">
                <a:solidFill>
                  <a:srgbClr val="FFC000"/>
                </a:solidFill>
              </a:rPr>
              <a:t>SP for resolutions to CID 23 and 73 in 11-20/1264 and resolutions for editorial CIDs in D0.4 in TC on Sep 8th</a:t>
            </a:r>
          </a:p>
          <a:p>
            <a:pPr marL="800100" lvl="1" indent="-342900" algn="just" eaLnBrk="0" hangingPunct="0">
              <a:buFontTx/>
              <a:buChar char="•"/>
              <a:defRPr/>
            </a:pPr>
            <a:r>
              <a:rPr lang="en-US" altLang="zh-CN" b="1" dirty="0" smtClean="0">
                <a:solidFill>
                  <a:srgbClr val="00B050"/>
                </a:solidFill>
              </a:rPr>
              <a:t>11-20/1268, resolution of 8 CIDs, </a:t>
            </a:r>
            <a:r>
              <a:rPr lang="en-US" altLang="zh-CN" b="1" dirty="0" err="1" smtClean="0">
                <a:solidFill>
                  <a:srgbClr val="00B050"/>
                </a:solidFill>
              </a:rPr>
              <a:t>Bahar</a:t>
            </a:r>
            <a:r>
              <a:rPr lang="en-US" altLang="zh-CN" b="1" dirty="0">
                <a:solidFill>
                  <a:srgbClr val="00B050"/>
                </a:solidFill>
              </a:rPr>
              <a:t> </a:t>
            </a:r>
            <a:r>
              <a:rPr lang="en-US" altLang="zh-CN" b="1" dirty="0" err="1" smtClean="0">
                <a:solidFill>
                  <a:srgbClr val="00B050"/>
                </a:solidFill>
              </a:rPr>
              <a:t>Sadeghi</a:t>
            </a:r>
            <a:r>
              <a:rPr lang="en-US" altLang="zh-CN" b="1" dirty="0" smtClean="0">
                <a:solidFill>
                  <a:srgbClr val="00B050"/>
                </a:solidFill>
              </a:rPr>
              <a:t> (Intel) -&gt; </a:t>
            </a:r>
            <a:r>
              <a:rPr lang="en-US" altLang="zh-CN" b="1" dirty="0">
                <a:solidFill>
                  <a:srgbClr val="FFC000"/>
                </a:solidFill>
              </a:rPr>
              <a:t>SP for </a:t>
            </a:r>
            <a:r>
              <a:rPr lang="en-US" altLang="zh-CN" b="1" dirty="0" smtClean="0">
                <a:solidFill>
                  <a:srgbClr val="FFC000"/>
                </a:solidFill>
              </a:rPr>
              <a:t>editorial </a:t>
            </a:r>
            <a:r>
              <a:rPr lang="en-US" altLang="zh-CN" b="1" dirty="0">
                <a:solidFill>
                  <a:srgbClr val="FFC000"/>
                </a:solidFill>
              </a:rPr>
              <a:t>CIDs in D0.4 in TC on Sep </a:t>
            </a:r>
            <a:r>
              <a:rPr lang="en-US" altLang="zh-CN" b="1" dirty="0" smtClean="0">
                <a:solidFill>
                  <a:srgbClr val="FFC000"/>
                </a:solidFill>
              </a:rPr>
              <a:t>8th</a:t>
            </a:r>
            <a:endParaRPr lang="en-US" altLang="en-GB" b="1" dirty="0">
              <a:solidFill>
                <a:srgbClr val="00B050"/>
              </a:solidFill>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Sep 4</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2931128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#1 </a:t>
            </a:r>
            <a:r>
              <a:rPr lang="en-US" altLang="zh-CN" dirty="0"/>
              <a:t>(CR, </a:t>
            </a:r>
            <a:r>
              <a:rPr lang="en-US" altLang="zh-CN" dirty="0" smtClean="0"/>
              <a:t>11-20/1230)</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CID 344 and </a:t>
            </a:r>
            <a:r>
              <a:rPr lang="en-US" altLang="zh-CN" sz="2400" dirty="0">
                <a:sym typeface="+mn-ea"/>
              </a:rPr>
              <a:t>the proposed spec text modification to IEEE P802.11bd D0.3 as in </a:t>
            </a:r>
            <a:r>
              <a:rPr lang="en-US" altLang="zh-CN" sz="2400" dirty="0" smtClean="0">
                <a:sym typeface="+mn-ea"/>
              </a:rPr>
              <a:t>11-20/1230r3</a:t>
            </a:r>
            <a:r>
              <a:rPr lang="zh-CN" altLang="en-US" sz="2400" dirty="0" smtClean="0">
                <a:sym typeface="+mn-ea"/>
              </a:rPr>
              <a:t>?</a:t>
            </a:r>
            <a:endParaRPr lang="zh-CN" altLang="en-US" sz="2400" dirty="0">
              <a:sym typeface="+mn-ea"/>
            </a:endParaRPr>
          </a:p>
          <a:p>
            <a:endParaRPr lang="zh-CN" altLang="en-US" sz="2400" b="0" dirty="0">
              <a:latin typeface="Calibri" panose="020F0502020204030204" pitchFamily="34" charset="0"/>
              <a:cs typeface="Calibri" panose="020F0502020204030204" pitchFamily="34" charset="0"/>
            </a:endParaRPr>
          </a:p>
          <a:p>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11Y/0N/5A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12994306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18</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4</a:t>
            </a:r>
            <a:r>
              <a:rPr kumimoji="0" lang="en-US" altLang="zh-CN"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zh-CN" sz="3600" b="1" i="0" u="none" strike="noStrike" kern="0" cap="none" spc="0" normalizeH="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lang="en-US" altLang="en-US" sz="2000" kern="0" noProof="0" dirty="0" smtClean="0">
                <a:latin typeface="Arial" panose="020B0604020202020204" pitchFamily="34" charset="0"/>
              </a:rPr>
              <a:t>Jam</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es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extLst>
      <p:ext uri="{BB962C8B-B14F-4D97-AF65-F5344CB8AC3E}">
        <p14:creationId xmlns:p14="http://schemas.microsoft.com/office/powerpoint/2010/main" val="16365582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number: </a:t>
            </a:r>
            <a:r>
              <a:rPr lang="en-US" altLang="zh-CN" sz="2400" dirty="0"/>
              <a:t>129 820 2115</a:t>
            </a:r>
            <a:endParaRPr sz="2400" dirty="0"/>
          </a:p>
          <a:p>
            <a:r>
              <a:rPr sz="2400" dirty="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dirty="0"/>
              <a:t>129 820 2115</a:t>
            </a:r>
            <a:endParaRPr sz="2400" dirty="0">
              <a:sym typeface="+mn-ea"/>
            </a:endParaRPr>
          </a:p>
          <a:p>
            <a:endParaRPr sz="2400" dirty="0"/>
          </a:p>
          <a:p>
            <a:r>
              <a:rPr lang="en-US" sz="2400" dirty="0"/>
              <a:t>Join from a video system or application: dial </a:t>
            </a:r>
            <a:r>
              <a:rPr lang="en-US" altLang="zh-CN" sz="2400" dirty="0" smtClean="0"/>
              <a:t>1298202115 </a:t>
            </a:r>
            <a:r>
              <a:rPr lang="en-US" sz="2400" dirty="0" smtClean="0"/>
              <a:t>@ieee802.my.webex.com</a:t>
            </a:r>
            <a:r>
              <a:rPr lang="en-US" sz="2400" dirty="0"/>
              <a:t>, or 173.243.2.68</a:t>
            </a:r>
          </a:p>
          <a:p>
            <a:endParaRPr lang="en-US" sz="2400" dirty="0"/>
          </a:p>
          <a:p>
            <a:r>
              <a:rPr lang="en-US" sz="2400" dirty="0"/>
              <a:t>Join using Microsoft Lync or Microsoft Skype for Business: </a:t>
            </a:r>
            <a:r>
              <a:rPr lang="en-US" sz="2400" dirty="0" smtClean="0"/>
              <a:t>dial </a:t>
            </a:r>
            <a:r>
              <a:rPr lang="en-US" altLang="zh-CN" sz="2400" dirty="0" smtClean="0"/>
              <a:t>1298202115</a:t>
            </a:r>
            <a:r>
              <a:rPr lang="en-US" sz="2400" dirty="0" smtClean="0"/>
              <a:t>.ieee802.my@lync.webex.com</a:t>
            </a:r>
            <a:endParaRPr lang="en-US" sz="2400" dirty="0"/>
          </a:p>
          <a:p>
            <a:endParaRPr lang="en-US" sz="2400" dirty="0"/>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23589699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6"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t>Comment resolutions progress (Tech Editor</a:t>
            </a:r>
            <a:r>
              <a:rPr lang="en-GB" altLang="en-US" noProof="0" dirty="0" smtClean="0"/>
              <a: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TC minutes review (11-20/1105r5)</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err="1" smtClean="0">
                <a:ln>
                  <a:noFill/>
                </a:ln>
                <a:solidFill>
                  <a:schemeClr val="tx1"/>
                </a:solidFill>
                <a:effectLst/>
                <a:uLnTx/>
                <a:uFillTx/>
                <a:latin typeface="Times New Roman" panose="02020603050405020304" pitchFamily="18" charset="0"/>
                <a:ea typeface="MS PGothic" panose="020B0600070205080204" pitchFamily="34" charset="-128"/>
                <a:cs typeface="+mn-cs"/>
              </a:rPr>
              <a:t>ations</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endPar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lvl="1" indent="-342900" algn="just" eaLnBrk="0" hangingPunct="0">
              <a:buFontTx/>
              <a:buChar char="•"/>
              <a:defRPr/>
            </a:pPr>
            <a:r>
              <a:rPr lang="en-US" altLang="zh-CN" b="1" dirty="0" smtClean="0">
                <a:solidFill>
                  <a:srgbClr val="00B050"/>
                </a:solidFill>
              </a:rPr>
              <a:t>SP for 11-20/1378</a:t>
            </a:r>
            <a:r>
              <a:rPr lang="zh-CN" altLang="en-US" b="1" dirty="0" smtClean="0">
                <a:solidFill>
                  <a:srgbClr val="00B050"/>
                </a:solidFill>
              </a:rPr>
              <a:t>， </a:t>
            </a:r>
            <a:r>
              <a:rPr lang="en-US" altLang="zh-CN" b="1" dirty="0" smtClean="0">
                <a:solidFill>
                  <a:srgbClr val="00B050"/>
                </a:solidFill>
              </a:rPr>
              <a:t>Comment Resolutions for CID 340, </a:t>
            </a:r>
            <a:r>
              <a:rPr lang="en-US" altLang="zh-CN" b="1" dirty="0" err="1" smtClean="0">
                <a:solidFill>
                  <a:srgbClr val="00B050"/>
                </a:solidFill>
              </a:rPr>
              <a:t>Rui</a:t>
            </a:r>
            <a:r>
              <a:rPr lang="en-US" altLang="zh-CN" b="1" dirty="0" smtClean="0">
                <a:solidFill>
                  <a:srgbClr val="00B050"/>
                </a:solidFill>
              </a:rPr>
              <a:t> Cao (NXP)</a:t>
            </a:r>
            <a:endParaRPr lang="en-US" altLang="en-GB" b="1" dirty="0" smtClean="0">
              <a:solidFill>
                <a:srgbClr val="00B050"/>
              </a:solidFill>
            </a:endParaRPr>
          </a:p>
          <a:p>
            <a:pPr marL="800100" lvl="1" indent="-342900" algn="just" eaLnBrk="0" hangingPunct="0">
              <a:buFontTx/>
              <a:buChar char="•"/>
              <a:defRPr/>
            </a:pPr>
            <a:r>
              <a:rPr lang="en-US" altLang="en-GB" b="1" dirty="0" smtClean="0">
                <a:solidFill>
                  <a:srgbClr val="FFC000"/>
                </a:solidFill>
              </a:rPr>
              <a:t>Rest CIDs in 11-20/1228</a:t>
            </a:r>
            <a:r>
              <a:rPr lang="en-US" altLang="en-GB" b="1" dirty="0">
                <a:solidFill>
                  <a:srgbClr val="FFC000"/>
                </a:solidFill>
              </a:rPr>
              <a:t>, </a:t>
            </a:r>
            <a:r>
              <a:rPr lang="fr-FR" altLang="zh-CN" b="1" dirty="0">
                <a:solidFill>
                  <a:srgbClr val="FFC000"/>
                </a:solidFill>
              </a:rPr>
              <a:t>D0.3 comment resolution subclause 5, </a:t>
            </a:r>
            <a:r>
              <a:rPr lang="en-US" altLang="en-GB" b="1" dirty="0" err="1">
                <a:solidFill>
                  <a:srgbClr val="FFC000"/>
                </a:solidFill>
              </a:rPr>
              <a:t>Liwen</a:t>
            </a:r>
            <a:r>
              <a:rPr lang="en-US" altLang="en-GB" b="1" dirty="0">
                <a:solidFill>
                  <a:srgbClr val="FFC000"/>
                </a:solidFill>
              </a:rPr>
              <a:t> Chu (NXP</a:t>
            </a:r>
            <a:r>
              <a:rPr lang="en-US" altLang="en-GB" b="1" dirty="0" smtClean="0">
                <a:solidFill>
                  <a:srgbClr val="FFC000"/>
                </a:solidFill>
              </a:rPr>
              <a:t>)</a:t>
            </a:r>
          </a:p>
          <a:p>
            <a:pPr marL="800100" lvl="1" indent="-342900" algn="just" eaLnBrk="0" hangingPunct="0">
              <a:buFontTx/>
              <a:buChar char="•"/>
              <a:defRPr/>
            </a:pPr>
            <a:r>
              <a:rPr lang="en-US" altLang="zh-CN" b="1" dirty="0" smtClean="0">
                <a:solidFill>
                  <a:srgbClr val="00B050"/>
                </a:solidFill>
              </a:rPr>
              <a:t>11-20/1383, comment resolution of clause 31.2.2, </a:t>
            </a:r>
            <a:r>
              <a:rPr lang="en-US" altLang="zh-CN" b="1" dirty="0" err="1" smtClean="0">
                <a:solidFill>
                  <a:srgbClr val="00B050"/>
                </a:solidFill>
              </a:rPr>
              <a:t>Hanseul</a:t>
            </a:r>
            <a:r>
              <a:rPr lang="en-US" altLang="zh-CN" b="1" dirty="0" smtClean="0">
                <a:solidFill>
                  <a:srgbClr val="00B050"/>
                </a:solidFill>
              </a:rPr>
              <a:t> Hong (WILUS)</a:t>
            </a:r>
          </a:p>
          <a:p>
            <a:pPr marL="800100" lvl="1" indent="-342900" algn="just" eaLnBrk="0" hangingPunct="0">
              <a:buFontTx/>
              <a:buChar char="•"/>
              <a:defRPr/>
            </a:pPr>
            <a:r>
              <a:rPr lang="en-US" altLang="zh-CN" b="1" dirty="0">
                <a:solidFill>
                  <a:srgbClr val="00B050"/>
                </a:solidFill>
              </a:rPr>
              <a:t>11-20/0729, </a:t>
            </a:r>
            <a:r>
              <a:rPr lang="en-US" altLang="zh-CN" b="1" dirty="0" smtClean="0">
                <a:solidFill>
                  <a:srgbClr val="00B050"/>
                </a:solidFill>
              </a:rPr>
              <a:t>comment-resolution-d0-3-sec-31-1, James </a:t>
            </a:r>
            <a:r>
              <a:rPr lang="en-US" altLang="zh-CN" b="1" dirty="0" err="1" smtClean="0">
                <a:solidFill>
                  <a:srgbClr val="00B050"/>
                </a:solidFill>
              </a:rPr>
              <a:t>Lepp</a:t>
            </a:r>
            <a:r>
              <a:rPr lang="en-US" altLang="zh-CN" b="1" dirty="0" smtClean="0">
                <a:solidFill>
                  <a:srgbClr val="00B050"/>
                </a:solidFill>
              </a:rPr>
              <a:t> (BlackBerry)</a:t>
            </a:r>
            <a:endParaRPr lang="en-US" altLang="zh-CN" b="1" dirty="0">
              <a:solidFill>
                <a:srgbClr val="00B050"/>
              </a:solidFill>
            </a:endParaRPr>
          </a:p>
          <a:p>
            <a:pPr marL="800100" lvl="1" indent="-342900" algn="just" eaLnBrk="0" hangingPunct="0">
              <a:buFontTx/>
              <a:buChar char="•"/>
              <a:defRPr/>
            </a:pPr>
            <a:r>
              <a:rPr lang="en-US" altLang="zh-CN" b="1" dirty="0" smtClean="0">
                <a:solidFill>
                  <a:srgbClr val="00B050"/>
                </a:solidFill>
              </a:rPr>
              <a:t>11-20/0730</a:t>
            </a:r>
            <a:r>
              <a:rPr lang="en-US" altLang="zh-CN" b="1" dirty="0" smtClean="0">
                <a:solidFill>
                  <a:srgbClr val="00B050"/>
                </a:solidFill>
              </a:rPr>
              <a:t>, comment-resolution-d0-3-sec-31-2-3,</a:t>
            </a:r>
            <a:r>
              <a:rPr lang="zh-CN" altLang="en-US" b="1" dirty="0" smtClean="0">
                <a:solidFill>
                  <a:srgbClr val="00B050"/>
                </a:solidFill>
              </a:rPr>
              <a:t> </a:t>
            </a:r>
            <a:r>
              <a:rPr lang="en-US" altLang="zh-CN" b="1" dirty="0" smtClean="0">
                <a:solidFill>
                  <a:srgbClr val="00B050"/>
                </a:solidFill>
              </a:rPr>
              <a:t>James </a:t>
            </a:r>
            <a:r>
              <a:rPr lang="en-US" altLang="zh-CN" b="1" dirty="0" err="1" smtClean="0">
                <a:solidFill>
                  <a:srgbClr val="00B050"/>
                </a:solidFill>
              </a:rPr>
              <a:t>Lepp</a:t>
            </a:r>
            <a:r>
              <a:rPr lang="en-US" altLang="zh-CN" b="1" dirty="0" smtClean="0">
                <a:solidFill>
                  <a:srgbClr val="00B050"/>
                </a:solidFill>
              </a:rPr>
              <a:t> (BlackBerry)</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Sep 8</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34166771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#1 </a:t>
            </a:r>
            <a:r>
              <a:rPr lang="en-US" altLang="zh-CN" dirty="0"/>
              <a:t>(CR, </a:t>
            </a:r>
            <a:r>
              <a:rPr lang="en-US" altLang="zh-CN" dirty="0" smtClean="0"/>
              <a:t>11-20/1378)</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CID 340 and </a:t>
            </a:r>
            <a:r>
              <a:rPr lang="en-US" altLang="zh-CN" sz="2400" dirty="0">
                <a:sym typeface="+mn-ea"/>
              </a:rPr>
              <a:t>the proposed spec text modification to IEEE P802.11bd D0.3 as in </a:t>
            </a:r>
            <a:r>
              <a:rPr lang="en-US" altLang="zh-CN" sz="2400" dirty="0" smtClean="0">
                <a:sym typeface="+mn-ea"/>
              </a:rPr>
              <a:t>11-20/1378r0</a:t>
            </a:r>
            <a:r>
              <a:rPr lang="zh-CN" altLang="en-US" sz="2400" dirty="0" smtClean="0">
                <a:sym typeface="+mn-ea"/>
              </a:rPr>
              <a:t>?</a:t>
            </a:r>
            <a:endParaRPr lang="zh-CN" altLang="en-US" sz="2400" dirty="0">
              <a:sym typeface="+mn-ea"/>
            </a:endParaRPr>
          </a:p>
          <a:p>
            <a:endParaRPr lang="zh-CN" altLang="en-US" sz="2400" b="0" dirty="0">
              <a:latin typeface="Calibri" panose="020F0502020204030204" pitchFamily="34" charset="0"/>
              <a:cs typeface="Calibri" panose="020F0502020204030204" pitchFamily="34" charset="0"/>
            </a:endParaRPr>
          </a:p>
          <a:p>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12Y/0N/5A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10985006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22</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8</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lang="en-US" altLang="zh-CN"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extLst>
      <p:ext uri="{BB962C8B-B14F-4D97-AF65-F5344CB8AC3E}">
        <p14:creationId xmlns:p14="http://schemas.microsoft.com/office/powerpoint/2010/main" val="37474798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number: </a:t>
            </a:r>
            <a:r>
              <a:rPr lang="en-US" altLang="zh-CN" sz="2400" dirty="0"/>
              <a:t>129 369 </a:t>
            </a:r>
            <a:r>
              <a:rPr lang="en-US" altLang="zh-CN" sz="2400" dirty="0" smtClean="0"/>
              <a:t>1600</a:t>
            </a:r>
          </a:p>
          <a:p>
            <a:r>
              <a:rPr sz="2400" dirty="0" smtClean="0"/>
              <a:t>Meeting </a:t>
            </a:r>
            <a:r>
              <a:rPr sz="2400" dirty="0"/>
              <a:t>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dirty="0"/>
              <a:t>129 369 1600</a:t>
            </a:r>
            <a:endParaRPr sz="2400" dirty="0">
              <a:sym typeface="+mn-ea"/>
            </a:endParaRPr>
          </a:p>
          <a:p>
            <a:endParaRPr sz="2400" dirty="0"/>
          </a:p>
          <a:p>
            <a:r>
              <a:rPr lang="en-US" sz="2400" dirty="0"/>
              <a:t>Join from a video system or application: dial </a:t>
            </a:r>
            <a:r>
              <a:rPr lang="en-US" altLang="zh-CN" sz="2400" dirty="0" smtClean="0"/>
              <a:t>1293691600 </a:t>
            </a:r>
            <a:r>
              <a:rPr lang="en-US" sz="2400" dirty="0" smtClean="0"/>
              <a:t>@ieee802.my.webex.com</a:t>
            </a:r>
            <a:r>
              <a:rPr lang="en-US" sz="2400" dirty="0"/>
              <a:t>, or 173.243.2.68</a:t>
            </a:r>
          </a:p>
          <a:p>
            <a:endParaRPr lang="en-US" sz="2400" dirty="0"/>
          </a:p>
          <a:p>
            <a:r>
              <a:rPr lang="en-US" sz="2400" dirty="0"/>
              <a:t>Join using Microsoft Lync or Microsoft Skype for Business: </a:t>
            </a:r>
            <a:r>
              <a:rPr lang="en-US" sz="2400" dirty="0" smtClean="0"/>
              <a:t>dial </a:t>
            </a:r>
            <a:r>
              <a:rPr lang="en-US" altLang="zh-CN" sz="2400" dirty="0" smtClean="0"/>
              <a:t>1293691600</a:t>
            </a:r>
            <a:r>
              <a:rPr lang="en-US" sz="2400" dirty="0" smtClean="0"/>
              <a:t>.ieee802.my@lync.webex.com</a:t>
            </a:r>
            <a:endParaRPr lang="en-US" sz="2400" dirty="0"/>
          </a:p>
          <a:p>
            <a:endParaRPr lang="en-US" sz="2400" dirty="0"/>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23</a:t>
            </a:fld>
            <a:endParaRPr lang="en-US" altLang="en-US" dirty="0">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17853263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24</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(tentative)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US" altLang="en-GB" dirty="0" smtClean="0"/>
              <a:t>Call for volunteer for secretary</a:t>
            </a:r>
            <a:endPar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(Call for submission)</a:t>
            </a:r>
          </a:p>
          <a:p>
            <a:pPr marL="800100" lvl="1" indent="-342900" algn="just" eaLnBrk="0" hangingPunct="0">
              <a:buFontTx/>
              <a:buChar char="•"/>
              <a:defRPr/>
            </a:pPr>
            <a:r>
              <a:rPr lang="en-US" altLang="zh-CN" b="1" dirty="0"/>
              <a:t>SP for resolutions to CID 23 and 73 in 11-20/1264 </a:t>
            </a:r>
            <a:r>
              <a:rPr lang="en-US" altLang="zh-CN" b="1" dirty="0" smtClean="0"/>
              <a:t>and resolutions to </a:t>
            </a:r>
            <a:r>
              <a:rPr lang="en-US" altLang="zh-CN" b="1" dirty="0"/>
              <a:t>editorial CIDs </a:t>
            </a:r>
            <a:r>
              <a:rPr lang="en-US" altLang="zh-CN" b="1" dirty="0" smtClean="0"/>
              <a:t>covered in IEEE P802.11bd </a:t>
            </a:r>
            <a:r>
              <a:rPr lang="en-US" altLang="zh-CN" b="1" dirty="0" smtClean="0"/>
              <a:t>D0.4</a:t>
            </a:r>
          </a:p>
          <a:p>
            <a:pPr marL="800100" lvl="1" indent="-342900" algn="just" eaLnBrk="0" hangingPunct="0">
              <a:buFontTx/>
              <a:buChar char="•"/>
              <a:defRPr/>
            </a:pPr>
            <a:r>
              <a:rPr lang="en-US" altLang="zh-CN" b="1" dirty="0" smtClean="0"/>
              <a:t>SP for 11-20/0729</a:t>
            </a:r>
            <a:r>
              <a:rPr lang="en-US" altLang="zh-CN" b="1" dirty="0"/>
              <a:t>, comment-resolution-d0-3-sec-31-1, James </a:t>
            </a:r>
            <a:r>
              <a:rPr lang="en-US" altLang="zh-CN" b="1" dirty="0" err="1"/>
              <a:t>Lepp</a:t>
            </a:r>
            <a:r>
              <a:rPr lang="en-US" altLang="zh-CN" b="1" dirty="0"/>
              <a:t> (BlackBerry)</a:t>
            </a:r>
          </a:p>
          <a:p>
            <a:pPr marL="800100" lvl="1" indent="-342900" algn="just" eaLnBrk="0" hangingPunct="0">
              <a:buFontTx/>
              <a:buChar char="•"/>
              <a:defRPr/>
            </a:pPr>
            <a:r>
              <a:rPr lang="en-US" altLang="zh-CN" b="1" dirty="0" smtClean="0"/>
              <a:t>SP for 11-20/0730</a:t>
            </a:r>
            <a:r>
              <a:rPr lang="en-US" altLang="zh-CN" b="1" dirty="0"/>
              <a:t>, comment-resolution-d0-3-sec-31-2-3,</a:t>
            </a:r>
            <a:r>
              <a:rPr lang="zh-CN" altLang="en-US" b="1" dirty="0"/>
              <a:t> </a:t>
            </a:r>
            <a:r>
              <a:rPr lang="en-US" altLang="zh-CN" b="1" dirty="0"/>
              <a:t>James </a:t>
            </a:r>
            <a:r>
              <a:rPr lang="en-US" altLang="zh-CN" b="1" dirty="0" err="1"/>
              <a:t>Lepp</a:t>
            </a:r>
            <a:r>
              <a:rPr lang="en-US" altLang="zh-CN" b="1" dirty="0"/>
              <a:t> (BlackBerry)</a:t>
            </a:r>
          </a:p>
          <a:p>
            <a:pPr marL="800100" lvl="1" indent="-342900" algn="just" eaLnBrk="0" hangingPunct="0">
              <a:buFontTx/>
              <a:buChar char="•"/>
              <a:defRPr/>
            </a:pPr>
            <a:r>
              <a:rPr lang="en-US" altLang="en-GB" b="1" dirty="0" smtClean="0"/>
              <a:t>Rest </a:t>
            </a:r>
            <a:r>
              <a:rPr lang="en-US" altLang="en-GB" b="1" dirty="0"/>
              <a:t>CIDs in 11-20/1228, </a:t>
            </a:r>
            <a:r>
              <a:rPr lang="fr-FR" altLang="zh-CN" b="1" dirty="0"/>
              <a:t>D0.3 comment resolution subclause 5, </a:t>
            </a:r>
            <a:r>
              <a:rPr lang="en-US" altLang="en-GB" b="1" dirty="0" err="1"/>
              <a:t>Liwen</a:t>
            </a:r>
            <a:r>
              <a:rPr lang="en-US" altLang="en-GB" b="1" dirty="0"/>
              <a:t> Chu (NXP)</a:t>
            </a:r>
          </a:p>
          <a:p>
            <a:pPr marL="800100" lvl="1" indent="-342900" algn="just" eaLnBrk="0" hangingPunct="0">
              <a:buFontTx/>
              <a:buChar char="•"/>
              <a:defRPr/>
            </a:pPr>
            <a:r>
              <a:rPr lang="en-US" altLang="zh-CN" b="1" dirty="0"/>
              <a:t>11-20/1383, comment resolution of clause 31.2.2, </a:t>
            </a:r>
            <a:r>
              <a:rPr lang="en-US" altLang="zh-CN" b="1" dirty="0" err="1"/>
              <a:t>Hanseul</a:t>
            </a:r>
            <a:r>
              <a:rPr lang="en-US" altLang="zh-CN" b="1" dirty="0"/>
              <a:t> Hong (WILUS</a:t>
            </a:r>
            <a:r>
              <a:rPr lang="en-US" altLang="zh-CN" b="1" dirty="0" smtClean="0"/>
              <a:t>) [update]</a:t>
            </a:r>
            <a:endParaRPr lang="en-US" altLang="zh-CN" b="1" dirty="0"/>
          </a:p>
          <a:p>
            <a:pPr marL="800100" lvl="1" indent="-342900" algn="just" eaLnBrk="0" hangingPunct="0">
              <a:buFontTx/>
              <a:buChar char="•"/>
              <a:defRPr/>
            </a:pPr>
            <a:r>
              <a:rPr lang="en-US" altLang="zh-CN" b="1" dirty="0" smtClean="0"/>
              <a:t>TBD</a:t>
            </a:r>
            <a:endParaRPr lang="en-US" altLang="zh-CN" b="1" dirty="0" smtClean="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Sep 11</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41361458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#1 </a:t>
            </a:r>
            <a:r>
              <a:rPr lang="en-US" altLang="zh-CN" dirty="0"/>
              <a:t>(CR, </a:t>
            </a:r>
            <a:r>
              <a:rPr lang="en-US" altLang="zh-CN" dirty="0" smtClean="0"/>
              <a:t>11-20/1264 and D0.4)</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CID </a:t>
            </a:r>
            <a:r>
              <a:rPr lang="en-US" altLang="zh-CN" sz="2400" dirty="0" smtClean="0"/>
              <a:t>23 </a:t>
            </a:r>
            <a:r>
              <a:rPr lang="en-US" altLang="zh-CN" sz="2400" dirty="0"/>
              <a:t>and 73 in 11-20/1264 and </a:t>
            </a:r>
            <a:r>
              <a:rPr lang="en-US" altLang="zh-CN" sz="2400" dirty="0" smtClean="0"/>
              <a:t>spec text modifications as resolutions </a:t>
            </a:r>
            <a:r>
              <a:rPr lang="en-US" altLang="zh-CN" sz="2400" dirty="0"/>
              <a:t>to editorial CIDs covered in IEEE P802.11bd </a:t>
            </a:r>
            <a:r>
              <a:rPr lang="en-US" altLang="zh-CN" sz="2400" dirty="0" smtClean="0"/>
              <a:t>D0.4</a:t>
            </a:r>
            <a:r>
              <a:rPr lang="zh-CN" altLang="en-US" sz="2400" dirty="0" smtClean="0">
                <a:sym typeface="+mn-ea"/>
              </a:rPr>
              <a:t>?</a:t>
            </a:r>
            <a:endParaRPr lang="zh-CN" altLang="en-US" sz="2400" dirty="0">
              <a:sym typeface="+mn-ea"/>
            </a:endParaRPr>
          </a:p>
          <a:p>
            <a:endParaRPr lang="zh-CN" altLang="en-US" sz="2400" b="0" dirty="0">
              <a:latin typeface="Calibri" panose="020F0502020204030204" pitchFamily="34" charset="0"/>
              <a:cs typeface="Calibri" panose="020F0502020204030204" pitchFamily="34" charset="0"/>
            </a:endParaRPr>
          </a:p>
          <a:p>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Y/N/A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28397621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#2 </a:t>
            </a:r>
            <a:r>
              <a:rPr lang="en-US" altLang="zh-CN" dirty="0"/>
              <a:t>(CR, </a:t>
            </a:r>
            <a:r>
              <a:rPr lang="en-US" altLang="zh-CN" dirty="0" smtClean="0"/>
              <a:t>11-20/0729)</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following CIDs </a:t>
            </a:r>
            <a:r>
              <a:rPr lang="en-US" altLang="zh-CN" sz="2400" dirty="0" smtClean="0">
                <a:sym typeface="+mn-ea"/>
              </a:rPr>
              <a:t>and </a:t>
            </a:r>
            <a:r>
              <a:rPr lang="en-US" altLang="zh-CN" sz="2400" dirty="0">
                <a:sym typeface="+mn-ea"/>
              </a:rPr>
              <a:t>the proposed spec text modification to IEEE P802.11bd D0.3 as in </a:t>
            </a:r>
            <a:r>
              <a:rPr lang="en-US" altLang="zh-CN" sz="2400" dirty="0" smtClean="0">
                <a:sym typeface="+mn-ea"/>
              </a:rPr>
              <a:t>11-20/0729r1</a:t>
            </a:r>
            <a:r>
              <a:rPr lang="zh-CN" altLang="en-US" sz="2400" dirty="0" smtClean="0">
                <a:sym typeface="+mn-ea"/>
              </a:rPr>
              <a:t>?</a:t>
            </a:r>
            <a:endParaRPr lang="zh-CN" altLang="en-US" sz="2400" dirty="0">
              <a:sym typeface="+mn-ea"/>
            </a:endParaRPr>
          </a:p>
          <a:p>
            <a:pPr lvl="1"/>
            <a:r>
              <a:rPr lang="en-US" altLang="zh-CN" sz="2100" b="0" dirty="0" smtClean="0">
                <a:latin typeface="Calibri" panose="020F0502020204030204" pitchFamily="34" charset="0"/>
                <a:cs typeface="Calibri" panose="020F0502020204030204" pitchFamily="34" charset="0"/>
              </a:rPr>
              <a:t>- CID 24 and 90</a:t>
            </a:r>
            <a:endParaRPr lang="zh-CN" altLang="en-US" sz="2100" b="0" dirty="0">
              <a:latin typeface="Calibri" panose="020F0502020204030204" pitchFamily="34" charset="0"/>
              <a:cs typeface="Calibri" panose="020F0502020204030204" pitchFamily="34" charset="0"/>
            </a:endParaRPr>
          </a:p>
          <a:p>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Y/N/A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21756490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#3 </a:t>
            </a:r>
            <a:r>
              <a:rPr lang="en-US" altLang="zh-CN" dirty="0"/>
              <a:t>(CR, </a:t>
            </a:r>
            <a:r>
              <a:rPr lang="en-US" altLang="zh-CN" dirty="0" smtClean="0"/>
              <a:t>11-20/0730)</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following CIDs </a:t>
            </a:r>
            <a:r>
              <a:rPr lang="en-US" altLang="zh-CN" sz="2400" dirty="0" smtClean="0">
                <a:sym typeface="+mn-ea"/>
              </a:rPr>
              <a:t>and </a:t>
            </a:r>
            <a:r>
              <a:rPr lang="en-US" altLang="zh-CN" sz="2400" dirty="0">
                <a:sym typeface="+mn-ea"/>
              </a:rPr>
              <a:t>the proposed spec text modification to IEEE P802.11bd D0.3 as in </a:t>
            </a:r>
            <a:r>
              <a:rPr lang="en-US" altLang="zh-CN" sz="2400" dirty="0" smtClean="0">
                <a:sym typeface="+mn-ea"/>
              </a:rPr>
              <a:t>11-20/0730r0</a:t>
            </a:r>
            <a:r>
              <a:rPr lang="zh-CN" altLang="en-US" sz="2400" dirty="0" smtClean="0">
                <a:sym typeface="+mn-ea"/>
              </a:rPr>
              <a:t>?</a:t>
            </a:r>
            <a:endParaRPr lang="zh-CN" altLang="en-US" sz="2400" dirty="0">
              <a:sym typeface="+mn-ea"/>
            </a:endParaRPr>
          </a:p>
          <a:p>
            <a:pPr lvl="1"/>
            <a:r>
              <a:rPr lang="en-US" altLang="zh-CN" sz="2100" b="0" dirty="0" smtClean="0">
                <a:latin typeface="Calibri" panose="020F0502020204030204" pitchFamily="34" charset="0"/>
                <a:cs typeface="Calibri" panose="020F0502020204030204" pitchFamily="34" charset="0"/>
              </a:rPr>
              <a:t>- CID 4, 5, 20, and 26</a:t>
            </a:r>
            <a:endParaRPr lang="zh-CN" altLang="en-US" sz="2100" b="0" dirty="0">
              <a:latin typeface="Calibri" panose="020F0502020204030204" pitchFamily="34" charset="0"/>
              <a:cs typeface="Calibri" panose="020F0502020204030204" pitchFamily="34" charset="0"/>
            </a:endParaRPr>
          </a:p>
          <a:p>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Y/N/A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19551591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28</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11</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lang="en-US" altLang="zh-CN"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extLst>
      <p:ext uri="{BB962C8B-B14F-4D97-AF65-F5344CB8AC3E}">
        <p14:creationId xmlns:p14="http://schemas.microsoft.com/office/powerpoint/2010/main" val="42424594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number: </a:t>
            </a:r>
            <a:r>
              <a:rPr lang="en-US" altLang="zh-CN" sz="2400" dirty="0"/>
              <a:t>129 513 9746</a:t>
            </a:r>
            <a:endParaRPr sz="2400" dirty="0"/>
          </a:p>
          <a:p>
            <a:r>
              <a:rPr sz="2400" dirty="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dirty="0"/>
              <a:t>129 513 9746</a:t>
            </a:r>
            <a:endParaRPr sz="2400" dirty="0">
              <a:sym typeface="+mn-ea"/>
            </a:endParaRPr>
          </a:p>
          <a:p>
            <a:endParaRPr sz="2400" dirty="0"/>
          </a:p>
          <a:p>
            <a:r>
              <a:rPr lang="en-US" sz="2400" dirty="0"/>
              <a:t>Join from a video system or application: dial </a:t>
            </a:r>
            <a:r>
              <a:rPr lang="en-US" altLang="zh-CN" sz="2400" dirty="0" smtClean="0"/>
              <a:t>1295139746</a:t>
            </a:r>
            <a:r>
              <a:rPr lang="en-US" sz="2400" dirty="0" smtClean="0"/>
              <a:t>@ieee802.my.webex.com</a:t>
            </a:r>
            <a:r>
              <a:rPr lang="en-US" sz="2400" dirty="0"/>
              <a:t>, or 173.243.2.68</a:t>
            </a:r>
          </a:p>
          <a:p>
            <a:endParaRPr lang="en-US" sz="2400" dirty="0"/>
          </a:p>
          <a:p>
            <a:r>
              <a:rPr lang="en-US" sz="2400" dirty="0"/>
              <a:t>Join using Microsoft Lync or Microsoft Skype for Business: </a:t>
            </a:r>
            <a:r>
              <a:rPr lang="en-US" sz="2400" dirty="0" smtClean="0"/>
              <a:t>dial </a:t>
            </a:r>
            <a:r>
              <a:rPr lang="en-US" altLang="zh-CN" sz="2400" dirty="0" smtClean="0"/>
              <a:t>1295139746</a:t>
            </a:r>
            <a:r>
              <a:rPr lang="en-US" sz="2400" dirty="0" smtClean="0"/>
              <a:t>.ieee802.my@lync.webex.com</a:t>
            </a:r>
            <a:endParaRPr lang="en-US" sz="2400" dirty="0"/>
          </a:p>
          <a:p>
            <a:endParaRPr lang="en-US" sz="2400" dirty="0"/>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29</a:t>
            </a:fld>
            <a:endParaRPr lang="en-US" altLang="en-US" dirty="0">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41446810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Patent Policy 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5 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(tentative)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Teleconference plan update</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(Call for submission)</a:t>
            </a:r>
          </a:p>
          <a:p>
            <a:pPr marL="800100" lvl="1" indent="-342900" algn="just" eaLnBrk="0" hangingPunct="0">
              <a:buFontTx/>
              <a:buChar char="•"/>
              <a:defRPr/>
            </a:pPr>
            <a:r>
              <a:rPr lang="en-US" altLang="zh-CN" b="1" dirty="0" smtClean="0"/>
              <a:t>TBD</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Sep 11</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15659733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zh-CN" sz="3200" dirty="0">
                <a:solidFill>
                  <a:srgbClr val="0000FF"/>
                </a:solidFill>
                <a:latin typeface="Arial Black" panose="020B0A04020102020204" pitchFamily="34" charset="0"/>
              </a:rPr>
              <a:t>IEEE 802.11 Interim Plenary</a:t>
            </a:r>
            <a:br>
              <a:rPr lang="en-US" altLang="zh-CN" sz="3200" dirty="0">
                <a:solidFill>
                  <a:srgbClr val="0000FF"/>
                </a:solidFill>
                <a:latin typeface="Arial Black" panose="020B0A04020102020204" pitchFamily="34" charset="0"/>
              </a:rPr>
            </a:br>
            <a:r>
              <a:rPr lang="en-US" altLang="en-US" sz="3200" dirty="0" smtClean="0">
                <a:solidFill>
                  <a:srgbClr val="0000FF"/>
                </a:solidFill>
                <a:latin typeface="Arial Black" panose="020B0A04020102020204" pitchFamily="34" charset="0"/>
              </a:rPr>
              <a:t>IEEE </a:t>
            </a:r>
            <a:r>
              <a:rPr lang="en-US" altLang="en-US" sz="3200" dirty="0">
                <a:solidFill>
                  <a:srgbClr val="0000FF"/>
                </a:solidFill>
                <a:latin typeface="Arial Black" panose="020B0A04020102020204" pitchFamily="34" charset="0"/>
              </a:rPr>
              <a:t>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endParaRPr lang="en-US" sz="3200" dirty="0">
              <a:solidFill>
                <a:srgbClr val="0000FF"/>
              </a:solidFill>
              <a:latin typeface="Arial Black" panose="020B0A04020102020204" pitchFamily="34" charset="0"/>
            </a:endParaRP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31</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15</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lang="en-US" altLang="zh-CN"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extLst>
      <p:ext uri="{BB962C8B-B14F-4D97-AF65-F5344CB8AC3E}">
        <p14:creationId xmlns:p14="http://schemas.microsoft.com/office/powerpoint/2010/main" val="171750921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Teleconference Bridge </a:t>
            </a:r>
            <a:r>
              <a:rPr lang="en-US" altLang="zh-CN" dirty="0" smtClean="0"/>
              <a:t>Information (TBD)</a:t>
            </a:r>
            <a:endParaRPr lang="en-US" altLang="zh-CN" dirty="0"/>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number: </a:t>
            </a:r>
            <a:r>
              <a:rPr lang="en-US" altLang="zh-CN" sz="2400" dirty="0"/>
              <a:t>129 066 5429</a:t>
            </a:r>
            <a:endParaRPr sz="2400" dirty="0"/>
          </a:p>
          <a:p>
            <a:r>
              <a:rPr sz="2400" dirty="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dirty="0"/>
              <a:t>129 066 5429</a:t>
            </a:r>
            <a:endParaRPr sz="2400" dirty="0">
              <a:sym typeface="+mn-ea"/>
            </a:endParaRPr>
          </a:p>
          <a:p>
            <a:endParaRPr sz="2400" dirty="0"/>
          </a:p>
          <a:p>
            <a:r>
              <a:rPr lang="en-US" sz="2400" dirty="0"/>
              <a:t>Join from a video system or application: dial </a:t>
            </a:r>
            <a:r>
              <a:rPr lang="en-US" altLang="zh-CN" sz="2400" dirty="0" smtClean="0"/>
              <a:t>1290665429</a:t>
            </a:r>
            <a:r>
              <a:rPr lang="en-US" sz="2400" dirty="0" smtClean="0"/>
              <a:t>@ieee802.my.webex.com</a:t>
            </a:r>
            <a:r>
              <a:rPr lang="en-US" sz="2400" dirty="0"/>
              <a:t>, or 173.243.2.68</a:t>
            </a:r>
          </a:p>
          <a:p>
            <a:endParaRPr lang="en-US" sz="2400" dirty="0"/>
          </a:p>
          <a:p>
            <a:r>
              <a:rPr lang="en-US" sz="2400" dirty="0"/>
              <a:t>Join using Microsoft Lync or Microsoft Skype for Business: </a:t>
            </a:r>
            <a:r>
              <a:rPr lang="en-US" sz="2400" dirty="0" smtClean="0"/>
              <a:t>dial </a:t>
            </a:r>
            <a:r>
              <a:rPr lang="en-US" altLang="zh-CN" sz="2400" dirty="0"/>
              <a:t>1290665429</a:t>
            </a:r>
            <a:r>
              <a:rPr lang="en-US" sz="2400" dirty="0" smtClean="0"/>
              <a:t>.ieee802.my@lync.webex.com</a:t>
            </a:r>
            <a:endParaRPr lang="en-US" sz="2400" dirty="0"/>
          </a:p>
          <a:p>
            <a:endParaRPr lang="en-US" sz="2400" dirty="0"/>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32</a:t>
            </a:fld>
            <a:endParaRPr lang="en-US" altLang="en-US" dirty="0">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17152780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33</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(tentative)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(Call for submission)</a:t>
            </a:r>
          </a:p>
          <a:p>
            <a:pPr marL="800100" lvl="1" indent="-342900" algn="just" eaLnBrk="0" hangingPunct="0">
              <a:buFontTx/>
              <a:buChar char="•"/>
              <a:defRPr/>
            </a:pPr>
            <a:r>
              <a:rPr lang="en-US" altLang="zh-CN" b="1" dirty="0" smtClean="0"/>
              <a:t>TBD</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Sep 16</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374083740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zh-CN" sz="3200" dirty="0">
                <a:solidFill>
                  <a:srgbClr val="0000FF"/>
                </a:solidFill>
                <a:latin typeface="Arial Black" panose="020B0A04020102020204" pitchFamily="34" charset="0"/>
              </a:rPr>
              <a:t>IEEE 802.11 Interim Plenary</a:t>
            </a:r>
            <a:br>
              <a:rPr lang="en-US" altLang="zh-CN" sz="3200" dirty="0">
                <a:solidFill>
                  <a:srgbClr val="0000FF"/>
                </a:solidFill>
                <a:latin typeface="Arial Black" panose="020B0A04020102020204" pitchFamily="34" charset="0"/>
              </a:rPr>
            </a:br>
            <a:r>
              <a:rPr lang="en-US" altLang="en-US" sz="3200" dirty="0" smtClean="0">
                <a:solidFill>
                  <a:srgbClr val="0000FF"/>
                </a:solidFill>
                <a:latin typeface="Arial Black" panose="020B0A04020102020204" pitchFamily="34" charset="0"/>
              </a:rPr>
              <a:t>IEEE </a:t>
            </a:r>
            <a:r>
              <a:rPr lang="en-US" altLang="en-US" sz="3200" dirty="0">
                <a:solidFill>
                  <a:srgbClr val="0000FF"/>
                </a:solidFill>
                <a:latin typeface="Arial Black" panose="020B0A04020102020204" pitchFamily="34" charset="0"/>
              </a:rPr>
              <a:t>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endParaRPr lang="en-US" sz="3200" dirty="0">
              <a:solidFill>
                <a:srgbClr val="0000FF"/>
              </a:solidFill>
              <a:latin typeface="Arial Black" panose="020B0A04020102020204" pitchFamily="34" charset="0"/>
            </a:endParaRP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34</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16</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lang="en-US" altLang="zh-CN"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extLst>
      <p:ext uri="{BB962C8B-B14F-4D97-AF65-F5344CB8AC3E}">
        <p14:creationId xmlns:p14="http://schemas.microsoft.com/office/powerpoint/2010/main" val="164992049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Teleconference Bridge </a:t>
            </a:r>
            <a:r>
              <a:rPr lang="en-US" altLang="zh-CN" dirty="0" smtClean="0"/>
              <a:t>Information (TBD)</a:t>
            </a:r>
            <a:endParaRPr lang="en-US" altLang="zh-CN" dirty="0"/>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35</a:t>
            </a:fld>
            <a:endParaRPr lang="en-US" altLang="en-US" dirty="0">
              <a:latin typeface="Times New Roman" panose="02020603050405020304" pitchFamily="18" charset="0"/>
              <a:ea typeface="Arial Unicode MS" pitchFamily="34" charset="-122"/>
            </a:endParaRPr>
          </a:p>
        </p:txBody>
      </p:sp>
      <p:sp>
        <p:nvSpPr>
          <p:cNvPr id="5" name="文本占位符 4"/>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221453739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(tentative)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(Call for submission)</a:t>
            </a:r>
          </a:p>
          <a:p>
            <a:pPr marL="800100" lvl="1" indent="-342900" algn="just" eaLnBrk="0" hangingPunct="0">
              <a:buFontTx/>
              <a:buChar char="•"/>
              <a:defRPr/>
            </a:pPr>
            <a:r>
              <a:rPr lang="en-US" altLang="zh-CN" b="1" dirty="0" smtClean="0"/>
              <a:t>TBD</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Sep 17</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207913662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zh-CN" sz="3200" dirty="0">
                <a:solidFill>
                  <a:srgbClr val="0000FF"/>
                </a:solidFill>
                <a:latin typeface="Arial Black" panose="020B0A04020102020204" pitchFamily="34" charset="0"/>
              </a:rPr>
              <a:t>IEEE 802.11 Interim Plenary</a:t>
            </a:r>
            <a:br>
              <a:rPr lang="en-US" altLang="zh-CN" sz="3200" dirty="0">
                <a:solidFill>
                  <a:srgbClr val="0000FF"/>
                </a:solidFill>
                <a:latin typeface="Arial Black" panose="020B0A04020102020204" pitchFamily="34" charset="0"/>
              </a:rPr>
            </a:br>
            <a:r>
              <a:rPr lang="en-US" altLang="en-US" sz="3200" dirty="0" smtClean="0">
                <a:solidFill>
                  <a:srgbClr val="0000FF"/>
                </a:solidFill>
                <a:latin typeface="Arial Black" panose="020B0A04020102020204" pitchFamily="34" charset="0"/>
              </a:rPr>
              <a:t>IEEE </a:t>
            </a:r>
            <a:r>
              <a:rPr lang="en-US" altLang="en-US" sz="3200" dirty="0">
                <a:solidFill>
                  <a:srgbClr val="0000FF"/>
                </a:solidFill>
                <a:latin typeface="Arial Black" panose="020B0A04020102020204" pitchFamily="34" charset="0"/>
              </a:rPr>
              <a:t>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endParaRPr lang="en-US" sz="3200" dirty="0">
              <a:solidFill>
                <a:srgbClr val="0000FF"/>
              </a:solidFill>
              <a:latin typeface="Arial Black" panose="020B0A04020102020204" pitchFamily="34" charset="0"/>
            </a:endParaRP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37</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17</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lang="en-US" altLang="zh-CN"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extLst>
      <p:ext uri="{BB962C8B-B14F-4D97-AF65-F5344CB8AC3E}">
        <p14:creationId xmlns:p14="http://schemas.microsoft.com/office/powerpoint/2010/main" val="276824229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Teleconference Bridge </a:t>
            </a:r>
            <a:r>
              <a:rPr lang="en-US" altLang="zh-CN" dirty="0" smtClean="0"/>
              <a:t>Information (TBD)</a:t>
            </a:r>
            <a:endParaRPr lang="en-US" altLang="zh-CN" dirty="0"/>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38</a:t>
            </a:fld>
            <a:endParaRPr lang="en-US" altLang="en-US" dirty="0">
              <a:latin typeface="Times New Roman" panose="02020603050405020304" pitchFamily="18" charset="0"/>
              <a:ea typeface="Arial Unicode MS" pitchFamily="34" charset="-122"/>
            </a:endParaRPr>
          </a:p>
        </p:txBody>
      </p:sp>
      <p:sp>
        <p:nvSpPr>
          <p:cNvPr id="5" name="文本占位符 4"/>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301821084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39</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(tentative)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algn="just" eaLnBrk="0" hangingPunct="0">
              <a:defRPr/>
            </a:pPr>
            <a:r>
              <a:rPr lang="en-US" altLang="zh-CN" dirty="0" smtClean="0"/>
              <a:t>Motion </a:t>
            </a:r>
            <a:r>
              <a:rPr lang="en-US" altLang="zh-CN" dirty="0"/>
              <a:t>to approve Editor to generate </a:t>
            </a:r>
            <a:r>
              <a:rPr lang="en-US" altLang="zh-CN" dirty="0" smtClean="0"/>
              <a:t>D1.0 and a Letter Ballot for D1.0</a:t>
            </a:r>
            <a:endParaRPr lang="en-US" altLang="zh-CN" dirty="0"/>
          </a:p>
          <a:p>
            <a:pPr algn="just" eaLnBrk="0" hangingPunct="0">
              <a:defRPr/>
            </a:pPr>
            <a:r>
              <a:rPr lang="en-GB" altLang="en-US" dirty="0"/>
              <a:t>Timeline </a:t>
            </a:r>
            <a:r>
              <a:rPr lang="en-GB" altLang="en-US" dirty="0" smtClean="0"/>
              <a:t>review</a:t>
            </a:r>
            <a:endParaRPr lang="en-GB" altLang="en-US"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(Call for submission)</a:t>
            </a:r>
          </a:p>
          <a:p>
            <a:pPr marL="800100" lvl="1" indent="-342900" algn="just" eaLnBrk="0" hangingPunct="0">
              <a:buFontTx/>
              <a:buChar char="•"/>
              <a:defRPr/>
            </a:pPr>
            <a:r>
              <a:rPr lang="en-US" altLang="zh-CN" b="1" dirty="0" smtClean="0"/>
              <a:t>TBD</a:t>
            </a:r>
          </a:p>
          <a:p>
            <a:pPr lvl="0" algn="just" eaLnBrk="0" hangingPunct="0">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Sep 22</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nd</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4017775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rPr>
              <a:t>IEEE-SA 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rPr>
              <a:t>IEEE-SA 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#3</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#4</a:t>
            </a:r>
            <a:endParaRPr lang="en-US" altLang="en-US" sz="2400" dirty="0">
              <a:latin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#5</a:t>
            </a:r>
            <a:endParaRPr lang="en-US" altLang="en-US" sz="2400" dirty="0">
              <a:latin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15661</TotalTime>
  <Words>2655</Words>
  <Application>Microsoft Office PowerPoint</Application>
  <PresentationFormat>宽屏</PresentationFormat>
  <Paragraphs>523</Paragraphs>
  <Slides>39</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39</vt:i4>
      </vt:variant>
    </vt:vector>
  </HeadingPairs>
  <TitlesOfParts>
    <vt:vector size="50" baseType="lpstr">
      <vt:lpstr>Arial Unicode MS</vt:lpstr>
      <vt:lpstr>Monotype Sorts</vt:lpstr>
      <vt:lpstr>MS Gothic</vt:lpstr>
      <vt:lpstr>MS PGothic</vt:lpstr>
      <vt:lpstr>Arial</vt:lpstr>
      <vt:lpstr>Arial Black</vt:lpstr>
      <vt:lpstr>Calibri</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Current Teleconference Plan</vt:lpstr>
      <vt:lpstr>TGbd Documents Update</vt:lpstr>
      <vt:lpstr>Current TGbd Timeline</vt:lpstr>
      <vt:lpstr>IEEE 802.11 TGbd Teleconference</vt:lpstr>
      <vt:lpstr>Teleconference Bridge Information</vt:lpstr>
      <vt:lpstr>PowerPoint 演示文稿</vt:lpstr>
      <vt:lpstr>SP #1 (CR, 11-20/1230)</vt:lpstr>
      <vt:lpstr>IEEE 802.11 TGbd Teleconference</vt:lpstr>
      <vt:lpstr>Teleconference Bridge Information</vt:lpstr>
      <vt:lpstr>PowerPoint 演示文稿</vt:lpstr>
      <vt:lpstr>SP #1 (CR, 11-20/1378)</vt:lpstr>
      <vt:lpstr>IEEE 802.11 TGbd Teleconference</vt:lpstr>
      <vt:lpstr>Teleconference Bridge Information</vt:lpstr>
      <vt:lpstr>PowerPoint 演示文稿</vt:lpstr>
      <vt:lpstr>SP #1 (CR, 11-20/1264 and D0.4)</vt:lpstr>
      <vt:lpstr>SP #2 (CR, 11-20/0729)</vt:lpstr>
      <vt:lpstr>SP #3 (CR, 11-20/0730)</vt:lpstr>
      <vt:lpstr>IEEE 802.11 TGbd Teleconference</vt:lpstr>
      <vt:lpstr>Teleconference Bridge Information</vt:lpstr>
      <vt:lpstr>PowerPoint 演示文稿</vt:lpstr>
      <vt:lpstr>IEEE 802.11 Interim Plenary IEEE 802.11 TGbd Teleconference </vt:lpstr>
      <vt:lpstr>Teleconference Bridge Information (TBD)</vt:lpstr>
      <vt:lpstr>PowerPoint 演示文稿</vt:lpstr>
      <vt:lpstr>IEEE 802.11 Interim Plenary IEEE 802.11 TGbd Teleconference </vt:lpstr>
      <vt:lpstr>Teleconference Bridge Information (TBD)</vt:lpstr>
      <vt:lpstr>PowerPoint 演示文稿</vt:lpstr>
      <vt:lpstr>IEEE 802.11 Interim Plenary IEEE 802.11 TGbd Teleconference </vt:lpstr>
      <vt:lpstr>Teleconference Bridge Information (TBD)</vt:lpstr>
      <vt:lpstr>PowerPoint 演示文稿</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4538</cp:revision>
  <cp:lastPrinted>2014-11-04T15:04:00Z</cp:lastPrinted>
  <dcterms:created xsi:type="dcterms:W3CDTF">2007-04-17T18:10:00Z</dcterms:created>
  <dcterms:modified xsi:type="dcterms:W3CDTF">2020-09-04T15:59:55Z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