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handoutMasterIdLst>
    <p:handoutMasterId r:id="rId20"/>
  </p:handoutMasterIdLst>
  <p:sldIdLst>
    <p:sldId id="720" r:id="rId2"/>
    <p:sldId id="736" r:id="rId3"/>
    <p:sldId id="737" r:id="rId4"/>
    <p:sldId id="738" r:id="rId5"/>
    <p:sldId id="739" r:id="rId6"/>
    <p:sldId id="740" r:id="rId7"/>
    <p:sldId id="741" r:id="rId8"/>
    <p:sldId id="742" r:id="rId9"/>
    <p:sldId id="793" r:id="rId10"/>
    <p:sldId id="833" r:id="rId11"/>
    <p:sldId id="753" r:id="rId12"/>
    <p:sldId id="885" r:id="rId13"/>
    <p:sldId id="935" r:id="rId14"/>
    <p:sldId id="1028" r:id="rId15"/>
    <p:sldId id="1029" r:id="rId16"/>
    <p:sldId id="1030" r:id="rId17"/>
    <p:sldId id="1032" r:id="rId1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29"/>
    <p:restoredTop sz="95405"/>
  </p:normalViewPr>
  <p:slideViewPr>
    <p:cSldViewPr showGuides="1">
      <p:cViewPr varScale="1">
        <p:scale>
          <a:sx n="70" d="100"/>
          <a:sy n="70" d="100"/>
        </p:scale>
        <p:origin x="592"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2020</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/1352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a:t>
            </a:r>
            <a:r>
              <a:rPr lang="en-US" altLang="zh-CN" sz="1800" b="1" dirty="0">
                <a:solidFill>
                  <a:srgbClr val="000000"/>
                </a:solidFill>
                <a:ea typeface="Arial Unicode MS" pitchFamily="34" charset="-122"/>
              </a:rPr>
              <a:t>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Aug 2020</a:t>
            </a: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2020-08-29</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209"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a:t>Current Teleconference Plan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 name="内容占位符 2"/>
          <p:cNvSpPr>
            <a:spLocks noGrp="1"/>
          </p:cNvSpPr>
          <p:nvPr/>
        </p:nvSpPr>
        <p:spPr>
          <a:xfrm>
            <a:off x="838339" y="2156169"/>
            <a:ext cx="5257662" cy="3869055"/>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endParaRPr lang="en-US" altLang="zh-CN" sz="2400" dirty="0">
              <a:solidFill>
                <a:srgbClr val="00B050"/>
              </a:solidFill>
              <a:cs typeface="+mn-ea"/>
            </a:endParaRPr>
          </a:p>
        </p:txBody>
      </p:sp>
      <p:sp>
        <p:nvSpPr>
          <p:cNvPr id="7" name="内容占位符 2"/>
          <p:cNvSpPr>
            <a:spLocks noGrp="1"/>
          </p:cNvSpPr>
          <p:nvPr/>
        </p:nvSpPr>
        <p:spPr>
          <a:xfrm>
            <a:off x="990734" y="2209832"/>
            <a:ext cx="5257662" cy="3869055"/>
          </a:xfrm>
          <a:prstGeom prst="rect">
            <a:avLst/>
          </a:prstGeom>
          <a:noFill/>
          <a:ln w="9525">
            <a:noFill/>
          </a:ln>
        </p:spPr>
        <p:txBody>
          <a:bodyPr vert="horz" wrap="square" lIns="92160" tIns="46080" rIns="92160" bIns="46080" anchor="t" anchorCtr="0">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rgbClr val="00B050"/>
                </a:solidFill>
                <a:cs typeface="+mn-ea"/>
              </a:rPr>
              <a:t>Sep 1</a:t>
            </a:r>
            <a:r>
              <a:rPr lang="en-US" altLang="zh-CN" sz="2400" baseline="30000" dirty="0" smtClean="0">
                <a:solidFill>
                  <a:srgbClr val="00B050"/>
                </a:solidFill>
                <a:cs typeface="+mn-ea"/>
              </a:rPr>
              <a:t>st</a:t>
            </a:r>
            <a:r>
              <a:rPr lang="en-US" altLang="zh-CN" sz="2400" dirty="0" smtClean="0">
                <a:solidFill>
                  <a:srgbClr val="00B050"/>
                </a:solidFill>
                <a:cs typeface="+mn-ea"/>
              </a:rPr>
              <a:t>, 10:00am </a:t>
            </a:r>
            <a:r>
              <a:rPr lang="en-US" altLang="zh-CN" sz="2400" dirty="0">
                <a:solidFill>
                  <a:srgbClr val="00B050"/>
                </a:solidFill>
                <a:cs typeface="+mn-ea"/>
              </a:rPr>
              <a:t>~ 11:59 am, ET; </a:t>
            </a:r>
            <a:r>
              <a:rPr lang="en-US" altLang="zh-CN" sz="2400" dirty="0" err="1" smtClean="0">
                <a:solidFill>
                  <a:srgbClr val="00B050"/>
                </a:solidFill>
                <a:cs typeface="+mn-ea"/>
              </a:rPr>
              <a:t>Webex</a:t>
            </a:r>
            <a:r>
              <a:rPr lang="en-US" altLang="zh-CN" sz="2400" dirty="0" smtClean="0">
                <a:solidFill>
                  <a:srgbClr val="00B050"/>
                </a:solidFill>
                <a:cs typeface="+mn-ea"/>
              </a:rPr>
              <a:t>; </a:t>
            </a:r>
            <a:endParaRPr lang="en-US" altLang="zh-CN" sz="2400" dirty="0">
              <a:solidFill>
                <a:srgbClr val="00B050"/>
              </a:solidFill>
              <a:cs typeface="+mn-ea"/>
            </a:endParaRPr>
          </a:p>
          <a:p>
            <a:pPr eaLnBrk="1" hangingPunct="1"/>
            <a:r>
              <a:rPr lang="en-US" altLang="zh-CN" sz="2400" dirty="0" smtClean="0">
                <a:solidFill>
                  <a:srgbClr val="00B050"/>
                </a:solidFill>
                <a:cs typeface="+mn-ea"/>
                <a:sym typeface="+mn-ea"/>
              </a:rPr>
              <a:t>Sep 4</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Webex;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Sep 8</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Sep 11</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endParaRPr lang="en-US" altLang="zh-CN" sz="2400" dirty="0" smtClean="0">
              <a:solidFill>
                <a:srgbClr val="00B050"/>
              </a:solidFill>
              <a:cs typeface="+mn-ea"/>
              <a:sym typeface="+mn-ea"/>
            </a:endParaRPr>
          </a:p>
          <a:p>
            <a:pPr eaLnBrk="1" hangingPunct="1"/>
            <a:r>
              <a:rPr lang="en-US" altLang="zh-CN" sz="2400" u="sng" dirty="0" smtClean="0">
                <a:solidFill>
                  <a:srgbClr val="0070C0"/>
                </a:solidFill>
                <a:cs typeface="+mn-ea"/>
                <a:sym typeface="+mn-ea"/>
              </a:rPr>
              <a:t>Sep 15</a:t>
            </a:r>
            <a:r>
              <a:rPr lang="en-US" altLang="zh-CN" sz="2400" u="sng" baseline="30000" dirty="0" smtClean="0">
                <a:solidFill>
                  <a:srgbClr val="0070C0"/>
                </a:solidFill>
                <a:cs typeface="+mn-ea"/>
                <a:sym typeface="+mn-ea"/>
              </a:rPr>
              <a:t>th</a:t>
            </a:r>
            <a:r>
              <a:rPr lang="en-US" altLang="zh-CN" sz="2400" u="sng" dirty="0" smtClean="0">
                <a:solidFill>
                  <a:srgbClr val="0070C0"/>
                </a:solidFill>
                <a:cs typeface="+mn-ea"/>
                <a:sym typeface="+mn-ea"/>
              </a:rPr>
              <a:t>, 9:00am ~ 11:00 am, ET; </a:t>
            </a:r>
            <a:r>
              <a:rPr lang="en-US" altLang="zh-CN" sz="2400" u="sng" dirty="0" err="1" smtClean="0">
                <a:solidFill>
                  <a:srgbClr val="0070C0"/>
                </a:solidFill>
                <a:cs typeface="+mn-ea"/>
                <a:sym typeface="+mn-ea"/>
              </a:rPr>
              <a:t>Webex</a:t>
            </a:r>
            <a:r>
              <a:rPr lang="en-US" altLang="zh-CN" sz="2400" u="sng" dirty="0" smtClean="0">
                <a:solidFill>
                  <a:srgbClr val="0070C0"/>
                </a:solidFill>
                <a:cs typeface="+mn-ea"/>
                <a:sym typeface="+mn-ea"/>
              </a:rPr>
              <a:t>; IEEE 802.11 Plenary Sep; </a:t>
            </a:r>
          </a:p>
          <a:p>
            <a:pPr eaLnBrk="1" hangingPunct="1"/>
            <a:r>
              <a:rPr lang="en-US" altLang="zh-CN" sz="2400" u="sng" dirty="0">
                <a:solidFill>
                  <a:srgbClr val="0070C0"/>
                </a:solidFill>
                <a:cs typeface="+mn-ea"/>
                <a:sym typeface="+mn-ea"/>
              </a:rPr>
              <a:t>Sep </a:t>
            </a:r>
            <a:r>
              <a:rPr lang="en-US" altLang="zh-CN" sz="2400" u="sng" dirty="0" smtClean="0">
                <a:solidFill>
                  <a:srgbClr val="0070C0"/>
                </a:solidFill>
                <a:cs typeface="+mn-ea"/>
                <a:sym typeface="+mn-ea"/>
              </a:rPr>
              <a:t>16</a:t>
            </a:r>
            <a:r>
              <a:rPr lang="en-US" altLang="zh-CN" sz="2400" u="sng" baseline="30000" dirty="0" smtClean="0">
                <a:solidFill>
                  <a:srgbClr val="0070C0"/>
                </a:solidFill>
                <a:cs typeface="+mn-ea"/>
                <a:sym typeface="+mn-ea"/>
              </a:rPr>
              <a:t>th</a:t>
            </a:r>
            <a:r>
              <a:rPr lang="en-US" altLang="zh-CN" sz="2400" u="sng" dirty="0">
                <a:solidFill>
                  <a:srgbClr val="0070C0"/>
                </a:solidFill>
                <a:cs typeface="+mn-ea"/>
                <a:sym typeface="+mn-ea"/>
              </a:rPr>
              <a:t>, </a:t>
            </a:r>
            <a:r>
              <a:rPr lang="en-US" altLang="zh-CN" sz="2400" u="sng" dirty="0" smtClean="0">
                <a:solidFill>
                  <a:srgbClr val="0070C0"/>
                </a:solidFill>
                <a:cs typeface="+mn-ea"/>
                <a:sym typeface="+mn-ea"/>
              </a:rPr>
              <a:t>7:00pm </a:t>
            </a:r>
            <a:r>
              <a:rPr lang="en-US" altLang="zh-CN" sz="2400" u="sng" dirty="0">
                <a:solidFill>
                  <a:srgbClr val="0070C0"/>
                </a:solidFill>
                <a:cs typeface="+mn-ea"/>
                <a:sym typeface="+mn-ea"/>
              </a:rPr>
              <a:t>~ </a:t>
            </a:r>
            <a:r>
              <a:rPr lang="en-US" altLang="zh-CN" sz="2400" u="sng" dirty="0" smtClean="0">
                <a:solidFill>
                  <a:srgbClr val="0070C0"/>
                </a:solidFill>
                <a:cs typeface="+mn-ea"/>
                <a:sym typeface="+mn-ea"/>
              </a:rPr>
              <a:t>9:00 pm</a:t>
            </a:r>
            <a:r>
              <a:rPr lang="en-US" altLang="zh-CN" sz="2400" u="sng" dirty="0">
                <a:solidFill>
                  <a:srgbClr val="0070C0"/>
                </a:solidFill>
                <a:cs typeface="+mn-ea"/>
                <a:sym typeface="+mn-ea"/>
              </a:rPr>
              <a:t>, ET; </a:t>
            </a:r>
            <a:r>
              <a:rPr lang="en-US" altLang="zh-CN" sz="2400" u="sng" dirty="0" err="1" smtClean="0">
                <a:solidFill>
                  <a:srgbClr val="0070C0"/>
                </a:solidFill>
                <a:cs typeface="+mn-ea"/>
                <a:sym typeface="+mn-ea"/>
              </a:rPr>
              <a:t>Webex</a:t>
            </a:r>
            <a:r>
              <a:rPr lang="en-US" altLang="zh-CN" sz="2400" u="sng" dirty="0" smtClean="0">
                <a:solidFill>
                  <a:srgbClr val="0070C0"/>
                </a:solidFill>
                <a:cs typeface="+mn-ea"/>
                <a:sym typeface="+mn-ea"/>
              </a:rPr>
              <a:t>; </a:t>
            </a:r>
            <a:endParaRPr lang="en-US" altLang="zh-CN" sz="2400" u="sng" dirty="0">
              <a:solidFill>
                <a:srgbClr val="0070C0"/>
              </a:solidFill>
              <a:cs typeface="+mn-ea"/>
              <a:sym typeface="+mn-ea"/>
            </a:endParaRPr>
          </a:p>
          <a:p>
            <a:pPr eaLnBrk="1" hangingPunct="1"/>
            <a:r>
              <a:rPr lang="en-US" altLang="zh-CN" sz="2400" u="sng" dirty="0">
                <a:solidFill>
                  <a:srgbClr val="FFC000"/>
                </a:solidFill>
                <a:cs typeface="+mn-ea"/>
                <a:sym typeface="+mn-ea"/>
              </a:rPr>
              <a:t>Sep </a:t>
            </a:r>
            <a:r>
              <a:rPr lang="en-US" altLang="zh-CN" sz="2400" u="sng" dirty="0" smtClean="0">
                <a:solidFill>
                  <a:srgbClr val="FFC000"/>
                </a:solidFill>
                <a:cs typeface="+mn-ea"/>
                <a:sym typeface="+mn-ea"/>
              </a:rPr>
              <a:t>17</a:t>
            </a:r>
            <a:r>
              <a:rPr lang="en-US" altLang="zh-CN" sz="2400" u="sng" baseline="30000" dirty="0" smtClean="0">
                <a:solidFill>
                  <a:srgbClr val="FFC000"/>
                </a:solidFill>
                <a:cs typeface="+mn-ea"/>
                <a:sym typeface="+mn-ea"/>
              </a:rPr>
              <a:t>th</a:t>
            </a:r>
            <a:r>
              <a:rPr lang="en-US" altLang="zh-CN" sz="2400" u="sng" dirty="0" smtClean="0">
                <a:solidFill>
                  <a:srgbClr val="FFC000"/>
                </a:solidFill>
                <a:cs typeface="+mn-ea"/>
                <a:sym typeface="+mn-ea"/>
              </a:rPr>
              <a:t>, </a:t>
            </a:r>
            <a:r>
              <a:rPr lang="en-US" altLang="zh-CN" sz="2400" u="sng" dirty="0" smtClean="0">
                <a:solidFill>
                  <a:srgbClr val="FFC000"/>
                </a:solidFill>
                <a:cs typeface="+mn-ea"/>
                <a:sym typeface="+mn-ea"/>
              </a:rPr>
              <a:t>10:00am </a:t>
            </a:r>
            <a:r>
              <a:rPr lang="en-US" altLang="zh-CN" sz="2400" u="sng" dirty="0">
                <a:solidFill>
                  <a:srgbClr val="FFC000"/>
                </a:solidFill>
                <a:cs typeface="+mn-ea"/>
                <a:sym typeface="+mn-ea"/>
              </a:rPr>
              <a:t>~ </a:t>
            </a:r>
            <a:r>
              <a:rPr lang="en-US" altLang="zh-CN" sz="2400" u="sng" dirty="0" smtClean="0">
                <a:solidFill>
                  <a:srgbClr val="FFC000"/>
                </a:solidFill>
                <a:cs typeface="+mn-ea"/>
                <a:sym typeface="+mn-ea"/>
              </a:rPr>
              <a:t>11:00 </a:t>
            </a:r>
            <a:r>
              <a:rPr lang="en-US" altLang="zh-CN" sz="2400" u="sng" dirty="0">
                <a:solidFill>
                  <a:srgbClr val="FFC000"/>
                </a:solidFill>
                <a:cs typeface="+mn-ea"/>
                <a:sym typeface="+mn-ea"/>
              </a:rPr>
              <a:t>am, ET; </a:t>
            </a:r>
            <a:r>
              <a:rPr lang="en-US" altLang="zh-CN" sz="2400" u="sng" dirty="0" err="1" smtClean="0">
                <a:solidFill>
                  <a:srgbClr val="FFC000"/>
                </a:solidFill>
                <a:cs typeface="+mn-ea"/>
                <a:sym typeface="+mn-ea"/>
              </a:rPr>
              <a:t>Webex</a:t>
            </a:r>
            <a:r>
              <a:rPr lang="en-US" altLang="zh-CN" sz="2400" u="sng" dirty="0" smtClean="0">
                <a:solidFill>
                  <a:srgbClr val="0070C0"/>
                </a:solidFill>
                <a:cs typeface="+mn-ea"/>
                <a:sym typeface="+mn-ea"/>
              </a:rPr>
              <a:t>; </a:t>
            </a:r>
            <a:endParaRPr lang="en-US" altLang="zh-CN" sz="2400" u="sng" dirty="0">
              <a:solidFill>
                <a:srgbClr val="0070C0"/>
              </a:solidFill>
              <a:cs typeface="+mn-ea"/>
              <a:sym typeface="+mn-ea"/>
            </a:endParaRPr>
          </a:p>
          <a:p>
            <a:pPr eaLnBrk="1" hangingPunct="1"/>
            <a:r>
              <a:rPr lang="en-US" altLang="zh-CN" sz="2400" strike="sngStrike" dirty="0" smtClean="0">
                <a:solidFill>
                  <a:srgbClr val="FF0000"/>
                </a:solidFill>
                <a:cs typeface="+mn-ea"/>
                <a:sym typeface="+mn-ea"/>
              </a:rPr>
              <a:t>Sep 18</a:t>
            </a:r>
            <a:r>
              <a:rPr lang="en-US" altLang="zh-CN" sz="2400" strike="sngStrike" baseline="30000" dirty="0" smtClean="0">
                <a:solidFill>
                  <a:srgbClr val="FF0000"/>
                </a:solidFill>
                <a:cs typeface="+mn-ea"/>
                <a:sym typeface="+mn-ea"/>
              </a:rPr>
              <a:t>th</a:t>
            </a:r>
            <a:r>
              <a:rPr lang="en-US" altLang="zh-CN" sz="2400" strike="sngStrike" dirty="0" smtClean="0">
                <a:solidFill>
                  <a:srgbClr val="FF0000"/>
                </a:solidFill>
                <a:cs typeface="+mn-ea"/>
                <a:sym typeface="+mn-ea"/>
              </a:rPr>
              <a:t>, 10:00am ~ 11:59 am, ET; </a:t>
            </a:r>
            <a:r>
              <a:rPr lang="en-US" altLang="zh-CN" sz="2400" strike="sngStrike" dirty="0" err="1" smtClean="0">
                <a:solidFill>
                  <a:srgbClr val="FF0000"/>
                </a:solidFill>
                <a:cs typeface="+mn-ea"/>
                <a:sym typeface="+mn-ea"/>
              </a:rPr>
              <a:t>Webex</a:t>
            </a:r>
            <a:r>
              <a:rPr lang="en-US" altLang="zh-CN" sz="2400" strike="sngStrike" dirty="0" smtClean="0">
                <a:solidFill>
                  <a:srgbClr val="FF0000"/>
                </a:solidFill>
                <a:cs typeface="+mn-ea"/>
                <a:sym typeface="+mn-ea"/>
              </a:rPr>
              <a:t>; </a:t>
            </a:r>
          </a:p>
          <a:p>
            <a:pPr eaLnBrk="1" hangingPunct="1"/>
            <a:r>
              <a:rPr lang="en-US" altLang="zh-CN" sz="2400" dirty="0" smtClean="0">
                <a:solidFill>
                  <a:srgbClr val="00B050"/>
                </a:solidFill>
                <a:cs typeface="+mn-ea"/>
                <a:sym typeface="+mn-ea"/>
              </a:rPr>
              <a:t>Sep 22</a:t>
            </a:r>
            <a:r>
              <a:rPr lang="en-US" altLang="zh-CN" sz="2400" baseline="30000" dirty="0" smtClean="0">
                <a:solidFill>
                  <a:srgbClr val="00B050"/>
                </a:solidFill>
                <a:cs typeface="+mn-ea"/>
                <a:sym typeface="+mn-ea"/>
              </a:rPr>
              <a:t>nd</a:t>
            </a:r>
            <a:r>
              <a:rPr lang="en-US" altLang="zh-CN" sz="2400" dirty="0" smtClean="0">
                <a:solidFill>
                  <a:srgbClr val="00B050"/>
                </a:solidFill>
                <a:cs typeface="+mn-ea"/>
                <a:sym typeface="+mn-ea"/>
              </a:rPr>
              <a:t>, 10:00am ~ 11:59 am, 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a:t>
            </a:r>
          </a:p>
          <a:p>
            <a:pPr eaLnBrk="1" hangingPunct="1"/>
            <a:r>
              <a:rPr lang="en-US" altLang="zh-CN" sz="2400" dirty="0" smtClean="0">
                <a:solidFill>
                  <a:srgbClr val="00B050"/>
                </a:solidFill>
                <a:cs typeface="+mn-ea"/>
                <a:sym typeface="+mn-ea"/>
              </a:rPr>
              <a:t>Sep 25</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Webex;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Sep 29</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endParaRPr lang="en-US" altLang="zh-CN" sz="2400" dirty="0">
              <a:solidFill>
                <a:srgbClr val="00B050"/>
              </a:solidFill>
              <a:cs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graphicFrame>
        <p:nvGraphicFramePr>
          <p:cNvPr id="8" name="表格 7"/>
          <p:cNvGraphicFramePr>
            <a:graphicFrameLocks noGrp="1"/>
          </p:cNvGraphicFramePr>
          <p:nvPr>
            <p:extLst>
              <p:ext uri="{D42A27DB-BD31-4B8C-83A1-F6EECF244321}">
                <p14:modId xmlns:p14="http://schemas.microsoft.com/office/powerpoint/2010/main" val="1594985323"/>
              </p:ext>
            </p:extLst>
          </p:nvPr>
        </p:nvGraphicFramePr>
        <p:xfrm>
          <a:off x="1524120" y="1600248"/>
          <a:ext cx="9406890" cy="4480560"/>
        </p:xfrm>
        <a:graphic>
          <a:graphicData uri="http://schemas.openxmlformats.org/drawingml/2006/table">
            <a:tbl>
              <a:tblPr firstRow="1" bandRow="1">
                <a:tableStyleId>{5C22544A-7EE6-4342-B048-85BDC9FD1C3A}</a:tableStyleId>
              </a:tblPr>
              <a:tblGrid>
                <a:gridCol w="4977765"/>
                <a:gridCol w="2021205"/>
                <a:gridCol w="2407920"/>
              </a:tblGrid>
              <a:tr h="192026">
                <a:tc>
                  <a:txBody>
                    <a:bodyPr/>
                    <a:lstStyle/>
                    <a:p>
                      <a:r>
                        <a:rPr lang="en-US" altLang="zh-CN" sz="1800" dirty="0" smtClean="0"/>
                        <a:t>TG Documents</a:t>
                      </a:r>
                    </a:p>
                  </a:txBody>
                  <a:tcPr/>
                </a:tc>
                <a:tc>
                  <a:txBody>
                    <a:bodyPr/>
                    <a:lstStyle/>
                    <a:p>
                      <a:r>
                        <a:rPr lang="en-US" altLang="zh-CN" sz="1800" dirty="0" smtClean="0"/>
                        <a:t>Baseline Version</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11-19/0495r0</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11-19/0497r0</a:t>
                      </a:r>
                    </a:p>
                  </a:txBody>
                  <a:tcPr/>
                </a:tc>
                <a:tc>
                  <a:txBody>
                    <a:bodyPr/>
                    <a:lstStyle/>
                    <a:p>
                      <a:r>
                        <a:rPr lang="en-US" altLang="zh-CN" sz="1200" dirty="0" smtClean="0">
                          <a:solidFill>
                            <a:schemeClr val="tx1"/>
                          </a:solidFill>
                        </a:rPr>
                        <a:t>11-19/0497r6</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r>
                        <a:rPr lang="en-US" altLang="zh-CN" sz="1200" dirty="0" smtClean="0">
                          <a:solidFill>
                            <a:schemeClr val="tx1"/>
                          </a:solidFill>
                        </a:rPr>
                        <a:t>11-19/0437r3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r>
                        <a:rPr lang="en-US" altLang="zh-CN" sz="1200" dirty="0" smtClean="0">
                          <a:solidFill>
                            <a:schemeClr val="tx1"/>
                          </a:solidFill>
                        </a:rPr>
                        <a:t>11-19/0843r0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r>
                        <a:rPr lang="en-US" altLang="zh-CN" sz="1200" dirty="0" smtClean="0">
                          <a:solidFill>
                            <a:schemeClr val="tx1"/>
                          </a:solidFill>
                        </a:rPr>
                        <a:t>11-19/0514r0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r>
                        <a:rPr lang="en-US" altLang="zh-CN" sz="1200" dirty="0" smtClean="0">
                          <a:solidFill>
                            <a:schemeClr val="tx1"/>
                          </a:solidFill>
                        </a:rPr>
                        <a:t>11-19/1342r0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algn="l" defTabSz="914400">
                        <a:spcBef>
                          <a:spcPts val="0"/>
                        </a:spcBef>
                        <a:spcAft>
                          <a:spcPts val="0"/>
                        </a:spcAft>
                        <a:buClrTx/>
                        <a:buSzTx/>
                        <a:buFontTx/>
                        <a:buNone/>
                        <a:defRPr/>
                      </a:pPr>
                      <a:r>
                        <a:rPr lang="en-US" altLang="zh-CN" sz="1200" dirty="0" smtClean="0">
                          <a:solidFill>
                            <a:schemeClr val="tx1"/>
                          </a:solidFill>
                        </a:rPr>
                        <a:t>11-20/0774r0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a:t>
                      </a:r>
                    </a:p>
                  </a:txBody>
                  <a:tcPr/>
                </a:tc>
              </a:tr>
              <a:tr h="160355">
                <a:tc>
                  <a:txBody>
                    <a:bodyPr/>
                    <a:lstStyle/>
                    <a:p>
                      <a:r>
                        <a:rPr lang="en-US" altLang="zh-CN" sz="1200" dirty="0"/>
                        <a:t>Teleconference Minutes</a:t>
                      </a:r>
                    </a:p>
                  </a:txBody>
                  <a:tcPr/>
                </a:tc>
                <a:tc>
                  <a:txBody>
                    <a:bodyPr/>
                    <a:lstStyle/>
                    <a:p>
                      <a:pPr algn="l" defTabSz="914400">
                        <a:spcBef>
                          <a:spcPts val="0"/>
                        </a:spcBef>
                        <a:spcAft>
                          <a:spcPts val="0"/>
                        </a:spcAft>
                        <a:buClrTx/>
                        <a:buSzTx/>
                        <a:buFontTx/>
                        <a:defRPr/>
                      </a:pPr>
                      <a:r>
                        <a:rPr lang="en-US" altLang="zh-CN" sz="1200" dirty="0" smtClean="0">
                          <a:solidFill>
                            <a:schemeClr val="tx1"/>
                          </a:solidFill>
                        </a:rPr>
                        <a:t>11-20/0276r0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a:t>
                      </a:r>
                    </a:p>
                  </a:txBody>
                  <a:tcPr/>
                </a:tc>
              </a:tr>
              <a:tr h="160355">
                <a:tc>
                  <a:txBody>
                    <a:bodyPr/>
                    <a:lstStyle/>
                    <a:p>
                      <a:r>
                        <a:rPr lang="en-US" altLang="zh-CN" sz="1200" dirty="0" smtClean="0"/>
                        <a:t>Teleconference Agenda for Aug 2020</a:t>
                      </a:r>
                      <a:endParaRPr lang="en-US" altLang="zh-CN" sz="1200" dirty="0"/>
                    </a:p>
                  </a:txBody>
                  <a:tcPr/>
                </a:tc>
                <a:tc>
                  <a:txBody>
                    <a:bodyPr/>
                    <a:lstStyle/>
                    <a:p>
                      <a:pPr algn="l" defTabSz="914400">
                        <a:spcBef>
                          <a:spcPts val="0"/>
                        </a:spcBef>
                        <a:spcAft>
                          <a:spcPts val="0"/>
                        </a:spcAft>
                        <a:buClrTx/>
                        <a:buSzTx/>
                        <a:buFontTx/>
                        <a:defRPr/>
                      </a:pPr>
                      <a:r>
                        <a:rPr lang="en-US" altLang="zh-CN" sz="1200" dirty="0" smtClean="0">
                          <a:solidFill>
                            <a:schemeClr val="tx1"/>
                          </a:solidFill>
                        </a:rPr>
                        <a:t>11-20/1164r0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sym typeface="+mn-ea"/>
                        </a:rPr>
                        <a:t>11-20/1164r7</a:t>
                      </a:r>
                      <a:endParaRPr lang="en-US" altLang="zh-CN" sz="1200" dirty="0" smtClean="0">
                        <a:solidFill>
                          <a:srgbClr val="0070C0"/>
                        </a:solidFill>
                        <a:sym typeface="+mn-ea"/>
                      </a:endParaRPr>
                    </a:p>
                  </a:txBody>
                  <a:tcPr/>
                </a:tc>
              </a:tr>
              <a:tr h="160355">
                <a:tc>
                  <a:txBody>
                    <a:bodyPr/>
                    <a:lstStyle/>
                    <a:p>
                      <a:r>
                        <a:rPr lang="en-US" altLang="zh-CN" sz="1200" dirty="0" smtClean="0"/>
                        <a:t>Teleconference Minutes for Aug 2020</a:t>
                      </a:r>
                      <a:endParaRPr lang="en-US" altLang="zh-CN" sz="1200" dirty="0"/>
                    </a:p>
                  </a:txBody>
                  <a:tcPr/>
                </a:tc>
                <a:tc>
                  <a:txBody>
                    <a:bodyPr/>
                    <a:lstStyle/>
                    <a:p>
                      <a:pPr algn="l" defTabSz="914400">
                        <a:spcBef>
                          <a:spcPts val="0"/>
                        </a:spcBef>
                        <a:spcAft>
                          <a:spcPts val="0"/>
                        </a:spcAft>
                        <a:buClrTx/>
                        <a:buSzTx/>
                        <a:buFontTx/>
                        <a:defRPr/>
                      </a:pPr>
                      <a:r>
                        <a:rPr lang="en-US" altLang="zh-CN" sz="1200" dirty="0" smtClean="0">
                          <a:solidFill>
                            <a:schemeClr val="tx1"/>
                          </a:solidFill>
                        </a:rPr>
                        <a:t>11-20/1105r0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sym typeface="+mn-ea"/>
                        </a:rPr>
                        <a:t>11-20/1105r4</a:t>
                      </a:r>
                    </a:p>
                  </a:txBody>
                  <a:tcPr/>
                </a:tc>
              </a:tr>
              <a:tr h="160355">
                <a:tc>
                  <a:txBody>
                    <a:bodyPr/>
                    <a:lstStyle/>
                    <a:p>
                      <a:r>
                        <a:rPr lang="en-US" altLang="zh-CN" sz="1200" dirty="0" smtClean="0"/>
                        <a:t>Teleconference Agenda for </a:t>
                      </a:r>
                      <a:r>
                        <a:rPr lang="en-US" altLang="zh-CN" sz="1200" dirty="0" smtClean="0"/>
                        <a:t>Sep </a:t>
                      </a:r>
                      <a:r>
                        <a:rPr lang="en-US" altLang="zh-CN" sz="1200" dirty="0" smtClean="0"/>
                        <a:t>2020</a:t>
                      </a:r>
                      <a:endParaRPr lang="en-US" altLang="zh-CN" sz="1200" dirty="0"/>
                    </a:p>
                  </a:txBody>
                  <a:tcPr/>
                </a:tc>
                <a:tc>
                  <a:txBody>
                    <a:bodyPr/>
                    <a:lstStyle/>
                    <a:p>
                      <a:pPr algn="l" defTabSz="914400">
                        <a:spcBef>
                          <a:spcPts val="0"/>
                        </a:spcBef>
                        <a:spcAft>
                          <a:spcPts val="0"/>
                        </a:spcAft>
                        <a:buClrTx/>
                        <a:buSzTx/>
                        <a:buFontTx/>
                        <a:defRPr/>
                      </a:pPr>
                      <a:r>
                        <a:rPr lang="en-US" altLang="zh-CN" sz="1200" dirty="0" smtClean="0">
                          <a:solidFill>
                            <a:srgbClr val="0070C0"/>
                          </a:solidFill>
                        </a:rPr>
                        <a:t>11-20/xxxxr0</a:t>
                      </a:r>
                      <a:endParaRPr lang="en-US" altLang="zh-CN" sz="1200" dirty="0" smtClean="0">
                        <a:solidFill>
                          <a:srgbClr val="0070C0"/>
                        </a:solidFill>
                      </a:endParaRP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sym typeface="+mn-ea"/>
                        </a:rPr>
                        <a:t>11-20/xxxxr0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a:buNone/>
                      </a:pPr>
                      <a:r>
                        <a:rPr lang="en-US" altLang="zh-CN" sz="1200" dirty="0">
                          <a:solidFill>
                            <a:schemeClr val="tx1"/>
                          </a:solidFill>
                        </a:rPr>
                        <a:t>11-19/2045r0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11-19/2045r5</a:t>
                      </a:r>
                    </a:p>
                  </a:txBody>
                  <a:tcPr/>
                </a:tc>
              </a:tr>
              <a:tr h="160689">
                <a:tc>
                  <a:txBody>
                    <a:bodyPr/>
                    <a:lstStyle/>
                    <a:p>
                      <a:pPr>
                        <a:buNone/>
                      </a:pPr>
                      <a:r>
                        <a:rPr lang="en-US" altLang="zh-CN" sz="1200" dirty="0"/>
                        <a:t>Comment Database</a:t>
                      </a:r>
                    </a:p>
                  </a:txBody>
                  <a:tcPr/>
                </a:tc>
                <a:tc>
                  <a:txBody>
                    <a:bodyPr/>
                    <a:lstStyle/>
                    <a:p>
                      <a:pPr>
                        <a:buNone/>
                      </a:pPr>
                      <a:r>
                        <a:rPr lang="en-US" altLang="zh-CN" sz="1200" dirty="0">
                          <a:solidFill>
                            <a:schemeClr val="tx1"/>
                          </a:solidFill>
                        </a:rPr>
                        <a:t>11-20/0701r0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Current TGbd Timeline</a:t>
            </a:r>
          </a:p>
        </p:txBody>
      </p:sp>
      <p:sp>
        <p:nvSpPr>
          <p:cNvPr id="3" name="文本占位符 2"/>
          <p:cNvSpPr>
            <a:spLocks noGrp="1"/>
          </p:cNvSpPr>
          <p:nvPr>
            <p:ph type="body" idx="1"/>
          </p:nvPr>
        </p:nvSpPr>
        <p:spPr>
          <a:xfrm>
            <a:off x="2447290" y="1966595"/>
            <a:ext cx="7296150" cy="4443095"/>
          </a:xfrm>
        </p:spPr>
        <p:txBody>
          <a:bodyPr/>
          <a:lstStyle/>
          <a:p>
            <a:pPr lvl="1" defTabSz="337185">
              <a:buFont typeface="Arial" panose="020B0604020202020204" pitchFamily="34" charset="0"/>
              <a:buChar char="•"/>
              <a:defRPr/>
            </a:pPr>
            <a:r>
              <a:rPr lang="en-US" altLang="en-US" sz="2000" dirty="0">
                <a:solidFill>
                  <a:srgbClr val="00B050"/>
                </a:solidFill>
                <a:sym typeface="+mn-ea"/>
              </a:rPr>
              <a:t>PAR approved						</a:t>
            </a:r>
            <a:r>
              <a:rPr lang="en-US" altLang="en-US" sz="2000" dirty="0" smtClean="0">
                <a:solidFill>
                  <a:srgbClr val="00B050"/>
                </a:solidFill>
                <a:sym typeface="+mn-ea"/>
              </a:rPr>
              <a:t>	Dec </a:t>
            </a:r>
            <a:r>
              <a:rPr lang="en-US" altLang="en-US" sz="2000" dirty="0">
                <a:solidFill>
                  <a:srgbClr val="00B050"/>
                </a:solidFill>
                <a:sym typeface="+mn-ea"/>
              </a:rPr>
              <a:t>2018</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First TG meeting					</a:t>
            </a:r>
            <a:r>
              <a:rPr lang="en-US" altLang="en-US" sz="2000" dirty="0" smtClean="0">
                <a:solidFill>
                  <a:srgbClr val="00B050"/>
                </a:solidFill>
                <a:sym typeface="+mn-ea"/>
              </a:rPr>
              <a:t>		Jan </a:t>
            </a:r>
            <a:r>
              <a:rPr lang="en-US" altLang="en-US" sz="2000" dirty="0">
                <a:solidFill>
                  <a:srgbClr val="00B050"/>
                </a:solidFill>
                <a:sym typeface="+mn-ea"/>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D0.1 								</a:t>
            </a:r>
            <a:r>
              <a:rPr lang="en-US" altLang="en-US" sz="2000" dirty="0" smtClean="0">
                <a:solidFill>
                  <a:srgbClr val="00B050"/>
                </a:solidFill>
                <a:sym typeface="+mn-ea"/>
              </a:rPr>
              <a:t>		</a:t>
            </a:r>
            <a:r>
              <a:rPr lang="en-US" altLang="en-US" sz="2000" dirty="0" smtClean="0">
                <a:solidFill>
                  <a:srgbClr val="00B050"/>
                </a:solidFill>
                <a:sym typeface="Wingdings" panose="05000000000000000000" pitchFamily="2" charset="2"/>
              </a:rPr>
              <a:t>Nov </a:t>
            </a:r>
            <a:r>
              <a:rPr lang="en-US" altLang="en-US" sz="2000" dirty="0">
                <a:solidFill>
                  <a:srgbClr val="00B050"/>
                </a:solidFill>
                <a:sym typeface="Wingdings" panose="05000000000000000000" pitchFamily="2" charset="2"/>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chemeClr val="tx1"/>
                </a:solidFill>
                <a:sym typeface="+mn-ea"/>
              </a:rPr>
              <a:t>D1.0 Letter Ballot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Sep 2020</a:t>
            </a:r>
            <a:endParaRPr lang="en-US" altLang="en-US" sz="2000" dirty="0" smtClean="0">
              <a:solidFill>
                <a:schemeClr val="tx1"/>
              </a:solidFill>
              <a:cs typeface="+mn-ea"/>
            </a:endParaRPr>
          </a:p>
          <a:p>
            <a:pPr lvl="1" defTabSz="337185">
              <a:buFont typeface="Arial" panose="020B0604020202020204" pitchFamily="34" charset="0"/>
              <a:buChar char="•"/>
              <a:defRPr/>
            </a:pPr>
            <a:r>
              <a:rPr lang="en-US" altLang="en-US" sz="2000" dirty="0">
                <a:solidFill>
                  <a:schemeClr val="tx1"/>
                </a:solidFill>
                <a:sym typeface="+mn-ea"/>
              </a:rPr>
              <a:t>D2.0 LB recirculation					</a:t>
            </a:r>
            <a:r>
              <a:rPr lang="en-US" altLang="en-US" sz="2000" dirty="0" smtClean="0">
                <a:solidFill>
                  <a:schemeClr val="tx1"/>
                </a:solidFill>
                <a:cs typeface="+mn-ea"/>
                <a:sym typeface="Wingdings" panose="05000000000000000000" pitchFamily="2" charset="2"/>
              </a:rPr>
              <a:t>Jan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Form Sponsor Ballot Pool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LB recirculation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unchanged recirculation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Initial Sponsor Ballot (D4.0)			</a:t>
            </a:r>
            <a:r>
              <a:rPr lang="en-US" altLang="en-US" sz="2000" dirty="0" smtClean="0">
                <a:solidFill>
                  <a:schemeClr val="tx1"/>
                </a:solidFill>
                <a:cs typeface="+mn-ea"/>
                <a:sym typeface="Wingdings" panose="05000000000000000000" pitchFamily="2" charset="2"/>
              </a:rPr>
              <a:t>Jul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Final 802.11 WG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802 EC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err="1">
                <a:solidFill>
                  <a:schemeClr val="tx1"/>
                </a:solidFill>
                <a:sym typeface="+mn-ea"/>
              </a:rPr>
              <a:t>RevCom</a:t>
            </a:r>
            <a:r>
              <a:rPr lang="en-US" altLang="en-US" sz="2000" dirty="0">
                <a:solidFill>
                  <a:schemeClr val="tx1"/>
                </a:solidFill>
                <a:sym typeface="+mn-ea"/>
              </a:rPr>
              <a:t> and SASB approval			</a:t>
            </a:r>
            <a:r>
              <a:rPr lang="en-US" altLang="en-US" sz="2000" dirty="0" smtClean="0">
                <a:solidFill>
                  <a:schemeClr val="tx1"/>
                </a:solidFill>
                <a:cs typeface="+mn-ea"/>
                <a:sym typeface="Wingdings" panose="05000000000000000000" pitchFamily="2" charset="2"/>
              </a:rPr>
              <a:t>Jun 2022</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st</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Jam</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es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4042590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129 935 0900</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129 935 0900</a:t>
            </a:r>
            <a:endParaRPr sz="2400" dirty="0">
              <a:sym typeface="+mn-ea"/>
            </a:endParaRPr>
          </a:p>
          <a:p>
            <a:endParaRPr sz="2400" dirty="0"/>
          </a:p>
          <a:p>
            <a:r>
              <a:rPr lang="en-US" sz="2400" dirty="0"/>
              <a:t>Join from a video system or application: dial </a:t>
            </a:r>
            <a:r>
              <a:rPr lang="en-US" altLang="zh-CN" sz="2400" dirty="0" smtClean="0"/>
              <a:t>1299350900</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a:t>1299350900</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9370501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Teleconference plan update</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eaLnBrk="0" hangingPunct="0">
              <a:buFontTx/>
              <a:buChar char="•"/>
              <a:defRPr/>
            </a:pPr>
            <a:r>
              <a:rPr lang="en-US" altLang="zh-CN" b="1" dirty="0"/>
              <a:t>SP for 11-20/1230r1, CR for 32.3.10 Receive Specification, </a:t>
            </a:r>
            <a:r>
              <a:rPr lang="en-US" altLang="zh-CN" b="1" dirty="0" err="1"/>
              <a:t>Rui</a:t>
            </a:r>
            <a:r>
              <a:rPr lang="en-US" altLang="zh-CN" b="1" dirty="0"/>
              <a:t> Cao (NXP)</a:t>
            </a:r>
          </a:p>
          <a:p>
            <a:pPr marL="800100" lvl="1" indent="-342900" algn="just" eaLnBrk="0" hangingPunct="0">
              <a:buFontTx/>
              <a:buChar char="•"/>
              <a:defRPr/>
            </a:pPr>
            <a:r>
              <a:rPr lang="en-US" altLang="en-GB" b="1" dirty="0" smtClean="0"/>
              <a:t>Rest CIDs in 11-20/1228</a:t>
            </a:r>
            <a:r>
              <a:rPr lang="en-US" altLang="en-GB" b="1" dirty="0"/>
              <a:t>, </a:t>
            </a:r>
            <a:r>
              <a:rPr lang="fr-FR" altLang="zh-CN" b="1" dirty="0"/>
              <a:t>D0.3 comment resolution subclause 5, </a:t>
            </a:r>
            <a:r>
              <a:rPr lang="en-US" altLang="en-GB" b="1" dirty="0" err="1"/>
              <a:t>Liwen</a:t>
            </a:r>
            <a:r>
              <a:rPr lang="en-US" altLang="en-GB" b="1" dirty="0"/>
              <a:t> Chu (NXP</a:t>
            </a:r>
            <a:r>
              <a:rPr lang="en-US" altLang="en-GB" b="1" dirty="0" smtClean="0"/>
              <a:t>)</a:t>
            </a:r>
          </a:p>
          <a:p>
            <a:pPr marL="800100" lvl="1" indent="-342900" algn="just" eaLnBrk="0" hangingPunct="0">
              <a:buFontTx/>
              <a:buChar char="•"/>
              <a:defRPr/>
            </a:pPr>
            <a:r>
              <a:rPr lang="en-US" altLang="en-GB" b="1" dirty="0" smtClean="0"/>
              <a:t>TBD</a:t>
            </a:r>
            <a:endParaRPr lang="en-US" altLang="en-GB"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4</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293112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11-20/1230)</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344 and </a:t>
            </a:r>
            <a:r>
              <a:rPr lang="en-US" altLang="zh-CN" sz="2400" dirty="0">
                <a:sym typeface="+mn-ea"/>
              </a:rPr>
              <a:t>the proposed spec text modification to IEEE P802.11bd D0.3 as in </a:t>
            </a:r>
            <a:r>
              <a:rPr lang="en-US" altLang="zh-CN" sz="2400" dirty="0" smtClean="0">
                <a:sym typeface="+mn-ea"/>
              </a:rPr>
              <a:t>11-20/1230r1</a:t>
            </a:r>
            <a:r>
              <a:rPr lang="zh-CN" altLang="en-US" sz="2400" dirty="0" smtClean="0">
                <a:sym typeface="+mn-ea"/>
              </a:rPr>
              <a:t>?</a:t>
            </a:r>
            <a:endParaRPr lang="zh-CN" altLang="en-US" sz="2400" dirty="0">
              <a:sym typeface="+mn-ea"/>
            </a:endParaRPr>
          </a:p>
          <a:p>
            <a:endParaRPr lang="zh-CN" altLang="en-US" sz="24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299430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13319</TotalTime>
  <Words>1497</Words>
  <Application>Microsoft Office PowerPoint</Application>
  <PresentationFormat>宽屏</PresentationFormat>
  <Paragraphs>258</Paragraphs>
  <Slides>17</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17</vt:i4>
      </vt:variant>
    </vt:vector>
  </HeadingPairs>
  <TitlesOfParts>
    <vt:vector size="28"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TGbd Documents Update</vt:lpstr>
      <vt:lpstr>Current TGbd Timeline</vt:lpstr>
      <vt:lpstr>IEEE 802.11 TGbd Teleconference</vt:lpstr>
      <vt:lpstr>Teleconference Bridge Information</vt:lpstr>
      <vt:lpstr>PowerPoint 演示文稿</vt:lpstr>
      <vt:lpstr>SP #1 (CR, 11-20/1230)</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4502</cp:revision>
  <cp:lastPrinted>2014-11-04T15:04:00Z</cp:lastPrinted>
  <dcterms:created xsi:type="dcterms:W3CDTF">2007-04-17T18:10:00Z</dcterms:created>
  <dcterms:modified xsi:type="dcterms:W3CDTF">2020-08-30T12:25:39Z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