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39" r:id="rId3"/>
    <p:sldId id="519" r:id="rId4"/>
    <p:sldId id="520" r:id="rId5"/>
    <p:sldId id="521" r:id="rId6"/>
    <p:sldId id="545" r:id="rId7"/>
    <p:sldId id="544" r:id="rId8"/>
    <p:sldId id="528" r:id="rId9"/>
    <p:sldId id="530" r:id="rId10"/>
    <p:sldId id="534" r:id="rId11"/>
    <p:sldId id="533" r:id="rId12"/>
    <p:sldId id="536" r:id="rId13"/>
    <p:sldId id="546" r:id="rId14"/>
    <p:sldId id="522" r:id="rId15"/>
    <p:sldId id="529" r:id="rId16"/>
    <p:sldId id="548" r:id="rId17"/>
    <p:sldId id="531" r:id="rId18"/>
    <p:sldId id="543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2FFF0"/>
    <a:srgbClr val="FFCCFF"/>
    <a:srgbClr val="FFFFCC"/>
    <a:srgbClr val="FFFFFF"/>
    <a:srgbClr val="FFCC99"/>
    <a:srgbClr val="FF0000"/>
    <a:srgbClr val="A4FD03"/>
    <a:srgbClr val="CCFF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10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58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802.11-20/1331r0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EHT Pre-FEC Padding and Packet Extension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2020-08-26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206054"/>
              </p:ext>
            </p:extLst>
          </p:nvPr>
        </p:nvGraphicFramePr>
        <p:xfrm>
          <a:off x="841375" y="3787775"/>
          <a:ext cx="7899400" cy="302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5" name="Document" r:id="rId4" imgW="8656876" imgH="3314006" progId="Word.Document.8">
                  <p:embed/>
                </p:oleObj>
              </mc:Choice>
              <mc:Fallback>
                <p:oleObj name="Document" r:id="rId4" imgW="8656876" imgH="3314006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3787775"/>
                        <a:ext cx="7899400" cy="30273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1B1B1-2D6F-4E3B-82A2-6086FD4B7FF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EHT max PE and </a:t>
            </a:r>
            <a:r>
              <a:rPr lang="en-US" dirty="0" err="1"/>
              <a:t>Disambiguity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353" y="1600200"/>
            <a:ext cx="8401447" cy="471519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PE can keep the same 1-bit ambiguity signaling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one longer PE = 20us to allow some design flexibility for new modes, like 320MHz, 16ss,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 to sacrifice the PE efficiency for 11ax allowed rates.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 max T</a:t>
            </a:r>
            <a:r>
              <a:rPr lang="en-US" baseline="-25000" dirty="0"/>
              <a:t>PE</a:t>
            </a:r>
            <a:r>
              <a:rPr lang="en-US" dirty="0"/>
              <a:t>=16us for RU&lt;=996*2, </a:t>
            </a:r>
            <a:r>
              <a:rPr lang="en-US" dirty="0" err="1"/>
              <a:t>Nss</a:t>
            </a:r>
            <a:r>
              <a:rPr lang="en-US" dirty="0"/>
              <a:t>&lt;=8 and M&lt;=1024.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 max T</a:t>
            </a:r>
            <a:r>
              <a:rPr lang="en-US" baseline="-25000" dirty="0"/>
              <a:t>PE</a:t>
            </a:r>
            <a:r>
              <a:rPr lang="en-US" dirty="0"/>
              <a:t>=20us for other cases.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99134B5-0481-408A-AFD0-ACF51029B1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760996"/>
              </p:ext>
            </p:extLst>
          </p:nvPr>
        </p:nvGraphicFramePr>
        <p:xfrm>
          <a:off x="2209800" y="2209800"/>
          <a:ext cx="427037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5188">
                  <a:extLst>
                    <a:ext uri="{9D8B030D-6E8A-4147-A177-3AD203B41FA5}">
                      <a16:colId xmlns:a16="http://schemas.microsoft.com/office/drawing/2014/main" val="1927070768"/>
                    </a:ext>
                  </a:extLst>
                </a:gridCol>
                <a:gridCol w="2135188">
                  <a:extLst>
                    <a:ext uri="{9D8B030D-6E8A-4147-A177-3AD203B41FA5}">
                      <a16:colId xmlns:a16="http://schemas.microsoft.com/office/drawing/2014/main" val="3523234394"/>
                    </a:ext>
                  </a:extLst>
                </a:gridCol>
              </a:tblGrid>
              <a:tr h="237887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Tsym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Allowed max 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041450"/>
                  </a:ext>
                </a:extLst>
              </a:tr>
              <a:tr h="2378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12.8+0.8 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806066"/>
                  </a:ext>
                </a:extLst>
              </a:tr>
              <a:tr h="2378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12.8+1.6 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191854"/>
                  </a:ext>
                </a:extLst>
              </a:tr>
              <a:tr h="2378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12.8+3.2 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500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812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Nominal Packet Padding Capability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0"/>
            <a:ext cx="88392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Keep definition of 0~2, and redefine value 3 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16us for [constellation&lt;=1024QAM, </a:t>
            </a:r>
            <a:r>
              <a:rPr lang="en-US" dirty="0" err="1"/>
              <a:t>Nss</a:t>
            </a:r>
            <a:r>
              <a:rPr lang="en-US" dirty="0"/>
              <a:t>&lt;=8, RU&lt;=996*2].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20us PE for all other modes.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AE1CC0E-DFBB-4FB8-AA26-2BAAC83465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956182"/>
              </p:ext>
            </p:extLst>
          </p:nvPr>
        </p:nvGraphicFramePr>
        <p:xfrm>
          <a:off x="1104106" y="1572176"/>
          <a:ext cx="7506494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6694">
                  <a:extLst>
                    <a:ext uri="{9D8B030D-6E8A-4147-A177-3AD203B41FA5}">
                      <a16:colId xmlns:a16="http://schemas.microsoft.com/office/drawing/2014/main" val="1927070768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3523234394"/>
                    </a:ext>
                  </a:extLst>
                </a:gridCol>
              </a:tblGrid>
              <a:tr h="1264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Nominal Packet Padding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Encoding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041450"/>
                  </a:ext>
                </a:extLst>
              </a:tr>
              <a:tr h="2378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 to 0 if the nominal packet padding is 0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μs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all constellations, </a:t>
                      </a:r>
                      <a:r>
                        <a:rPr lang="en-US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NSS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RU allocations the STA supports.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806066"/>
                  </a:ext>
                </a:extLst>
              </a:tr>
              <a:tr h="2378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 to 1 if the nominal packet padding is 8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μs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all constellations, </a:t>
                      </a:r>
                      <a:r>
                        <a:rPr lang="en-US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NSS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RU allocations the STA supports.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191854"/>
                  </a:ext>
                </a:extLst>
              </a:tr>
              <a:tr h="4435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 to 2 if the nominal packet padding is 16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μs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all constellations, </a:t>
                      </a:r>
                      <a:r>
                        <a:rPr lang="en-US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NSS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RU allocations the STA supports.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5007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sngStrike" dirty="0">
                          <a:solidFill>
                            <a:srgbClr val="FF0000"/>
                          </a:solidFill>
                        </a:rPr>
                        <a:t>Reserved</a:t>
                      </a:r>
                    </a:p>
                    <a:p>
                      <a:r>
                        <a:rPr lang="en-US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Set to 3 if the nominal packet padding is 16 </a:t>
                      </a:r>
                      <a:r>
                        <a:rPr lang="en-US" sz="1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μs</a:t>
                      </a:r>
                      <a:r>
                        <a:rPr lang="en-US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for all modes with constellation&lt;=1024, </a:t>
                      </a:r>
                      <a:r>
                        <a:rPr lang="en-US" sz="1400" b="0" i="1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NSS&lt;=8 </a:t>
                      </a:r>
                      <a:r>
                        <a:rPr lang="en-US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and RU&lt;=996*2, and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  <a:p>
                      <a:pPr marL="0" lvl="2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20us for all other modes the STA supports.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611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599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606425"/>
            <a:ext cx="7770813" cy="1065213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baseline="-25000" dirty="0"/>
              <a:t>PE</a:t>
            </a:r>
            <a:r>
              <a:rPr lang="en-US" dirty="0"/>
              <a:t> for EHT NDP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1638"/>
            <a:ext cx="8458200" cy="45767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HE NDP PPDU uses fixed 4us T</a:t>
            </a:r>
            <a:r>
              <a:rPr lang="en-US" baseline="-25000" dirty="0"/>
              <a:t>PE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NDP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Keep 4us for BW&lt;=160MHz and </a:t>
            </a:r>
            <a:r>
              <a:rPr lang="en-US" dirty="0" err="1"/>
              <a:t>Nss</a:t>
            </a:r>
            <a:r>
              <a:rPr lang="en-US" dirty="0"/>
              <a:t>&lt;=8.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8us for BW&gt;160MHz or </a:t>
            </a:r>
            <a:r>
              <a:rPr lang="en-US" dirty="0" err="1"/>
              <a:t>Nss</a:t>
            </a:r>
            <a:r>
              <a:rPr lang="en-US" dirty="0"/>
              <a:t>&gt;8 to allow more turnaround time.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608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606425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1638"/>
            <a:ext cx="8458200" cy="45767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EHT to reuse basic procedure of HE FEC padding and packet extension.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Update </a:t>
            </a:r>
            <a:r>
              <a:rPr lang="en-US" dirty="0" err="1"/>
              <a:t>N</a:t>
            </a:r>
            <a:r>
              <a:rPr lang="en-US" baseline="-25000" dirty="0" err="1"/>
              <a:t>DBPS,short</a:t>
            </a:r>
            <a:r>
              <a:rPr lang="en-US" dirty="0"/>
              <a:t> for new BW/MRUs and DUP 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20us PE for large [RU, </a:t>
            </a:r>
            <a:r>
              <a:rPr lang="en-US" dirty="0" err="1"/>
              <a:t>Nss</a:t>
            </a:r>
            <a:r>
              <a:rPr lang="en-US" dirty="0"/>
              <a:t>, QAM] modes to allow some flexibility in product design.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longer PE for EHT NDP with large [BW, </a:t>
            </a:r>
            <a:r>
              <a:rPr lang="en-US" dirty="0" err="1"/>
              <a:t>Nss</a:t>
            </a:r>
            <a:r>
              <a:rPr lang="en-US" dirty="0"/>
              <a:t>].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4106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EHT uses the same two-step padding procedure as 11ax? i.e.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pre-FEC padding to one of the four pre-FEC padding boundary.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Post-FEC padding to the OFDM symbol boundary.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r>
              <a:rPr lang="en-US" dirty="0">
                <a:solidFill>
                  <a:schemeClr val="tx1"/>
                </a:solidFill>
              </a:rPr>
              <a:t>Y</a:t>
            </a:r>
          </a:p>
          <a:p>
            <a:pPr marL="457200" lvl="1" indent="0"/>
            <a:r>
              <a:rPr lang="en-US" dirty="0">
                <a:solidFill>
                  <a:schemeClr val="tx1"/>
                </a:solidFill>
              </a:rPr>
              <a:t>N</a:t>
            </a:r>
          </a:p>
          <a:p>
            <a:pPr marL="457200" lvl="1" indent="0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187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8"/>
            <a:ext cx="7770813" cy="707872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06" y="1219200"/>
            <a:ext cx="8153400" cy="5181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the </a:t>
            </a:r>
            <a:r>
              <a:rPr lang="en-US" dirty="0" err="1"/>
              <a:t>N</a:t>
            </a:r>
            <a:r>
              <a:rPr lang="en-US" baseline="-25000" dirty="0" err="1"/>
              <a:t>SD,short</a:t>
            </a:r>
            <a:r>
              <a:rPr lang="en-US" dirty="0"/>
              <a:t> is defined as in the following table:</a:t>
            </a:r>
          </a:p>
          <a:p>
            <a:pPr marL="45720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44A1035-934F-4FBC-BCD2-85FE1A9F7D1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960708" y="1752600"/>
          <a:ext cx="3581630" cy="4678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8030">
                  <a:extLst>
                    <a:ext uri="{9D8B030D-6E8A-4147-A177-3AD203B41FA5}">
                      <a16:colId xmlns:a16="http://schemas.microsoft.com/office/drawing/2014/main" val="152906615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83214575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413178933"/>
                    </a:ext>
                  </a:extLst>
                </a:gridCol>
              </a:tblGrid>
              <a:tr h="128578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RU Size</a:t>
                      </a:r>
                      <a:endParaRPr lang="en-US" sz="12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</a:t>
                      </a:r>
                      <a:r>
                        <a:rPr lang="en-US" sz="1200" baseline="-25000" dirty="0"/>
                        <a:t>SD,short</a:t>
                      </a:r>
                      <a:endParaRPr lang="en-US" sz="1200" b="1" baseline="-25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aseline="-250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9840015"/>
                  </a:ext>
                </a:extLst>
              </a:tr>
              <a:tr h="121435"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/>
                        <a:t>DCM=0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/>
                        <a:t>DCM=1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9369149"/>
                  </a:ext>
                </a:extLst>
              </a:tr>
              <a:tr h="12143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8747345"/>
                  </a:ext>
                </a:extLst>
              </a:tr>
              <a:tr h="12143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8363097"/>
                  </a:ext>
                </a:extLst>
              </a:tr>
              <a:tr h="12143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52+26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18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054585"/>
                  </a:ext>
                </a:extLst>
              </a:tr>
              <a:tr h="12143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5441619"/>
                  </a:ext>
                </a:extLst>
              </a:tr>
              <a:tr h="12143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106+26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trike="noStrike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strike="noStrike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21032"/>
                  </a:ext>
                </a:extLst>
              </a:tr>
              <a:tr h="12143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1890581"/>
                  </a:ext>
                </a:extLst>
              </a:tr>
              <a:tr h="12143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484</a:t>
                      </a:r>
                      <a:endParaRPr lang="en-US" sz="1100" strike="sng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5931183"/>
                  </a:ext>
                </a:extLst>
              </a:tr>
              <a:tr h="12143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484+242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180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971073"/>
                  </a:ext>
                </a:extLst>
              </a:tr>
              <a:tr h="12143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0746098"/>
                  </a:ext>
                </a:extLst>
              </a:tr>
              <a:tr h="12143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996+484</a:t>
                      </a:r>
                      <a:endParaRPr lang="en-US" sz="1100" strike="sngStrike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360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180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367464"/>
                  </a:ext>
                </a:extLst>
              </a:tr>
              <a:tr h="12143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996+(484+242)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420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314211"/>
                  </a:ext>
                </a:extLst>
              </a:tr>
              <a:tr h="1214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2x996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246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3392654"/>
                  </a:ext>
                </a:extLst>
              </a:tr>
              <a:tr h="1214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/>
                        <a:t>2x996+484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/>
                        <a:t>612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600572"/>
                  </a:ext>
                </a:extLst>
              </a:tr>
              <a:tr h="1214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/>
                        <a:t>3x996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/>
                        <a:t>732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</a:rPr>
                        <a:t>366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538452"/>
                  </a:ext>
                </a:extLst>
              </a:tr>
              <a:tr h="1214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/>
                        <a:t>3x996+484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/>
                        <a:t>852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376113"/>
                  </a:ext>
                </a:extLst>
              </a:tr>
              <a:tr h="1214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/>
                        <a:t>4x996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/>
                        <a:t>984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/>
                        <a:t>492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482400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8B7CA47-B8D1-4A35-8D94-D59C4D982CB8}"/>
              </a:ext>
            </a:extLst>
          </p:cNvPr>
          <p:cNvSpPr txBox="1">
            <a:spLocks/>
          </p:cNvSpPr>
          <p:nvPr/>
        </p:nvSpPr>
        <p:spPr bwMode="auto">
          <a:xfrm>
            <a:off x="457200" y="2057400"/>
            <a:ext cx="4800600" cy="350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/>
              <a:t>For EHT PPDU of X MHz modulated with MCS0+DCM+EHT DUP, uses the </a:t>
            </a:r>
            <a:r>
              <a:rPr lang="en-US" sz="1800" kern="0" dirty="0" err="1"/>
              <a:t>Nsd,short</a:t>
            </a:r>
            <a:r>
              <a:rPr lang="en-US" sz="1800" kern="0" dirty="0"/>
              <a:t> values for RU size corresponding to X/2 MHz and with DCM=1.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/>
              <a:t>X = 80 or 160 or 320.</a:t>
            </a:r>
          </a:p>
          <a:p>
            <a:pPr marL="457200" lvl="1" indent="0"/>
            <a:endParaRPr lang="en-US" sz="180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968556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the duration of PE field in EHT MU PPDU may take value of 20us for any modes with constellation&gt;1024 or NSS&gt;8 or RU&gt;996*2?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r>
              <a:rPr lang="en-US" dirty="0"/>
              <a:t>Y</a:t>
            </a:r>
          </a:p>
          <a:p>
            <a:pPr marL="457200" lvl="1" indent="0"/>
            <a:r>
              <a:rPr lang="en-US" dirty="0"/>
              <a:t>N</a:t>
            </a:r>
          </a:p>
          <a:p>
            <a:pPr marL="457200" lvl="1" indent="0"/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3731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EHT Nominal Packet Padding has two capability bits, defined as follows?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/>
          </a:p>
          <a:p>
            <a:pPr marL="457200" lvl="1" indent="0"/>
            <a:endParaRPr lang="en-US" dirty="0"/>
          </a:p>
          <a:p>
            <a:pPr marL="457200" lvl="1" indent="0"/>
            <a:endParaRPr lang="en-US" dirty="0"/>
          </a:p>
          <a:p>
            <a:pPr marL="457200" lvl="1" indent="0"/>
            <a:endParaRPr lang="en-US" dirty="0"/>
          </a:p>
          <a:p>
            <a:pPr marL="457200" lvl="1" indent="0"/>
            <a:endParaRPr lang="en-US" dirty="0"/>
          </a:p>
          <a:p>
            <a:pPr marL="457200" lvl="1" indent="0"/>
            <a:r>
              <a:rPr lang="en-US" dirty="0"/>
              <a:t>Y</a:t>
            </a:r>
            <a:br>
              <a:rPr lang="en-US" dirty="0"/>
            </a:br>
            <a:r>
              <a:rPr lang="en-US" dirty="0"/>
              <a:t>N</a:t>
            </a:r>
          </a:p>
          <a:p>
            <a:pPr marL="457200" lvl="1" indent="0"/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921AE68-4966-4F57-ABEE-54B0C71CE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594989"/>
              </p:ext>
            </p:extLst>
          </p:nvPr>
        </p:nvGraphicFramePr>
        <p:xfrm>
          <a:off x="1464861" y="2438400"/>
          <a:ext cx="6442877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739">
                  <a:extLst>
                    <a:ext uri="{9D8B030D-6E8A-4147-A177-3AD203B41FA5}">
                      <a16:colId xmlns:a16="http://schemas.microsoft.com/office/drawing/2014/main" val="1927070768"/>
                    </a:ext>
                  </a:extLst>
                </a:gridCol>
                <a:gridCol w="5012138">
                  <a:extLst>
                    <a:ext uri="{9D8B030D-6E8A-4147-A177-3AD203B41FA5}">
                      <a16:colId xmlns:a16="http://schemas.microsoft.com/office/drawing/2014/main" val="3523234394"/>
                    </a:ext>
                  </a:extLst>
                </a:gridCol>
              </a:tblGrid>
              <a:tr h="1264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Nominal Packet Padding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Encoding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041450"/>
                  </a:ext>
                </a:extLst>
              </a:tr>
              <a:tr h="2378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 to 0 if the nominal packet padding is 0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μs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all constellations, </a:t>
                      </a:r>
                      <a:r>
                        <a:rPr lang="en-US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NSS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RU allocations the STA supports.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806066"/>
                  </a:ext>
                </a:extLst>
              </a:tr>
              <a:tr h="2378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 to 1 if the nominal packet padding is 8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μs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all constellations, </a:t>
                      </a:r>
                      <a:r>
                        <a:rPr lang="en-US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NSS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RU allocations the STA supports.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191854"/>
                  </a:ext>
                </a:extLst>
              </a:tr>
              <a:tr h="4435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 to 2 if the nominal packet padding is 16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μs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all constellations, </a:t>
                      </a:r>
                      <a:r>
                        <a:rPr lang="en-US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NSS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RU allocations the STA supports.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5007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 to 3 if the nominal packet padding is 16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μs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all modes with constellation&lt;=1024, </a:t>
                      </a:r>
                      <a:r>
                        <a:rPr lang="en-US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NSS&lt;=8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RU&lt;=996*2, and</a:t>
                      </a:r>
                      <a:endParaRPr lang="en-US" sz="1400" dirty="0"/>
                    </a:p>
                    <a:p>
                      <a:pPr marL="0" lvl="2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20us for all other modes the STA supports.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611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431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the T</a:t>
            </a:r>
            <a:r>
              <a:rPr lang="en-US" baseline="-25000" dirty="0"/>
              <a:t>PE</a:t>
            </a:r>
            <a:r>
              <a:rPr lang="en-US" dirty="0"/>
              <a:t> value for EHT sounding NDP 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4us for BW&lt;=160MHz and </a:t>
            </a:r>
            <a:r>
              <a:rPr lang="en-US" dirty="0" err="1"/>
              <a:t>Nss</a:t>
            </a:r>
            <a:r>
              <a:rPr lang="en-US" dirty="0"/>
              <a:t>&lt;=8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8us, otherwise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r>
              <a:rPr lang="en-US" dirty="0"/>
              <a:t>Y</a:t>
            </a:r>
          </a:p>
          <a:p>
            <a:pPr marL="457200" lvl="1" indent="0"/>
            <a:r>
              <a:rPr lang="en-US" dirty="0"/>
              <a:t>N</a:t>
            </a:r>
          </a:p>
          <a:p>
            <a:pPr marL="457200" lvl="1" indent="0"/>
            <a:r>
              <a:rPr lang="en-US"/>
              <a:t>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37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46016"/>
            <a:ext cx="8001000" cy="3165968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Discuss about EHT FEC padding and packet extension.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 uses the same OFDM numerology as 11ax.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Prefer to keep the same FEC padding and packet extension (PE) procedure.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Updates needed for EHT: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Pre-FEC padding parameters for MRUs and wider BW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Maximum allowed PE for new BW/</a:t>
            </a:r>
            <a:r>
              <a:rPr lang="en-US" dirty="0" err="1"/>
              <a:t>Nss</a:t>
            </a:r>
            <a:r>
              <a:rPr lang="en-US" dirty="0"/>
              <a:t>/QAM.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Recap: HE PPDU Padding Procedure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142" y="5002212"/>
            <a:ext cx="8229600" cy="15224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Two step FEC padding: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Pre-FEC padding to the closest quarter symbol: “a” factor.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Post-FEC padding to 4x symbol boundary.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Packet extension to allow more receiver processing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FE661F-C7C2-47CE-BD02-1E5DF92D89F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tretch>
            <a:fillRect/>
          </a:stretch>
        </p:blipFill>
        <p:spPr>
          <a:xfrm>
            <a:off x="533400" y="1554258"/>
            <a:ext cx="7351712" cy="3280770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8201AE8-E521-463F-9E98-F55B9254D2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750263"/>
              </p:ext>
            </p:extLst>
          </p:nvPr>
        </p:nvGraphicFramePr>
        <p:xfrm>
          <a:off x="6416040" y="3561080"/>
          <a:ext cx="9906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812276012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13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526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EHT PPDU Padding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4647" y="1519238"/>
                <a:ext cx="8182153" cy="4114800"/>
              </a:xfrm>
            </p:spPr>
            <p:txBody>
              <a:bodyPr/>
              <a:lstStyle/>
              <a:p>
                <a:pPr lvl="0">
                  <a:buFont typeface="Arial" panose="020B0604020202020204" pitchFamily="34" charset="0"/>
                  <a:buChar char="•"/>
                </a:pPr>
                <a:r>
                  <a:rPr lang="en-US" dirty="0"/>
                  <a:t>EHT can keep the same two-step padding procedure.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pre-FEC padding factor is computed from APEP_LENGTH.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N</a:t>
                </a:r>
                <a:r>
                  <a:rPr lang="en-US" baseline="-25000" dirty="0"/>
                  <a:t>DBPS</a:t>
                </a:r>
                <a:r>
                  <a:rPr lang="en-US" dirty="0"/>
                  <a:t> for new BW and MRUs are already agreed on.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err="1"/>
                  <a:t>N</a:t>
                </a:r>
                <a:r>
                  <a:rPr lang="en-US" baseline="-25000" dirty="0" err="1"/>
                  <a:t>DBPS,short</a:t>
                </a:r>
                <a:r>
                  <a:rPr lang="en-US" dirty="0"/>
                  <a:t> need to be updated for new BW/MRUs and DUP mode.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N</a:t>
                </a:r>
                <a:r>
                  <a:rPr lang="en-US" baseline="-25000" dirty="0"/>
                  <a:t>SD, short</a:t>
                </a:r>
                <a:r>
                  <a:rPr lang="en-US" dirty="0"/>
                  <a:t> definition general goals:</a:t>
                </a:r>
                <a:endParaRPr lang="en-US" sz="18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close to one quarter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dirty="0">
                        <a:latin typeface="Cambria Math" panose="02040503050406030204" pitchFamily="18" charset="0"/>
                      </a:rPr>
                      <m:t>N</m:t>
                    </m:r>
                    <m:r>
                      <m:rPr>
                        <m:sty m:val="p"/>
                      </m:rPr>
                      <a:rPr lang="en-US" sz="1800" baseline="-25000" dirty="0" err="1">
                        <a:latin typeface="Cambria Math" panose="02040503050406030204" pitchFamily="18" charset="0"/>
                      </a:rPr>
                      <m:t>SD</m:t>
                    </m:r>
                  </m:oMath>
                </a14:m>
                <a:r>
                  <a:rPr lang="en-US" sz="1800" dirty="0"/>
                  <a:t> to minimize </a:t>
                </a:r>
                <a:r>
                  <a:rPr lang="en-US" sz="1800" dirty="0" err="1"/>
                  <a:t>N</a:t>
                </a:r>
                <a:r>
                  <a:rPr lang="en-US" sz="1800" baseline="-25000" dirty="0" err="1"/>
                  <a:t>pad</a:t>
                </a:r>
                <a:r>
                  <a:rPr lang="en-US" sz="1800" dirty="0"/>
                  <a:t> and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meet integer N</a:t>
                </a:r>
                <a:r>
                  <a:rPr lang="en-US" sz="1250" dirty="0"/>
                  <a:t>DBPS</a:t>
                </a:r>
                <a:r>
                  <a:rPr lang="en-US" sz="1800" dirty="0"/>
                  <a:t> requirements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4647" y="1519238"/>
                <a:ext cx="8182153" cy="4114800"/>
              </a:xfrm>
              <a:blipFill>
                <a:blip r:embed="rId2"/>
                <a:stretch>
                  <a:fillRect l="-1043" t="-1185" b="-12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20837F-6BCF-450A-9FE5-CA60B682AB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2593" y="2731560"/>
            <a:ext cx="5551673" cy="148769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A22B85D-4C00-4165-ABFF-8A7B0891B7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2274360"/>
            <a:ext cx="6923274" cy="62018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83E84B7-C7DB-45F1-9C3A-9EB486BD426E}"/>
              </a:ext>
            </a:extLst>
          </p:cNvPr>
          <p:cNvSpPr/>
          <p:nvPr/>
        </p:nvSpPr>
        <p:spPr bwMode="auto">
          <a:xfrm>
            <a:off x="7248642" y="2386838"/>
            <a:ext cx="685800" cy="457200"/>
          </a:xfrm>
          <a:prstGeom prst="rect">
            <a:avLst/>
          </a:pr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D70F78-9135-4B84-B0B3-E0DE4AFA9515}"/>
              </a:ext>
            </a:extLst>
          </p:cNvPr>
          <p:cNvSpPr/>
          <p:nvPr/>
        </p:nvSpPr>
        <p:spPr bwMode="auto">
          <a:xfrm>
            <a:off x="3856948" y="3706350"/>
            <a:ext cx="1105694" cy="356887"/>
          </a:xfrm>
          <a:prstGeom prst="rect">
            <a:avLst/>
          </a:pr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17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419" y="534987"/>
            <a:ext cx="7770813" cy="1065213"/>
          </a:xfrm>
        </p:spPr>
        <p:txBody>
          <a:bodyPr/>
          <a:lstStyle/>
          <a:p>
            <a:r>
              <a:rPr lang="en-US" dirty="0" err="1"/>
              <a:t>N</a:t>
            </a:r>
            <a:r>
              <a:rPr lang="en-US" baseline="-25000" dirty="0" err="1"/>
              <a:t>SD,short</a:t>
            </a:r>
            <a:r>
              <a:rPr lang="en-US" dirty="0"/>
              <a:t> 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C6FED0D-8DF5-47C6-A9CB-9D77F822D1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299356"/>
              </p:ext>
            </p:extLst>
          </p:nvPr>
        </p:nvGraphicFramePr>
        <p:xfrm>
          <a:off x="2285770" y="1554480"/>
          <a:ext cx="4496030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8030">
                  <a:extLst>
                    <a:ext uri="{9D8B030D-6E8A-4147-A177-3AD203B41FA5}">
                      <a16:colId xmlns:a16="http://schemas.microsoft.com/office/drawing/2014/main" val="152906615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4488223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83214575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4131789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RU Size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N</a:t>
                      </a:r>
                      <a:r>
                        <a:rPr lang="en-US" sz="1200" baseline="-250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SD</a:t>
                      </a:r>
                      <a:endParaRPr lang="en-US" sz="1200" b="1" baseline="-250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</a:t>
                      </a:r>
                      <a:r>
                        <a:rPr lang="en-US" sz="1200" baseline="-25000" dirty="0"/>
                        <a:t>SD,short</a:t>
                      </a:r>
                      <a:endParaRPr lang="en-US" sz="1200" b="1" baseline="-25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aseline="-250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984001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DCM=0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/>
                        <a:t>DCM=0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/>
                        <a:t>DCM=1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9369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24</a:t>
                      </a:r>
                      <a:endParaRPr lang="en-US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8747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48</a:t>
                      </a:r>
                      <a:endParaRPr lang="en-US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83630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52+26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72</a:t>
                      </a:r>
                      <a:endParaRPr lang="en-US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18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054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102</a:t>
                      </a:r>
                      <a:endParaRPr lang="en-US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54416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106+26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126</a:t>
                      </a:r>
                      <a:endParaRPr lang="en-US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trike="noStrike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trike="noStrike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21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234</a:t>
                      </a:r>
                      <a:endParaRPr lang="en-US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18905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484</a:t>
                      </a:r>
                      <a:endParaRPr lang="en-US" sz="1100" strike="sng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468</a:t>
                      </a:r>
                      <a:endParaRPr lang="en-US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59311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484+242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702</a:t>
                      </a:r>
                      <a:endParaRPr lang="en-US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180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971073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980</a:t>
                      </a:r>
                      <a:endParaRPr lang="en-US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07460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996+484</a:t>
                      </a:r>
                      <a:endParaRPr lang="en-US" sz="1100" strike="sngStrike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1448</a:t>
                      </a:r>
                      <a:endParaRPr lang="en-US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360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180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3674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996+(484+242)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1682</a:t>
                      </a:r>
                      <a:endParaRPr lang="en-US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420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314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2x996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1960</a:t>
                      </a:r>
                      <a:endParaRPr lang="en-US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246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33926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/>
                        <a:t>2x996+484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2428</a:t>
                      </a:r>
                      <a:endParaRPr lang="en-US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/>
                        <a:t>612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11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6005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/>
                        <a:t>3x996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2940</a:t>
                      </a:r>
                      <a:endParaRPr lang="en-US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/>
                        <a:t>732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/>
                        <a:t>366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5384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/>
                        <a:t>3x996+484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3408</a:t>
                      </a:r>
                      <a:endParaRPr lang="en-US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/>
                        <a:t>852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11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3761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/>
                        <a:t>4x996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3920</a:t>
                      </a:r>
                      <a:endParaRPr lang="en-US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/>
                        <a:t>984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/>
                        <a:t>492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482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834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Notes on </a:t>
            </a:r>
            <a:r>
              <a:rPr lang="en-US" dirty="0" err="1"/>
              <a:t>N</a:t>
            </a:r>
            <a:r>
              <a:rPr lang="en-US" baseline="-25000" dirty="0" err="1"/>
              <a:t>SD,short</a:t>
            </a:r>
            <a:r>
              <a:rPr lang="en-US" dirty="0"/>
              <a:t>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1148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MRU: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Nsd,short</a:t>
            </a:r>
            <a:r>
              <a:rPr lang="en-US" dirty="0"/>
              <a:t> = sum of </a:t>
            </a:r>
            <a:r>
              <a:rPr lang="en-US" dirty="0" err="1"/>
              <a:t>Nsd,short</a:t>
            </a:r>
            <a:r>
              <a:rPr lang="en-US" dirty="0"/>
              <a:t> of component RUs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MCS0+DCM+EHT DUP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MCS0+DCM is applied for each half BW.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Nsd,short</a:t>
            </a:r>
            <a:r>
              <a:rPr lang="en-US" dirty="0"/>
              <a:t> is defined as the </a:t>
            </a:r>
            <a:r>
              <a:rPr lang="en-US" dirty="0" err="1"/>
              <a:t>Nsd,short</a:t>
            </a:r>
            <a:r>
              <a:rPr lang="en-US" dirty="0"/>
              <a:t> for BW/2 with DCM.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320MHz MCS0+DCM+EHT DUP: </a:t>
            </a:r>
            <a:r>
              <a:rPr lang="en-US" dirty="0" err="1"/>
              <a:t>Nsd,short</a:t>
            </a:r>
            <a:r>
              <a:rPr lang="en-US" dirty="0"/>
              <a:t> for 996*2 with DCM.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160MHz MCS0+DCM+EHT DUP: </a:t>
            </a:r>
            <a:r>
              <a:rPr lang="en-US" dirty="0" err="1"/>
              <a:t>Nsd,short</a:t>
            </a:r>
            <a:r>
              <a:rPr lang="en-US" dirty="0"/>
              <a:t> for 996 with DCM.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  80MHz MCS0+DCM+EHT DUP: </a:t>
            </a:r>
            <a:r>
              <a:rPr lang="en-US" dirty="0" err="1"/>
              <a:t>Nsd,short</a:t>
            </a:r>
            <a:r>
              <a:rPr lang="en-US" dirty="0"/>
              <a:t> for 484 with DCM.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771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Recap: HE Packet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Maximum nominal PE is 16us.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Nominal T</a:t>
            </a:r>
            <a:r>
              <a:rPr lang="en-US" baseline="-25000" dirty="0"/>
              <a:t>PE</a:t>
            </a:r>
            <a:r>
              <a:rPr lang="en-US" dirty="0"/>
              <a:t> is determined based on “a” factor and receiver’s nominal packet padding.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39F97B3-C7A1-4AAD-9FD3-76D8222BA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893" y="3200400"/>
            <a:ext cx="622262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407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EHT Packet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47295"/>
            <a:ext cx="83058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Follow the same HE approach to determine nominal T</a:t>
            </a:r>
            <a:r>
              <a:rPr lang="en-US" baseline="-25000" dirty="0"/>
              <a:t>PE</a:t>
            </a:r>
            <a:r>
              <a:rPr lang="en-US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based on “a” factor and receiver’s nominal packet padding.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maximum nominal T</a:t>
            </a:r>
            <a:r>
              <a:rPr lang="en-US" baseline="-25000" dirty="0"/>
              <a:t>PE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 allows </a:t>
            </a:r>
            <a:r>
              <a:rPr lang="en-US" altLang="zh-CN" dirty="0"/>
              <a:t>wider</a:t>
            </a:r>
            <a:r>
              <a:rPr lang="en-US" dirty="0"/>
              <a:t> BW, more </a:t>
            </a:r>
            <a:r>
              <a:rPr lang="en-US" dirty="0" err="1"/>
              <a:t>Nss</a:t>
            </a:r>
            <a:r>
              <a:rPr lang="en-US" dirty="0"/>
              <a:t> and higher QAM.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Receiver needs to finish decoding each data symbol within symbol time.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need to increase the maximum PE in general.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Additional processing latency may be needed for preamble for some new higher throughput modes.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define one longer PE to account only for the new modes.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need for 11ax allowed modes, as HE PPDU has to satisfy 16us limit.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8274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Maximum PE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41E1CB-4F4F-470B-9D3E-30EADB15C9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524000"/>
                <a:ext cx="8153400" cy="487680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11ax PE </a:t>
                </a:r>
                <a:r>
                  <a:rPr lang="en-US" dirty="0" err="1"/>
                  <a:t>disambiguity</a:t>
                </a:r>
                <a:r>
                  <a:rPr lang="en-US" dirty="0"/>
                  <a:t> calculation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PE </a:t>
                </a:r>
                <a:r>
                  <a:rPr lang="en-US" dirty="0" err="1"/>
                  <a:t>disambiguity</a:t>
                </a:r>
                <a:r>
                  <a:rPr lang="en-US" dirty="0"/>
                  <a:t> bit is set to 1 if the above equation satisfies.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If we increase max T</a:t>
                </a:r>
                <a:r>
                  <a:rPr lang="en-US" sz="1400" dirty="0"/>
                  <a:t>PE</a:t>
                </a:r>
                <a:r>
                  <a:rPr lang="en-US" dirty="0"/>
                  <a:t> values, the PE </a:t>
                </a:r>
                <a:r>
                  <a:rPr lang="en-US" dirty="0" err="1"/>
                  <a:t>disambiguity</a:t>
                </a:r>
                <a:r>
                  <a:rPr lang="en-US" dirty="0"/>
                  <a:t> bit is valid until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With 1-bit ambiguity, longer PE is allowed for different </a:t>
                </a:r>
                <a:r>
                  <a:rPr lang="en-US" dirty="0" err="1"/>
                  <a:t>Tsym</a:t>
                </a:r>
                <a:r>
                  <a:rPr lang="en-US" dirty="0"/>
                  <a:t>, i.e. different GI: </a:t>
                </a:r>
              </a:p>
              <a:p>
                <a:pPr lvl="4">
                  <a:buFont typeface="Arial" panose="020B0604020202020204" pitchFamily="34" charset="0"/>
                  <a:buChar char="•"/>
                </a:pPr>
                <a:endParaRPr lang="en-US" i="0" dirty="0">
                  <a:latin typeface="Cambria Math" panose="02040503050406030204" pitchFamily="18" charset="0"/>
                </a:endParaRPr>
              </a:p>
              <a:p>
                <a:pPr marL="457200" lvl="1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600" i="0" dirty="0" smtClean="0">
                          <a:latin typeface="Cambria Math" panose="02040503050406030204" pitchFamily="18" charset="0"/>
                        </a:rPr>
                        <m:t>maxPE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⌈"/>
                              <m:endChr m:val="⌉"/>
                              <m:ctrlPr>
                                <a:rPr lang="en-US" sz="16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16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6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∙</m:t>
                                      </m:r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𝑆𝑌𝑀</m:t>
                                          </m:r>
                                        </m:sub>
                                      </m:sSub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−3.2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sz="1600" b="0" i="1" dirty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  <m:r>
                            <a:rPr lang="en-US" sz="1600" i="1" dirty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6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16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41E1CB-4F4F-470B-9D3E-30EADB15C9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524000"/>
                <a:ext cx="8153400" cy="4876800"/>
              </a:xfrm>
              <a:blipFill>
                <a:blip r:embed="rId2"/>
                <a:stretch>
                  <a:fillRect l="-972" t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270640-EC90-449B-B367-794E7886204F}"/>
                  </a:ext>
                </a:extLst>
              </p:cNvPr>
              <p:cNvSpPr txBox="1"/>
              <p:nvPr/>
            </p:nvSpPr>
            <p:spPr>
              <a:xfrm>
                <a:off x="461123" y="2075517"/>
                <a:ext cx="8472125" cy="57511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𝑃𝐸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⌈"/>
                              <m:endChr m:val="⌉"/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𝑇𝑋𝑇𝐼𝑀𝐸</m:t>
                                  </m:r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𝑆𝑖𝑔𝑛𝑎𝑙𝐸𝑥𝑡𝑒𝑛𝑠𝑖𝑜𝑛</m:t>
                                  </m:r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−20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𝑇𝑋𝑇𝐼𝑀𝐸</m:t>
                              </m:r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𝑆𝑖𝑔𝑛𝑎𝑙𝐸𝑥𝑡𝑒𝑛𝑠𝑖𝑜𝑛</m:t>
                              </m:r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−20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sSub>
                        <m:sSub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𝑆𝑌𝑀</m:t>
                          </m:r>
                        </m:sub>
                      </m:sSub>
                    </m:oMath>
                  </m:oMathPara>
                </a14:m>
                <a:endParaRPr lang="en-US" sz="1400" dirty="0" err="1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270640-EC90-449B-B367-794E788620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23" y="2075517"/>
                <a:ext cx="8472125" cy="5751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3286FC-157E-406D-BA72-260719C90947}"/>
                  </a:ext>
                </a:extLst>
              </p:cNvPr>
              <p:cNvSpPr txBox="1"/>
              <p:nvPr/>
            </p:nvSpPr>
            <p:spPr>
              <a:xfrm>
                <a:off x="290875" y="3571321"/>
                <a:ext cx="8472125" cy="63604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2∙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𝑆𝑌𝑀</m:t>
                          </m:r>
                        </m:sub>
                      </m:sSub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𝑃𝐸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⌈"/>
                              <m:endChr m:val="⌉"/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𝑇𝑋𝑇𝐼𝑀𝐸</m:t>
                                  </m:r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𝑆𝑖𝑔𝑛𝑎𝑙𝐸𝑥𝑡𝑒𝑛𝑠𝑖𝑜𝑛</m:t>
                                  </m:r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−20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𝑇𝑋𝑇𝐼𝑀𝐸</m:t>
                              </m:r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𝑆𝑖𝑔𝑛𝑎𝑙𝐸𝑥𝑡𝑒𝑛𝑠𝑖𝑜𝑛</m:t>
                              </m:r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−20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sSub>
                        <m:sSub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𝑆𝑌𝑀</m:t>
                          </m:r>
                        </m:sub>
                      </m:sSub>
                    </m:oMath>
                  </m:oMathPara>
                </a14:m>
                <a:endParaRPr lang="en-US" sz="1400" dirty="0" err="1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3286FC-157E-406D-BA72-260719C909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75" y="3571321"/>
                <a:ext cx="8472125" cy="6360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2665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1480</Words>
  <Application>Microsoft Office PowerPoint</Application>
  <PresentationFormat>On-screen Show (4:3)</PresentationFormat>
  <Paragraphs>370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Cambria Math</vt:lpstr>
      <vt:lpstr>Tahoma</vt:lpstr>
      <vt:lpstr>Times New Roman</vt:lpstr>
      <vt:lpstr>Office Theme</vt:lpstr>
      <vt:lpstr>Microsoft Word 97 - 2003 Document</vt:lpstr>
      <vt:lpstr>EHT Pre-FEC Padding and Packet Extension</vt:lpstr>
      <vt:lpstr>Introduction</vt:lpstr>
      <vt:lpstr>Recap: HE PPDU Padding Procedure </vt:lpstr>
      <vt:lpstr>EHT PPDU Padding</vt:lpstr>
      <vt:lpstr>NSD,short Table</vt:lpstr>
      <vt:lpstr>Notes on NSD,short Table</vt:lpstr>
      <vt:lpstr>Recap: HE Packet Extension</vt:lpstr>
      <vt:lpstr>EHT Packet Extension</vt:lpstr>
      <vt:lpstr>Maximum PE values</vt:lpstr>
      <vt:lpstr>EHT max PE and Disambiguity</vt:lpstr>
      <vt:lpstr>Nominal Packet Padding Capability</vt:lpstr>
      <vt:lpstr>TPE for EHT NDP</vt:lpstr>
      <vt:lpstr>Summary</vt:lpstr>
      <vt:lpstr>SP1</vt:lpstr>
      <vt:lpstr>SP2</vt:lpstr>
      <vt:lpstr>SP3</vt:lpstr>
      <vt:lpstr>SP4</vt:lpstr>
      <vt:lpstr>SP5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2128</cp:revision>
  <cp:lastPrinted>1601-01-01T00:00:00Z</cp:lastPrinted>
  <dcterms:created xsi:type="dcterms:W3CDTF">2015-10-31T00:33:08Z</dcterms:created>
  <dcterms:modified xsi:type="dcterms:W3CDTF">2020-09-04T01:41:35Z</dcterms:modified>
</cp:coreProperties>
</file>