
<file path=[Content_Types].xml><?xml version="1.0" encoding="utf-8"?>
<Types xmlns="http://schemas.openxmlformats.org/package/2006/content-types">
  <Default Extension="doc" ContentType="application/msword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56" r:id="rId2"/>
    <p:sldId id="339" r:id="rId3"/>
    <p:sldId id="519" r:id="rId4"/>
    <p:sldId id="520" r:id="rId5"/>
    <p:sldId id="521" r:id="rId6"/>
    <p:sldId id="545" r:id="rId7"/>
    <p:sldId id="544" r:id="rId8"/>
    <p:sldId id="528" r:id="rId9"/>
    <p:sldId id="530" r:id="rId10"/>
    <p:sldId id="534" r:id="rId11"/>
    <p:sldId id="533" r:id="rId12"/>
    <p:sldId id="536" r:id="rId13"/>
    <p:sldId id="546" r:id="rId14"/>
    <p:sldId id="522" r:id="rId15"/>
    <p:sldId id="529" r:id="rId16"/>
    <p:sldId id="548" r:id="rId17"/>
    <p:sldId id="531" r:id="rId18"/>
    <p:sldId id="543" r:id="rId19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  <a:srgbClr val="C2FFF0"/>
    <a:srgbClr val="FFCCFF"/>
    <a:srgbClr val="FFFFCC"/>
    <a:srgbClr val="FFFFFF"/>
    <a:srgbClr val="FFCC99"/>
    <a:srgbClr val="FF0000"/>
    <a:srgbClr val="A4FD03"/>
    <a:srgbClr val="CCFFCC"/>
    <a:srgbClr val="00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510" autoAdjust="0"/>
    <p:restoredTop sz="94695" autoAdjust="0"/>
  </p:normalViewPr>
  <p:slideViewPr>
    <p:cSldViewPr>
      <p:cViewPr varScale="1">
        <p:scale>
          <a:sx n="82" d="100"/>
          <a:sy n="82" d="100"/>
        </p:scale>
        <p:origin x="1358" y="77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-397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3834" y="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9/3/2020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NXP</a:t>
            </a:r>
            <a:endParaRPr lang="en-GB" dirty="0"/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August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NXP</a:t>
            </a:r>
            <a:endParaRPr lang="en-GB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August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August 2020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NXP</a:t>
            </a:r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8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August 2020</a:t>
            </a:r>
            <a:endParaRPr lang="en-GB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NXP</a:t>
            </a:r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NXP</a:t>
            </a:r>
            <a:endParaRPr lang="en-GB" dirty="0"/>
          </a:p>
        </p:txBody>
      </p:sp>
      <p:sp>
        <p:nvSpPr>
          <p:cNvPr id="11" name="Rectangle 3"/>
          <p:cNvSpPr>
            <a:spLocks noGrp="1" noChangeArrowheads="1"/>
          </p:cNvSpPr>
          <p:nvPr>
            <p:ph type="dt" idx="14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August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6" name="Rectangle 4"/>
          <p:cNvSpPr txBox="1">
            <a:spLocks noChangeArrowheads="1"/>
          </p:cNvSpPr>
          <p:nvPr userDrawn="1"/>
        </p:nvSpPr>
        <p:spPr bwMode="auto">
          <a:xfrm>
            <a:off x="5410200" y="64736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dirty="0"/>
              <a:t>Rui Cao,</a:t>
            </a:r>
            <a:r>
              <a:rPr lang="en-GB" baseline="0" dirty="0"/>
              <a:t> Marvell</a:t>
            </a:r>
            <a:endParaRPr lang="en-GB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August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NXP</a:t>
            </a:r>
            <a:endParaRPr lang="en-GB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August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August 2020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NXP</a:t>
            </a:r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August 2020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NXP</a:t>
            </a:r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NXP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802.11-20/1331r0</a:t>
            </a:r>
          </a:p>
        </p:txBody>
      </p:sp>
      <p:sp>
        <p:nvSpPr>
          <p:cNvPr id="13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August 2020</a:t>
            </a:r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e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474662" y="838200"/>
            <a:ext cx="8194676" cy="14351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dirty="0"/>
              <a:t>EHT Pre-FEC Padding and Packet Extension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27062" y="229235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2020-08-26</a:t>
            </a: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601183" y="3146814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NXP</a:t>
            </a:r>
            <a:endParaRPr lang="en-GB" dirty="0"/>
          </a:p>
        </p:txBody>
      </p:sp>
      <p:graphicFrame>
        <p:nvGraphicFramePr>
          <p:cNvPr id="12" name="Object 3">
            <a:extLst>
              <a:ext uri="{FF2B5EF4-FFF2-40B4-BE49-F238E27FC236}">
                <a16:creationId xmlns:a16="http://schemas.microsoft.com/office/drawing/2014/main" id="{A0BF2BB6-050F-41A6-8CE1-16F15AE6557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88206054"/>
              </p:ext>
            </p:extLst>
          </p:nvPr>
        </p:nvGraphicFramePr>
        <p:xfrm>
          <a:off x="841375" y="3787775"/>
          <a:ext cx="7899400" cy="3027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45" name="Document" r:id="rId4" imgW="8656876" imgH="3314006" progId="Word.Document.8">
                  <p:embed/>
                </p:oleObj>
              </mc:Choice>
              <mc:Fallback>
                <p:oleObj name="Document" r:id="rId4" imgW="8656876" imgH="3314006" progId="Word.Document.8">
                  <p:embed/>
                  <p:pic>
                    <p:nvPicPr>
                      <p:cNvPr id="11" name="Object 3">
                        <a:extLst>
                          <a:ext uri="{FF2B5EF4-FFF2-40B4-BE49-F238E27FC236}">
                            <a16:creationId xmlns:a16="http://schemas.microsoft.com/office/drawing/2014/main" id="{A1276305-2313-46F1-A835-24237CCBCD5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1375" y="3787775"/>
                        <a:ext cx="7899400" cy="3027363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451B1B1-2D6F-4E3B-82A2-6086FD4B7FF1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August 2020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BECFE1-82FD-41E4-AF35-A741B8D098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11187"/>
            <a:ext cx="7770813" cy="1065213"/>
          </a:xfrm>
        </p:spPr>
        <p:txBody>
          <a:bodyPr/>
          <a:lstStyle/>
          <a:p>
            <a:r>
              <a:rPr lang="en-US" dirty="0"/>
              <a:t>EHT max PE and </a:t>
            </a:r>
            <a:r>
              <a:rPr lang="en-US" dirty="0" err="1"/>
              <a:t>Disambiguity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41E1CB-4F4F-470B-9D3E-30EADB15C9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353" y="1600200"/>
            <a:ext cx="8401447" cy="471519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EHT PE can keep the same 1-bit ambiguity signaling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Define one longer PE = 20us to allow some design flexibility for new modes, like 320MHz, 16ss, etc.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Not to sacrifice the PE efficiency for 11ax allowed rates.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Proposal: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Allow max T</a:t>
            </a:r>
            <a:r>
              <a:rPr lang="en-US" baseline="-25000" dirty="0"/>
              <a:t>PE</a:t>
            </a:r>
            <a:r>
              <a:rPr lang="en-US" dirty="0"/>
              <a:t>=16us for RU&lt;=996*2, </a:t>
            </a:r>
            <a:r>
              <a:rPr lang="en-US" dirty="0" err="1"/>
              <a:t>Nss</a:t>
            </a:r>
            <a:r>
              <a:rPr lang="en-US" dirty="0"/>
              <a:t>&lt;=8 and M&lt;=1024.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Allow max T</a:t>
            </a:r>
            <a:r>
              <a:rPr lang="en-US" baseline="-25000" dirty="0"/>
              <a:t>PE</a:t>
            </a:r>
            <a:r>
              <a:rPr lang="en-US" dirty="0"/>
              <a:t>=20us for other cases.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3B45C91-3382-441A-98A3-1B9AB687E6C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E2DDEA-B537-422A-AB6F-4718D7DACC49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NXP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6A1AF1D-7653-49D3-84D2-826F4466180F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August 2020</a:t>
            </a:r>
            <a:endParaRPr lang="en-GB" dirty="0"/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B99134B5-0481-408A-AFD0-ACF51029B13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8760996"/>
              </p:ext>
            </p:extLst>
          </p:nvPr>
        </p:nvGraphicFramePr>
        <p:xfrm>
          <a:off x="2209800" y="2209800"/>
          <a:ext cx="4270376" cy="1463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35188">
                  <a:extLst>
                    <a:ext uri="{9D8B030D-6E8A-4147-A177-3AD203B41FA5}">
                      <a16:colId xmlns:a16="http://schemas.microsoft.com/office/drawing/2014/main" val="1927070768"/>
                    </a:ext>
                  </a:extLst>
                </a:gridCol>
                <a:gridCol w="2135188">
                  <a:extLst>
                    <a:ext uri="{9D8B030D-6E8A-4147-A177-3AD203B41FA5}">
                      <a16:colId xmlns:a16="http://schemas.microsoft.com/office/drawing/2014/main" val="3523234394"/>
                    </a:ext>
                  </a:extLst>
                </a:gridCol>
              </a:tblGrid>
              <a:tr h="237887"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Tsym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Allowed max PE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2041450"/>
                  </a:ext>
                </a:extLst>
              </a:tr>
              <a:tr h="237887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12.8+0.8 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20us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11806066"/>
                  </a:ext>
                </a:extLst>
              </a:tr>
              <a:tr h="237887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12.8+1.6 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24us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10191854"/>
                  </a:ext>
                </a:extLst>
              </a:tr>
              <a:tr h="237887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12.8+3.2 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28us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645007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608129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BECFE1-82FD-41E4-AF35-A741B8D098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533400"/>
            <a:ext cx="7770813" cy="1065213"/>
          </a:xfrm>
        </p:spPr>
        <p:txBody>
          <a:bodyPr/>
          <a:lstStyle/>
          <a:p>
            <a:r>
              <a:rPr lang="en-US" dirty="0"/>
              <a:t>Nominal Packet Padding Capability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41E1CB-4F4F-470B-9D3E-30EADB15C9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371600"/>
            <a:ext cx="8839200" cy="48768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0" indent="0"/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Keep definition of 0~2, and redefine value 3 as: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16us for [constellation&lt;=1024QAM, </a:t>
            </a:r>
            <a:r>
              <a:rPr lang="en-US" dirty="0" err="1"/>
              <a:t>Nss</a:t>
            </a:r>
            <a:r>
              <a:rPr lang="en-US" dirty="0"/>
              <a:t>&lt;=8, RU&lt;=996*2].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20us PE for all other modes.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3B45C91-3382-441A-98A3-1B9AB687E6C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E2DDEA-B537-422A-AB6F-4718D7DACC49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NXP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6A1AF1D-7653-49D3-84D2-826F4466180F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August 2020</a:t>
            </a:r>
            <a:endParaRPr lang="en-GB" dirty="0"/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AAE1CC0E-DFBB-4FB8-AA26-2BAAC83465A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2956182"/>
              </p:ext>
            </p:extLst>
          </p:nvPr>
        </p:nvGraphicFramePr>
        <p:xfrm>
          <a:off x="1104106" y="1572176"/>
          <a:ext cx="7506494" cy="3017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86694">
                  <a:extLst>
                    <a:ext uri="{9D8B030D-6E8A-4147-A177-3AD203B41FA5}">
                      <a16:colId xmlns:a16="http://schemas.microsoft.com/office/drawing/2014/main" val="1927070768"/>
                    </a:ext>
                  </a:extLst>
                </a:gridCol>
                <a:gridCol w="6019800">
                  <a:extLst>
                    <a:ext uri="{9D8B030D-6E8A-4147-A177-3AD203B41FA5}">
                      <a16:colId xmlns:a16="http://schemas.microsoft.com/office/drawing/2014/main" val="3523234394"/>
                    </a:ext>
                  </a:extLst>
                </a:gridCol>
              </a:tblGrid>
              <a:tr h="126446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Nominal Packet Padding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Encoding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2041450"/>
                  </a:ext>
                </a:extLst>
              </a:tr>
              <a:tr h="237887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Set to 0 if the nominal packet padding is 0 </a:t>
                      </a:r>
                      <a:r>
                        <a:rPr lang="en-US" sz="1400" b="0" i="0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μs</a:t>
                      </a:r>
                      <a:r>
                        <a:rPr lang="en-US" sz="14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for all constellations, </a:t>
                      </a:r>
                      <a:r>
                        <a:rPr lang="en-US" sz="1400" b="0" i="1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NSS </a:t>
                      </a:r>
                      <a:r>
                        <a:rPr lang="en-US" sz="14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and RU allocations the STA supports.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11806066"/>
                  </a:ext>
                </a:extLst>
              </a:tr>
              <a:tr h="237887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Set to 1 if the nominal packet padding is 8 </a:t>
                      </a:r>
                      <a:r>
                        <a:rPr lang="en-US" sz="1400" b="0" i="0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μs</a:t>
                      </a:r>
                      <a:r>
                        <a:rPr lang="en-US" sz="14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for all constellations, </a:t>
                      </a:r>
                      <a:r>
                        <a:rPr lang="en-US" sz="1400" b="0" i="1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NSS </a:t>
                      </a:r>
                      <a:r>
                        <a:rPr lang="en-US" sz="14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and RU allocations the STA supports.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10191854"/>
                  </a:ext>
                </a:extLst>
              </a:tr>
              <a:tr h="443547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Set to 2 if the nominal packet padding is 16 </a:t>
                      </a:r>
                      <a:r>
                        <a:rPr lang="en-US" sz="1400" b="0" i="0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μs</a:t>
                      </a:r>
                      <a:r>
                        <a:rPr lang="en-US" sz="14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for all constellations, </a:t>
                      </a:r>
                      <a:r>
                        <a:rPr lang="en-US" sz="1400" b="0" i="1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NSS </a:t>
                      </a:r>
                      <a:r>
                        <a:rPr lang="en-US" sz="14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and RU allocations the STA supports.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64500700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3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strike="sngStrike" dirty="0">
                          <a:solidFill>
                            <a:srgbClr val="FF0000"/>
                          </a:solidFill>
                        </a:rPr>
                        <a:t>Reserved</a:t>
                      </a:r>
                    </a:p>
                    <a:p>
                      <a:r>
                        <a:rPr lang="en-US" sz="1400" b="0" i="0" u="none" strike="noStrike" kern="1200" baseline="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Set to 3 if the nominal packet padding is 16 </a:t>
                      </a:r>
                      <a:r>
                        <a:rPr lang="en-US" sz="1400" b="0" i="0" u="none" strike="noStrike" kern="1200" baseline="0" dirty="0" err="1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μs</a:t>
                      </a:r>
                      <a:r>
                        <a:rPr lang="en-US" sz="1400" b="0" i="0" u="none" strike="noStrike" kern="1200" baseline="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 for all modes with constellation&lt;=1024, </a:t>
                      </a:r>
                      <a:r>
                        <a:rPr lang="en-US" sz="1400" b="0" i="1" u="none" strike="noStrike" kern="1200" baseline="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NSS&lt;=8 </a:t>
                      </a:r>
                      <a:r>
                        <a:rPr lang="en-US" sz="1400" b="0" i="0" u="none" strike="noStrike" kern="1200" baseline="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and RU&lt;=996*2, and</a:t>
                      </a:r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  <a:p>
                      <a:pPr marL="0" lvl="2" indent="0" algn="l">
                        <a:buFont typeface="Arial" panose="020B0604020202020204" pitchFamily="34" charset="0"/>
                        <a:buNone/>
                      </a:pPr>
                      <a:r>
                        <a:rPr lang="en-US" sz="1400" dirty="0">
                          <a:solidFill>
                            <a:srgbClr val="FF0000"/>
                          </a:solidFill>
                        </a:rPr>
                        <a:t>20us for all other modes the STA supports.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46116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0159997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BECFE1-82FD-41E4-AF35-A741B8D098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593" y="606425"/>
            <a:ext cx="7770813" cy="1065213"/>
          </a:xfrm>
        </p:spPr>
        <p:txBody>
          <a:bodyPr/>
          <a:lstStyle/>
          <a:p>
            <a:r>
              <a:rPr lang="en-US" dirty="0"/>
              <a:t>T</a:t>
            </a:r>
            <a:r>
              <a:rPr lang="en-US" baseline="-25000" dirty="0"/>
              <a:t>PE</a:t>
            </a:r>
            <a:r>
              <a:rPr lang="en-US" dirty="0"/>
              <a:t> for EHT NDP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41E1CB-4F4F-470B-9D3E-30EADB15C9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1671638"/>
            <a:ext cx="8458200" cy="4576762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HE NDP PPDU uses fixed 4us T</a:t>
            </a:r>
            <a:r>
              <a:rPr lang="en-US" baseline="-25000" dirty="0"/>
              <a:t>PE</a:t>
            </a:r>
            <a:r>
              <a:rPr lang="en-US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EHT NDP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Keep 4us for BW&lt;=160MHz and </a:t>
            </a:r>
            <a:r>
              <a:rPr lang="en-US" dirty="0" err="1"/>
              <a:t>Nss</a:t>
            </a:r>
            <a:r>
              <a:rPr lang="en-US" dirty="0"/>
              <a:t>&lt;=8.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Use 8us for BW&gt;160MHz or </a:t>
            </a:r>
            <a:r>
              <a:rPr lang="en-US" dirty="0" err="1"/>
              <a:t>Nss</a:t>
            </a:r>
            <a:r>
              <a:rPr lang="en-US" dirty="0"/>
              <a:t>&gt;8 to allow more turnaround time.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3B45C91-3382-441A-98A3-1B9AB687E6C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E2DDEA-B537-422A-AB6F-4718D7DACC49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NXP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6A1AF1D-7653-49D3-84D2-826F4466180F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August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4960893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BECFE1-82FD-41E4-AF35-A741B8D098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593" y="606425"/>
            <a:ext cx="7770813" cy="1065213"/>
          </a:xfrm>
        </p:spPr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41E1CB-4F4F-470B-9D3E-30EADB15C9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1671638"/>
            <a:ext cx="8458200" cy="4576762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Propose EHT to reuse basic procedure of HE FEC padding and packet extension.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Update </a:t>
            </a:r>
            <a:r>
              <a:rPr lang="en-US" dirty="0" err="1"/>
              <a:t>N</a:t>
            </a:r>
            <a:r>
              <a:rPr lang="en-US" baseline="-25000" dirty="0" err="1"/>
              <a:t>DBPS,short</a:t>
            </a:r>
            <a:r>
              <a:rPr lang="en-US" dirty="0"/>
              <a:t> for new BW/MRUs and DUP mode.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Define 20us PE for large [RU, </a:t>
            </a:r>
            <a:r>
              <a:rPr lang="en-US" dirty="0" err="1"/>
              <a:t>Nss</a:t>
            </a:r>
            <a:r>
              <a:rPr lang="en-US" dirty="0"/>
              <a:t>, QAM] modes to allow some flexibility in product design.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Use longer PE for EHT NDP with large [BW, </a:t>
            </a:r>
            <a:r>
              <a:rPr lang="en-US" dirty="0" err="1"/>
              <a:t>Nss</a:t>
            </a:r>
            <a:r>
              <a:rPr lang="en-US" dirty="0"/>
              <a:t>].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3B45C91-3382-441A-98A3-1B9AB687E6C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E2DDEA-B537-422A-AB6F-4718D7DACC49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NXP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6A1AF1D-7653-49D3-84D2-826F4466180F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August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9410636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BECFE1-82FD-41E4-AF35-A741B8D098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11187"/>
            <a:ext cx="7770813" cy="1065213"/>
          </a:xfrm>
        </p:spPr>
        <p:txBody>
          <a:bodyPr/>
          <a:lstStyle/>
          <a:p>
            <a:r>
              <a:rPr lang="en-US" dirty="0"/>
              <a:t>SP1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41E1CB-4F4F-470B-9D3E-30EADB15C9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524000"/>
            <a:ext cx="8153400" cy="48768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 you agree that EHT uses the same two-step padding procedure as 11ax? i.e.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pre-FEC padding to one of the four pre-FEC padding boundary.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Post-FEC padding to the OFDM symbol boundary.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marL="457200" lvl="1" indent="0"/>
            <a:r>
              <a:rPr lang="en-US" dirty="0">
                <a:solidFill>
                  <a:schemeClr val="tx1"/>
                </a:solidFill>
              </a:rPr>
              <a:t>Y</a:t>
            </a:r>
          </a:p>
          <a:p>
            <a:pPr marL="457200" lvl="1" indent="0"/>
            <a:r>
              <a:rPr lang="en-US" dirty="0">
                <a:solidFill>
                  <a:schemeClr val="tx1"/>
                </a:solidFill>
              </a:rPr>
              <a:t>N</a:t>
            </a:r>
          </a:p>
          <a:p>
            <a:pPr marL="457200" lvl="1" indent="0"/>
            <a:r>
              <a:rPr lang="en-US" dirty="0">
                <a:solidFill>
                  <a:schemeClr val="tx1"/>
                </a:solidFill>
              </a:rPr>
              <a:t>A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3B45C91-3382-441A-98A3-1B9AB687E6C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E2DDEA-B537-422A-AB6F-4718D7DACC49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NXP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6A1AF1D-7653-49D3-84D2-826F4466180F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August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9518772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BECFE1-82FD-41E4-AF35-A741B8D098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11188"/>
            <a:ext cx="7770813" cy="707872"/>
          </a:xfrm>
        </p:spPr>
        <p:txBody>
          <a:bodyPr/>
          <a:lstStyle/>
          <a:p>
            <a:r>
              <a:rPr lang="en-US" dirty="0"/>
              <a:t>SP2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41E1CB-4F4F-470B-9D3E-30EADB15C9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2606" y="1219200"/>
            <a:ext cx="8153400" cy="51816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 you agree that the </a:t>
            </a:r>
            <a:r>
              <a:rPr lang="en-US" dirty="0" err="1"/>
              <a:t>N</a:t>
            </a:r>
            <a:r>
              <a:rPr lang="en-US" baseline="-25000" dirty="0" err="1"/>
              <a:t>SD,short</a:t>
            </a:r>
            <a:r>
              <a:rPr lang="en-US" dirty="0"/>
              <a:t> is defined as in the following table:</a:t>
            </a:r>
          </a:p>
          <a:p>
            <a:pPr marL="457200" lvl="1" indent="0"/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3B45C91-3382-441A-98A3-1B9AB687E6C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E2DDEA-B537-422A-AB6F-4718D7DACC49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NXP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6A1AF1D-7653-49D3-84D2-826F4466180F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March 2020</a:t>
            </a:r>
            <a:endParaRPr lang="en-GB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244A1035-934F-4FBC-BCD2-85FE1A9F7D1F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4960708" y="1752600"/>
          <a:ext cx="3581630" cy="4678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48030">
                  <a:extLst>
                    <a:ext uri="{9D8B030D-6E8A-4147-A177-3AD203B41FA5}">
                      <a16:colId xmlns:a16="http://schemas.microsoft.com/office/drawing/2014/main" val="1529066153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832145753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1413178933"/>
                    </a:ext>
                  </a:extLst>
                </a:gridCol>
              </a:tblGrid>
              <a:tr h="128578">
                <a:tc rowSpan="2"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RU Size</a:t>
                      </a:r>
                      <a:endParaRPr lang="en-US" sz="1200" b="1" dirty="0"/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N</a:t>
                      </a:r>
                      <a:r>
                        <a:rPr lang="en-US" sz="1200" baseline="-25000" dirty="0"/>
                        <a:t>SD,short</a:t>
                      </a:r>
                      <a:endParaRPr lang="en-US" sz="1200" b="1" baseline="-250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baseline="-25000" dirty="0"/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19840015"/>
                  </a:ext>
                </a:extLst>
              </a:tr>
              <a:tr h="121435">
                <a:tc vMerge="1"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100" kern="1200" dirty="0"/>
                        <a:t>DCM=0</a:t>
                      </a:r>
                      <a:endParaRPr lang="en-US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100" kern="1200" dirty="0"/>
                        <a:t>DCM=1</a:t>
                      </a:r>
                      <a:endParaRPr lang="en-US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19369149"/>
                  </a:ext>
                </a:extLst>
              </a:tr>
              <a:tr h="121435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26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2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38747345"/>
                  </a:ext>
                </a:extLst>
              </a:tr>
              <a:tr h="121435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52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12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6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98363097"/>
                  </a:ext>
                </a:extLst>
              </a:tr>
              <a:tr h="121435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52+26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18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8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7054585"/>
                  </a:ext>
                </a:extLst>
              </a:tr>
              <a:tr h="121435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106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24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12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55441619"/>
                  </a:ext>
                </a:extLst>
              </a:tr>
              <a:tr h="121435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106+26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strike="noStrike" dirty="0">
                          <a:solidFill>
                            <a:schemeClr val="tx1"/>
                          </a:solidFill>
                        </a:rPr>
                        <a:t>30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100" strike="noStrike" dirty="0">
                          <a:solidFill>
                            <a:schemeClr val="tx1"/>
                          </a:solidFill>
                        </a:rPr>
                        <a:t>14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221032"/>
                  </a:ext>
                </a:extLst>
              </a:tr>
              <a:tr h="121435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242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60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30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91890581"/>
                  </a:ext>
                </a:extLst>
              </a:tr>
              <a:tr h="121435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484</a:t>
                      </a:r>
                      <a:endParaRPr lang="en-US" sz="1100" strike="sngStrik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120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60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75931183"/>
                  </a:ext>
                </a:extLst>
              </a:tr>
              <a:tr h="121435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484+242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180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90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6971073"/>
                  </a:ext>
                </a:extLst>
              </a:tr>
              <a:tr h="121435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996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240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120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30746098"/>
                  </a:ext>
                </a:extLst>
              </a:tr>
              <a:tr h="121435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996+484</a:t>
                      </a:r>
                      <a:endParaRPr lang="en-US" sz="1100" strike="sngStrike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360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180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3367464"/>
                  </a:ext>
                </a:extLst>
              </a:tr>
              <a:tr h="121435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996+(484+242)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420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210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5314211"/>
                  </a:ext>
                </a:extLst>
              </a:tr>
              <a:tr h="12143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2x996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492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246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23392654"/>
                  </a:ext>
                </a:extLst>
              </a:tr>
              <a:tr h="12143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/>
                        <a:t>2x996+484</a:t>
                      </a:r>
                      <a:endParaRPr lang="en-US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kern="1200" dirty="0"/>
                        <a:t>612</a:t>
                      </a:r>
                      <a:endParaRPr lang="en-US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kern="1200" dirty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en-US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7600572"/>
                  </a:ext>
                </a:extLst>
              </a:tr>
              <a:tr h="12143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/>
                        <a:t>3x996</a:t>
                      </a:r>
                      <a:endParaRPr lang="en-US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kern="1200" dirty="0"/>
                        <a:t>732</a:t>
                      </a:r>
                      <a:endParaRPr lang="en-US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kern="1200" dirty="0">
                          <a:solidFill>
                            <a:schemeClr val="tx1"/>
                          </a:solidFill>
                        </a:rPr>
                        <a:t>366</a:t>
                      </a:r>
                      <a:endParaRPr lang="en-US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4538452"/>
                  </a:ext>
                </a:extLst>
              </a:tr>
              <a:tr h="12143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/>
                        <a:t>3x996+484</a:t>
                      </a:r>
                      <a:endParaRPr lang="en-US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kern="1200" dirty="0"/>
                        <a:t>852</a:t>
                      </a:r>
                      <a:endParaRPr lang="en-US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kern="1200" dirty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en-US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1376113"/>
                  </a:ext>
                </a:extLst>
              </a:tr>
              <a:tr h="12143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/>
                        <a:t>4x996</a:t>
                      </a:r>
                      <a:endParaRPr lang="en-US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kern="1200" dirty="0"/>
                        <a:t>984</a:t>
                      </a:r>
                      <a:endParaRPr lang="en-US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kern="1200" dirty="0"/>
                        <a:t>492</a:t>
                      </a:r>
                      <a:endParaRPr lang="en-US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8482400"/>
                  </a:ext>
                </a:extLst>
              </a:tr>
            </a:tbl>
          </a:graphicData>
        </a:graphic>
      </p:graphicFrame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58B7CA47-B8D1-4A35-8D94-D59C4D982CB8}"/>
              </a:ext>
            </a:extLst>
          </p:cNvPr>
          <p:cNvSpPr txBox="1">
            <a:spLocks/>
          </p:cNvSpPr>
          <p:nvPr/>
        </p:nvSpPr>
        <p:spPr bwMode="auto">
          <a:xfrm>
            <a:off x="457200" y="2057400"/>
            <a:ext cx="4800600" cy="3505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lvl="1">
              <a:buFont typeface="Arial" panose="020B0604020202020204" pitchFamily="34" charset="0"/>
              <a:buChar char="•"/>
            </a:pPr>
            <a:r>
              <a:rPr lang="en-US" sz="1800" kern="0" dirty="0"/>
              <a:t>For EHT PPDU of X MHz modulated with MCS0+DCM+EHT DUP, uses the </a:t>
            </a:r>
            <a:r>
              <a:rPr lang="en-US" sz="1800" kern="0" dirty="0" err="1"/>
              <a:t>Nsd,short</a:t>
            </a:r>
            <a:r>
              <a:rPr lang="en-US" sz="1800" kern="0" dirty="0"/>
              <a:t> values for RU size corresponding to X/2 MHz and with DCM=1.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kern="0" dirty="0"/>
              <a:t>X = 80 or 160 or 320.</a:t>
            </a:r>
          </a:p>
          <a:p>
            <a:pPr marL="457200" lvl="1" indent="0"/>
            <a:endParaRPr lang="en-US" sz="1800" kern="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800" kern="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800" kern="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800" kern="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800" kern="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800" kern="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800" kern="0" dirty="0"/>
          </a:p>
        </p:txBody>
      </p:sp>
    </p:spTree>
    <p:extLst>
      <p:ext uri="{BB962C8B-B14F-4D97-AF65-F5344CB8AC3E}">
        <p14:creationId xmlns:p14="http://schemas.microsoft.com/office/powerpoint/2010/main" val="196855677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BECFE1-82FD-41E4-AF35-A741B8D098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11187"/>
            <a:ext cx="7770813" cy="1065213"/>
          </a:xfrm>
        </p:spPr>
        <p:txBody>
          <a:bodyPr/>
          <a:lstStyle/>
          <a:p>
            <a:r>
              <a:rPr lang="en-US" dirty="0"/>
              <a:t>SP3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41E1CB-4F4F-470B-9D3E-30EADB15C9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524000"/>
            <a:ext cx="8153400" cy="48768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 you agree that the duration of PE field in EHT MU PPDU may take value of 20us for any modes with constellation&gt;1024 or NSS&gt;8 or RU&gt;996*2?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marL="457200" lvl="1" indent="0"/>
            <a:r>
              <a:rPr lang="en-US" dirty="0"/>
              <a:t>Y</a:t>
            </a:r>
          </a:p>
          <a:p>
            <a:pPr marL="457200" lvl="1" indent="0"/>
            <a:r>
              <a:rPr lang="en-US" dirty="0"/>
              <a:t>N</a:t>
            </a:r>
          </a:p>
          <a:p>
            <a:pPr marL="457200" lvl="1" indent="0"/>
            <a:r>
              <a:rPr lang="en-US" dirty="0"/>
              <a:t>A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3B45C91-3382-441A-98A3-1B9AB687E6C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E2DDEA-B537-422A-AB6F-4718D7DACC49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NXP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6A1AF1D-7653-49D3-84D2-826F4466180F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August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5373104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BECFE1-82FD-41E4-AF35-A741B8D098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11187"/>
            <a:ext cx="7770813" cy="1065213"/>
          </a:xfrm>
        </p:spPr>
        <p:txBody>
          <a:bodyPr/>
          <a:lstStyle/>
          <a:p>
            <a:r>
              <a:rPr lang="en-US" dirty="0"/>
              <a:t>SP4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41E1CB-4F4F-470B-9D3E-30EADB15C9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524000"/>
            <a:ext cx="8153400" cy="48768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 you agree that EHT Nominal Packet Padding has two capability bits, defined as follows?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marL="457200" lvl="1" indent="0"/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marL="457200" lvl="1" indent="0"/>
            <a:endParaRPr lang="en-US" dirty="0"/>
          </a:p>
          <a:p>
            <a:pPr marL="457200" lvl="1" indent="0"/>
            <a:endParaRPr lang="en-US" dirty="0"/>
          </a:p>
          <a:p>
            <a:pPr marL="457200" lvl="1" indent="0"/>
            <a:endParaRPr lang="en-US" dirty="0"/>
          </a:p>
          <a:p>
            <a:pPr marL="457200" lvl="1" indent="0"/>
            <a:endParaRPr lang="en-US" dirty="0"/>
          </a:p>
          <a:p>
            <a:pPr marL="457200" lvl="1" indent="0"/>
            <a:endParaRPr lang="en-US" dirty="0"/>
          </a:p>
          <a:p>
            <a:pPr marL="457200" lvl="1" indent="0"/>
            <a:r>
              <a:rPr lang="en-US" dirty="0"/>
              <a:t>Y</a:t>
            </a:r>
            <a:br>
              <a:rPr lang="en-US" dirty="0"/>
            </a:br>
            <a:r>
              <a:rPr lang="en-US" dirty="0"/>
              <a:t>N</a:t>
            </a:r>
          </a:p>
          <a:p>
            <a:pPr marL="457200" lvl="1" indent="0"/>
            <a:r>
              <a:rPr lang="en-US" dirty="0"/>
              <a:t>A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3B45C91-3382-441A-98A3-1B9AB687E6C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E2DDEA-B537-422A-AB6F-4718D7DACC49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NXP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6A1AF1D-7653-49D3-84D2-826F4466180F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August 2020</a:t>
            </a:r>
            <a:endParaRPr lang="en-GB" dirty="0"/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5921AE68-4966-4F57-ABEE-54B0C71CE86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7594989"/>
              </p:ext>
            </p:extLst>
          </p:nvPr>
        </p:nvGraphicFramePr>
        <p:xfrm>
          <a:off x="1464861" y="2438400"/>
          <a:ext cx="6442877" cy="2804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30739">
                  <a:extLst>
                    <a:ext uri="{9D8B030D-6E8A-4147-A177-3AD203B41FA5}">
                      <a16:colId xmlns:a16="http://schemas.microsoft.com/office/drawing/2014/main" val="1927070768"/>
                    </a:ext>
                  </a:extLst>
                </a:gridCol>
                <a:gridCol w="5012138">
                  <a:extLst>
                    <a:ext uri="{9D8B030D-6E8A-4147-A177-3AD203B41FA5}">
                      <a16:colId xmlns:a16="http://schemas.microsoft.com/office/drawing/2014/main" val="3523234394"/>
                    </a:ext>
                  </a:extLst>
                </a:gridCol>
              </a:tblGrid>
              <a:tr h="126446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Nominal Packet Padding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Encoding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2041450"/>
                  </a:ext>
                </a:extLst>
              </a:tr>
              <a:tr h="237887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Set to 0 if the nominal packet padding is 0 </a:t>
                      </a:r>
                      <a:r>
                        <a:rPr lang="en-US" sz="1400" b="0" i="0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μs</a:t>
                      </a:r>
                      <a:r>
                        <a:rPr lang="en-US" sz="14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for all constellations, </a:t>
                      </a:r>
                      <a:r>
                        <a:rPr lang="en-US" sz="1400" b="0" i="1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NSS </a:t>
                      </a:r>
                      <a:r>
                        <a:rPr lang="en-US" sz="14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and RU allocations the STA supports.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11806066"/>
                  </a:ext>
                </a:extLst>
              </a:tr>
              <a:tr h="237887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Set to 1 if the nominal packet padding is 8 </a:t>
                      </a:r>
                      <a:r>
                        <a:rPr lang="en-US" sz="1400" b="0" i="0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μs</a:t>
                      </a:r>
                      <a:r>
                        <a:rPr lang="en-US" sz="14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for all constellations, </a:t>
                      </a:r>
                      <a:r>
                        <a:rPr lang="en-US" sz="1400" b="0" i="1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NSS </a:t>
                      </a:r>
                      <a:r>
                        <a:rPr lang="en-US" sz="14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and RU allocations the STA supports.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10191854"/>
                  </a:ext>
                </a:extLst>
              </a:tr>
              <a:tr h="443547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Set to 2 if the nominal packet padding is 16 </a:t>
                      </a:r>
                      <a:r>
                        <a:rPr lang="en-US" sz="1400" b="0" i="0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μs</a:t>
                      </a:r>
                      <a:r>
                        <a:rPr lang="en-US" sz="14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for all constellations, </a:t>
                      </a:r>
                      <a:r>
                        <a:rPr lang="en-US" sz="1400" b="0" i="1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NSS </a:t>
                      </a:r>
                      <a:r>
                        <a:rPr lang="en-US" sz="14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and RU allocations the STA supports.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64500700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3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Set to 3 if the nominal packet padding is 16 </a:t>
                      </a:r>
                      <a:r>
                        <a:rPr lang="en-US" sz="1400" b="0" i="0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μs</a:t>
                      </a:r>
                      <a:r>
                        <a:rPr lang="en-US" sz="14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for all modes with constellation&lt;=1024, </a:t>
                      </a:r>
                      <a:r>
                        <a:rPr lang="en-US" sz="1400" b="0" i="1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NSS&lt;=8 </a:t>
                      </a:r>
                      <a:r>
                        <a:rPr lang="en-US" sz="14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and RU&lt;=996*2, and</a:t>
                      </a:r>
                      <a:endParaRPr lang="en-US" sz="1400" dirty="0"/>
                    </a:p>
                    <a:p>
                      <a:pPr marL="0" lvl="2" indent="0" algn="l">
                        <a:buFont typeface="Arial" panose="020B0604020202020204" pitchFamily="34" charset="0"/>
                        <a:buNone/>
                      </a:pPr>
                      <a:r>
                        <a:rPr lang="en-US" sz="1400" dirty="0"/>
                        <a:t>20us for all other modes the STA supports.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46116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5643179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BECFE1-82FD-41E4-AF35-A741B8D098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11187"/>
            <a:ext cx="7770813" cy="1065213"/>
          </a:xfrm>
        </p:spPr>
        <p:txBody>
          <a:bodyPr/>
          <a:lstStyle/>
          <a:p>
            <a:r>
              <a:rPr lang="en-US" dirty="0"/>
              <a:t>SP5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41E1CB-4F4F-470B-9D3E-30EADB15C9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524000"/>
            <a:ext cx="8153400" cy="48768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 you agree that the T</a:t>
            </a:r>
            <a:r>
              <a:rPr lang="en-US" baseline="-25000" dirty="0"/>
              <a:t>PE</a:t>
            </a:r>
            <a:r>
              <a:rPr lang="en-US" dirty="0"/>
              <a:t> value for EHT sounding NDP is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4us for BW&lt;=160MHz and </a:t>
            </a:r>
            <a:r>
              <a:rPr lang="en-US" dirty="0" err="1"/>
              <a:t>Nss</a:t>
            </a:r>
            <a:r>
              <a:rPr lang="en-US" dirty="0"/>
              <a:t>&lt;=8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8us, otherwise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marL="457200" lvl="1" indent="0"/>
            <a:r>
              <a:rPr lang="en-US" dirty="0"/>
              <a:t>Y</a:t>
            </a:r>
          </a:p>
          <a:p>
            <a:pPr marL="457200" lvl="1" indent="0"/>
            <a:r>
              <a:rPr lang="en-US" dirty="0"/>
              <a:t>N</a:t>
            </a:r>
          </a:p>
          <a:p>
            <a:pPr marL="457200" lvl="1" indent="0"/>
            <a:r>
              <a:rPr lang="en-US"/>
              <a:t>A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3B45C91-3382-441A-98A3-1B9AB687E6C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E2DDEA-B537-422A-AB6F-4718D7DACC49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NXP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6A1AF1D-7653-49D3-84D2-826F4466180F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August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783776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11187"/>
            <a:ext cx="7770813" cy="1065213"/>
          </a:xfrm>
        </p:spPr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846016"/>
            <a:ext cx="8001000" cy="3165968"/>
          </a:xfrm>
        </p:spPr>
        <p:txBody>
          <a:bodyPr/>
          <a:lstStyle/>
          <a:p>
            <a:pPr lvl="0">
              <a:buFont typeface="Arial" panose="020B0604020202020204" pitchFamily="34" charset="0"/>
              <a:buChar char="•"/>
            </a:pPr>
            <a:r>
              <a:rPr lang="en-US" dirty="0"/>
              <a:t>Discuss about EHT FEC padding and packet extension.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EHT uses the same OFDM numerology as 11ax.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Prefer to keep the same FEC padding and packet extension (PE) procedure. 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en-US" dirty="0"/>
              <a:t>Updates needed for EHT: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Pre-FEC padding parameters for MRUs and wider BW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Maximum allowed PE for new BW/</a:t>
            </a:r>
            <a:r>
              <a:rPr lang="en-US" dirty="0" err="1"/>
              <a:t>Nss</a:t>
            </a:r>
            <a:r>
              <a:rPr lang="en-US" dirty="0"/>
              <a:t>/QAM.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NXP</a:t>
            </a:r>
            <a:endParaRPr lang="en-GB" dirty="0"/>
          </a:p>
        </p:txBody>
      </p:sp>
      <p:sp>
        <p:nvSpPr>
          <p:cNvPr id="29" name="Date Placeholder 28">
            <a:extLst>
              <a:ext uri="{FF2B5EF4-FFF2-40B4-BE49-F238E27FC236}">
                <a16:creationId xmlns:a16="http://schemas.microsoft.com/office/drawing/2014/main" id="{4B280586-FD94-4DB7-B9C5-634C943CBADE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August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389324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11187"/>
            <a:ext cx="7770813" cy="1065213"/>
          </a:xfrm>
        </p:spPr>
        <p:txBody>
          <a:bodyPr/>
          <a:lstStyle/>
          <a:p>
            <a:r>
              <a:rPr lang="en-US" dirty="0"/>
              <a:t>Recap: HE PPDU Padding Procedure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142" y="5002212"/>
            <a:ext cx="8229600" cy="1522413"/>
          </a:xfrm>
        </p:spPr>
        <p:txBody>
          <a:bodyPr/>
          <a:lstStyle/>
          <a:p>
            <a:pPr lvl="0">
              <a:buFont typeface="Arial" panose="020B0604020202020204" pitchFamily="34" charset="0"/>
              <a:buChar char="•"/>
            </a:pPr>
            <a:r>
              <a:rPr lang="en-US" sz="2000" dirty="0"/>
              <a:t>Two step FEC padding: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Pre-FEC padding to the closest quarter symbol: “a” factor.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Post-FEC padding to 4x symbol boundary.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en-US" sz="2000" dirty="0"/>
              <a:t>Packet extension to allow more receiver processing time.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NXP</a:t>
            </a:r>
            <a:endParaRPr lang="en-GB" dirty="0"/>
          </a:p>
        </p:txBody>
      </p:sp>
      <p:sp>
        <p:nvSpPr>
          <p:cNvPr id="29" name="Date Placeholder 28">
            <a:extLst>
              <a:ext uri="{FF2B5EF4-FFF2-40B4-BE49-F238E27FC236}">
                <a16:creationId xmlns:a16="http://schemas.microsoft.com/office/drawing/2014/main" id="{4B280586-FD94-4DB7-B9C5-634C943CBADE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August 2020</a:t>
            </a:r>
            <a:endParaRPr lang="en-GB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6FE661F-C7C2-47CE-BD02-1E5DF92D89F0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20000" contrast="40000"/>
          </a:blip>
          <a:stretch>
            <a:fillRect/>
          </a:stretch>
        </p:blipFill>
        <p:spPr>
          <a:xfrm>
            <a:off x="533400" y="1554258"/>
            <a:ext cx="7351712" cy="3280770"/>
          </a:xfrm>
          <a:prstGeom prst="rect">
            <a:avLst/>
          </a:prstGeom>
        </p:spPr>
      </p:pic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68201AE8-E521-463F-9E98-F55B9254D25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6750263"/>
              </p:ext>
            </p:extLst>
          </p:nvPr>
        </p:nvGraphicFramePr>
        <p:xfrm>
          <a:off x="6416040" y="3561080"/>
          <a:ext cx="990600" cy="274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90600">
                  <a:extLst>
                    <a:ext uri="{9D8B030D-6E8A-4147-A177-3AD203B41FA5}">
                      <a16:colId xmlns:a16="http://schemas.microsoft.com/office/drawing/2014/main" val="2812276012"/>
                    </a:ext>
                  </a:extLst>
                </a:gridCol>
              </a:tblGrid>
              <a:tr h="137160"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PE</a:t>
                      </a: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594135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955264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11187"/>
            <a:ext cx="7770813" cy="1065213"/>
          </a:xfrm>
        </p:spPr>
        <p:txBody>
          <a:bodyPr/>
          <a:lstStyle/>
          <a:p>
            <a:r>
              <a:rPr lang="en-US" dirty="0"/>
              <a:t>EHT PPDU Padding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504647" y="1519238"/>
                <a:ext cx="8182153" cy="4114800"/>
              </a:xfrm>
            </p:spPr>
            <p:txBody>
              <a:bodyPr/>
              <a:lstStyle/>
              <a:p>
                <a:pPr lvl="0">
                  <a:buFont typeface="Arial" panose="020B0604020202020204" pitchFamily="34" charset="0"/>
                  <a:buChar char="•"/>
                </a:pPr>
                <a:r>
                  <a:rPr lang="en-US" dirty="0"/>
                  <a:t>EHT can keep the same two-step padding procedure.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n-US" dirty="0"/>
                  <a:t>pre-FEC padding factor is computed from APEP_LENGTH.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:endParaRPr lang="en-US" dirty="0"/>
              </a:p>
              <a:p>
                <a:pPr lvl="1">
                  <a:buFont typeface="Arial" panose="020B0604020202020204" pitchFamily="34" charset="0"/>
                  <a:buChar char="•"/>
                </a:pPr>
                <a:endParaRPr lang="en-US" dirty="0"/>
              </a:p>
              <a:p>
                <a:pPr lvl="1">
                  <a:buFont typeface="Arial" panose="020B0604020202020204" pitchFamily="34" charset="0"/>
                  <a:buChar char="•"/>
                </a:pPr>
                <a:endParaRPr lang="en-US" dirty="0"/>
              </a:p>
              <a:p>
                <a:pPr lvl="1">
                  <a:buFont typeface="Arial" panose="020B0604020202020204" pitchFamily="34" charset="0"/>
                  <a:buChar char="•"/>
                </a:pPr>
                <a:endParaRPr lang="en-US" dirty="0"/>
              </a:p>
              <a:p>
                <a:pPr lvl="1">
                  <a:buFont typeface="Arial" panose="020B0604020202020204" pitchFamily="34" charset="0"/>
                  <a:buChar char="•"/>
                </a:pPr>
                <a:endParaRPr lang="en-US" dirty="0"/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n-US" dirty="0"/>
                  <a:t>N</a:t>
                </a:r>
                <a:r>
                  <a:rPr lang="en-US" baseline="-25000" dirty="0"/>
                  <a:t>DBPS</a:t>
                </a:r>
                <a:r>
                  <a:rPr lang="en-US" dirty="0"/>
                  <a:t> for new BW and MRUs are already agreed on.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n-US" dirty="0" err="1"/>
                  <a:t>N</a:t>
                </a:r>
                <a:r>
                  <a:rPr lang="en-US" baseline="-25000" dirty="0" err="1"/>
                  <a:t>DBPS,short</a:t>
                </a:r>
                <a:r>
                  <a:rPr lang="en-US" dirty="0"/>
                  <a:t> need to be updated for new BW/MRUs and DUP mode.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en-US" dirty="0"/>
                  <a:t>N</a:t>
                </a:r>
                <a:r>
                  <a:rPr lang="en-US" baseline="-25000" dirty="0"/>
                  <a:t>SD, short</a:t>
                </a:r>
                <a:r>
                  <a:rPr lang="en-US" dirty="0"/>
                  <a:t> definition general goals:</a:t>
                </a:r>
                <a:endParaRPr lang="en-US" sz="1800" dirty="0"/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n-US" sz="1800" dirty="0"/>
                  <a:t>close to one quarter of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1800" dirty="0">
                        <a:latin typeface="Cambria Math" panose="02040503050406030204" pitchFamily="18" charset="0"/>
                      </a:rPr>
                      <m:t>N</m:t>
                    </m:r>
                    <m:r>
                      <m:rPr>
                        <m:sty m:val="p"/>
                      </m:rPr>
                      <a:rPr lang="en-US" sz="1800" baseline="-25000" dirty="0" err="1">
                        <a:latin typeface="Cambria Math" panose="02040503050406030204" pitchFamily="18" charset="0"/>
                      </a:rPr>
                      <m:t>SD</m:t>
                    </m:r>
                  </m:oMath>
                </a14:m>
                <a:r>
                  <a:rPr lang="en-US" sz="1800" dirty="0"/>
                  <a:t> to minimize </a:t>
                </a:r>
                <a:r>
                  <a:rPr lang="en-US" sz="1800" dirty="0" err="1"/>
                  <a:t>N</a:t>
                </a:r>
                <a:r>
                  <a:rPr lang="en-US" sz="1800" baseline="-25000" dirty="0" err="1"/>
                  <a:t>pad</a:t>
                </a:r>
                <a:r>
                  <a:rPr lang="en-US" sz="1800" dirty="0"/>
                  <a:t> and 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n-US" sz="1800" dirty="0"/>
                  <a:t>meet integer N</a:t>
                </a:r>
                <a:r>
                  <a:rPr lang="en-US" sz="1250" dirty="0"/>
                  <a:t>DBPS</a:t>
                </a:r>
                <a:r>
                  <a:rPr lang="en-US" sz="1800" dirty="0"/>
                  <a:t> requirements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04647" y="1519238"/>
                <a:ext cx="8182153" cy="4114800"/>
              </a:xfrm>
              <a:blipFill>
                <a:blip r:embed="rId2"/>
                <a:stretch>
                  <a:fillRect l="-1043" t="-1185" b="-1229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NXP</a:t>
            </a:r>
            <a:endParaRPr lang="en-GB" dirty="0"/>
          </a:p>
        </p:txBody>
      </p:sp>
      <p:sp>
        <p:nvSpPr>
          <p:cNvPr id="29" name="Date Placeholder 28">
            <a:extLst>
              <a:ext uri="{FF2B5EF4-FFF2-40B4-BE49-F238E27FC236}">
                <a16:creationId xmlns:a16="http://schemas.microsoft.com/office/drawing/2014/main" id="{4B280586-FD94-4DB7-B9C5-634C943CBADE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August 2020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D620837F-6BCF-450A-9FE5-CA60B682AB8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02593" y="2731560"/>
            <a:ext cx="5551673" cy="1487695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8A22B85D-4C00-4165-ABFF-8A7B0891B77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19200" y="2274360"/>
            <a:ext cx="6923274" cy="620182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A83E84B7-C7DB-45F1-9C3A-9EB486BD426E}"/>
              </a:ext>
            </a:extLst>
          </p:cNvPr>
          <p:cNvSpPr/>
          <p:nvPr/>
        </p:nvSpPr>
        <p:spPr bwMode="auto">
          <a:xfrm>
            <a:off x="7248642" y="2386838"/>
            <a:ext cx="685800" cy="457200"/>
          </a:xfrm>
          <a:prstGeom prst="rect">
            <a:avLst/>
          </a:prstGeom>
          <a:noFill/>
          <a:ln w="28575" cap="flat" cmpd="sng" algn="ctr">
            <a:solidFill>
              <a:srgbClr val="FF99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6D70F78-9135-4B84-B0B3-E0DE4AFA9515}"/>
              </a:ext>
            </a:extLst>
          </p:cNvPr>
          <p:cNvSpPr/>
          <p:nvPr/>
        </p:nvSpPr>
        <p:spPr bwMode="auto">
          <a:xfrm>
            <a:off x="3856948" y="3706350"/>
            <a:ext cx="1105694" cy="356887"/>
          </a:xfrm>
          <a:prstGeom prst="rect">
            <a:avLst/>
          </a:prstGeom>
          <a:noFill/>
          <a:ln w="28575" cap="flat" cmpd="sng" algn="ctr">
            <a:solidFill>
              <a:srgbClr val="FF99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11754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4419" y="534987"/>
            <a:ext cx="7770813" cy="1065213"/>
          </a:xfrm>
        </p:spPr>
        <p:txBody>
          <a:bodyPr/>
          <a:lstStyle/>
          <a:p>
            <a:r>
              <a:rPr lang="en-US" dirty="0" err="1"/>
              <a:t>N</a:t>
            </a:r>
            <a:r>
              <a:rPr lang="en-US" baseline="-25000" dirty="0" err="1"/>
              <a:t>SD,short</a:t>
            </a:r>
            <a:r>
              <a:rPr lang="en-US" dirty="0"/>
              <a:t> Table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NXP</a:t>
            </a:r>
            <a:endParaRPr lang="en-GB" dirty="0"/>
          </a:p>
        </p:txBody>
      </p:sp>
      <p:sp>
        <p:nvSpPr>
          <p:cNvPr id="29" name="Date Placeholder 28">
            <a:extLst>
              <a:ext uri="{FF2B5EF4-FFF2-40B4-BE49-F238E27FC236}">
                <a16:creationId xmlns:a16="http://schemas.microsoft.com/office/drawing/2014/main" id="{4B280586-FD94-4DB7-B9C5-634C943CBADE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August 2020</a:t>
            </a:r>
            <a:endParaRPr lang="en-GB" dirty="0"/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9C6FED0D-8DF5-47C6-A9CB-9D77F822D1F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3299356"/>
              </p:ext>
            </p:extLst>
          </p:nvPr>
        </p:nvGraphicFramePr>
        <p:xfrm>
          <a:off x="2285770" y="1554480"/>
          <a:ext cx="4496030" cy="46939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48030">
                  <a:extLst>
                    <a:ext uri="{9D8B030D-6E8A-4147-A177-3AD203B41FA5}">
                      <a16:colId xmlns:a16="http://schemas.microsoft.com/office/drawing/2014/main" val="1529066153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3544882235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832145753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141317893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RU Size</a:t>
                      </a:r>
                      <a:endParaRPr lang="en-US" sz="1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N</a:t>
                      </a:r>
                      <a:r>
                        <a:rPr lang="en-US" sz="1200" baseline="-25000" dirty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SD</a:t>
                      </a:r>
                      <a:endParaRPr lang="en-US" sz="1200" b="1" baseline="-25000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N</a:t>
                      </a:r>
                      <a:r>
                        <a:rPr lang="en-US" sz="1200" baseline="-25000" dirty="0"/>
                        <a:t>SD,short</a:t>
                      </a:r>
                      <a:endParaRPr lang="en-US" sz="1200" b="1" baseline="-250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baseline="-25000" dirty="0"/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19840015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DCM=0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100" kern="1200" dirty="0"/>
                        <a:t>DCM=0</a:t>
                      </a:r>
                      <a:endParaRPr lang="en-US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100" kern="1200" dirty="0"/>
                        <a:t>DCM=1</a:t>
                      </a:r>
                      <a:endParaRPr lang="en-US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1936914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26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kern="1200" dirty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24</a:t>
                      </a:r>
                      <a:endParaRPr lang="en-US" sz="1100" kern="1200" dirty="0">
                        <a:solidFill>
                          <a:schemeClr val="bg1">
                            <a:lumMod val="6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2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3874734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52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kern="1200" dirty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48</a:t>
                      </a:r>
                      <a:endParaRPr lang="en-US" sz="1100" kern="1200" dirty="0">
                        <a:solidFill>
                          <a:schemeClr val="bg1">
                            <a:lumMod val="6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12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6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9836309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52+26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kern="1200" dirty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72</a:t>
                      </a:r>
                      <a:endParaRPr lang="en-US" sz="1100" kern="1200" dirty="0">
                        <a:solidFill>
                          <a:schemeClr val="bg1">
                            <a:lumMod val="6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18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8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705458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106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kern="1200" dirty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102</a:t>
                      </a:r>
                      <a:endParaRPr lang="en-US" sz="1100" kern="1200" dirty="0">
                        <a:solidFill>
                          <a:schemeClr val="bg1">
                            <a:lumMod val="6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24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12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5544161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106+26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kern="1200" dirty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126</a:t>
                      </a:r>
                      <a:endParaRPr lang="en-US" sz="1100" kern="1200" dirty="0">
                        <a:solidFill>
                          <a:schemeClr val="bg1">
                            <a:lumMod val="6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strike="noStrike" dirty="0">
                          <a:solidFill>
                            <a:schemeClr val="tx1"/>
                          </a:solidFill>
                        </a:rPr>
                        <a:t>30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strike="noStrike" dirty="0">
                          <a:solidFill>
                            <a:schemeClr val="tx1"/>
                          </a:solidFill>
                        </a:rPr>
                        <a:t>14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22103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242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kern="1200" dirty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234</a:t>
                      </a:r>
                      <a:endParaRPr lang="en-US" sz="1100" kern="1200" dirty="0">
                        <a:solidFill>
                          <a:schemeClr val="bg1">
                            <a:lumMod val="6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60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30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9189058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484</a:t>
                      </a:r>
                      <a:endParaRPr lang="en-US" sz="1100" strike="sngStrik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kern="1200" dirty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468</a:t>
                      </a:r>
                      <a:endParaRPr lang="en-US" sz="1100" kern="1200" dirty="0">
                        <a:solidFill>
                          <a:schemeClr val="bg1">
                            <a:lumMod val="6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120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60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7593118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484+242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kern="1200" dirty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702</a:t>
                      </a:r>
                      <a:endParaRPr lang="en-US" sz="1100" kern="1200" dirty="0">
                        <a:solidFill>
                          <a:schemeClr val="bg1">
                            <a:lumMod val="6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180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90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6971073"/>
                  </a:ext>
                </a:extLst>
              </a:tr>
              <a:tr h="129540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996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kern="1200" dirty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980</a:t>
                      </a:r>
                      <a:endParaRPr lang="en-US" sz="1100" kern="1200" dirty="0">
                        <a:solidFill>
                          <a:schemeClr val="bg1">
                            <a:lumMod val="6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240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120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3074609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996+484</a:t>
                      </a:r>
                      <a:endParaRPr lang="en-US" sz="1100" strike="sngStrike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kern="1200" dirty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1448</a:t>
                      </a:r>
                      <a:endParaRPr lang="en-US" sz="1100" kern="1200" dirty="0">
                        <a:solidFill>
                          <a:schemeClr val="bg1">
                            <a:lumMod val="6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360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180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336746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996+(484+242)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kern="1200" dirty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1682</a:t>
                      </a:r>
                      <a:endParaRPr lang="en-US" sz="1100" kern="1200" dirty="0">
                        <a:solidFill>
                          <a:schemeClr val="bg1">
                            <a:lumMod val="6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420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210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531421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2x996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kern="1200" dirty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1960</a:t>
                      </a:r>
                      <a:endParaRPr lang="en-US" sz="1100" kern="1200" dirty="0">
                        <a:solidFill>
                          <a:schemeClr val="bg1">
                            <a:lumMod val="6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492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246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2339265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/>
                        <a:t>2x996+484</a:t>
                      </a:r>
                      <a:endParaRPr lang="en-US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kern="1200" dirty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2428</a:t>
                      </a:r>
                      <a:endParaRPr lang="en-US" sz="1100" kern="1200" dirty="0">
                        <a:solidFill>
                          <a:schemeClr val="bg1">
                            <a:lumMod val="6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kern="1200" dirty="0"/>
                        <a:t>612</a:t>
                      </a:r>
                      <a:endParaRPr lang="en-US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kern="1200" dirty="0">
                          <a:solidFill>
                            <a:srgbClr val="FF0000"/>
                          </a:solidFill>
                        </a:rPr>
                        <a:t>-</a:t>
                      </a:r>
                      <a:endParaRPr lang="en-US" sz="1100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760057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/>
                        <a:t>3x996</a:t>
                      </a:r>
                      <a:endParaRPr lang="en-US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kern="1200" dirty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2940</a:t>
                      </a:r>
                      <a:endParaRPr lang="en-US" sz="1100" kern="1200" dirty="0">
                        <a:solidFill>
                          <a:schemeClr val="bg1">
                            <a:lumMod val="6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kern="1200" dirty="0"/>
                        <a:t>732</a:t>
                      </a:r>
                      <a:endParaRPr lang="en-US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kern="1200" dirty="0"/>
                        <a:t>366</a:t>
                      </a:r>
                      <a:endParaRPr lang="en-US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453845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/>
                        <a:t>3x996+484</a:t>
                      </a:r>
                      <a:endParaRPr lang="en-US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kern="1200" dirty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3408</a:t>
                      </a:r>
                      <a:endParaRPr lang="en-US" sz="1100" kern="1200" dirty="0">
                        <a:solidFill>
                          <a:schemeClr val="bg1">
                            <a:lumMod val="6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kern="1200" dirty="0"/>
                        <a:t>852</a:t>
                      </a:r>
                      <a:endParaRPr lang="en-US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kern="1200" dirty="0">
                          <a:solidFill>
                            <a:srgbClr val="FF0000"/>
                          </a:solidFill>
                        </a:rPr>
                        <a:t>-</a:t>
                      </a:r>
                      <a:endParaRPr lang="en-US" sz="1100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137611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/>
                        <a:t>4x996</a:t>
                      </a:r>
                      <a:endParaRPr lang="en-US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kern="1200" dirty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3920</a:t>
                      </a:r>
                      <a:endParaRPr lang="en-US" sz="1100" kern="1200" dirty="0">
                        <a:solidFill>
                          <a:schemeClr val="bg1">
                            <a:lumMod val="6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kern="1200" dirty="0"/>
                        <a:t>984</a:t>
                      </a:r>
                      <a:endParaRPr lang="en-US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kern="1200" dirty="0"/>
                        <a:t>492</a:t>
                      </a:r>
                      <a:endParaRPr lang="en-US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84824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928342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11187"/>
            <a:ext cx="7770813" cy="1065213"/>
          </a:xfrm>
        </p:spPr>
        <p:txBody>
          <a:bodyPr/>
          <a:lstStyle/>
          <a:p>
            <a:r>
              <a:rPr lang="en-US" dirty="0"/>
              <a:t>Notes on </a:t>
            </a:r>
            <a:r>
              <a:rPr lang="en-US" dirty="0" err="1"/>
              <a:t>N</a:t>
            </a:r>
            <a:r>
              <a:rPr lang="en-US" baseline="-25000" dirty="0" err="1"/>
              <a:t>SD,short</a:t>
            </a:r>
            <a:r>
              <a:rPr lang="en-US" dirty="0"/>
              <a:t> Table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0"/>
            <a:ext cx="8077200" cy="4114800"/>
          </a:xfrm>
        </p:spPr>
        <p:txBody>
          <a:bodyPr/>
          <a:lstStyle/>
          <a:p>
            <a:pPr lvl="0">
              <a:buFont typeface="Arial" panose="020B0604020202020204" pitchFamily="34" charset="0"/>
              <a:buChar char="•"/>
            </a:pPr>
            <a:r>
              <a:rPr lang="en-US" dirty="0"/>
              <a:t>MRU: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err="1"/>
              <a:t>Nsd,short</a:t>
            </a:r>
            <a:r>
              <a:rPr lang="en-US" dirty="0"/>
              <a:t> = sum of </a:t>
            </a:r>
            <a:r>
              <a:rPr lang="en-US" dirty="0" err="1"/>
              <a:t>Nsd,short</a:t>
            </a:r>
            <a:r>
              <a:rPr lang="en-US" dirty="0"/>
              <a:t> of component RUs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For MCS0+DCM+EHT DUP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MCS0+DCM is applied for each half BW.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err="1"/>
              <a:t>Nsd,short</a:t>
            </a:r>
            <a:r>
              <a:rPr lang="en-US" dirty="0"/>
              <a:t> is defined as the </a:t>
            </a:r>
            <a:r>
              <a:rPr lang="en-US" dirty="0" err="1"/>
              <a:t>Nsd,short</a:t>
            </a:r>
            <a:r>
              <a:rPr lang="en-US" dirty="0"/>
              <a:t> for BW/2 with DCM.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Example: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320MHz MCS0+DCM+EHT DUP: </a:t>
            </a:r>
            <a:r>
              <a:rPr lang="en-US" dirty="0" err="1"/>
              <a:t>Nsd,short</a:t>
            </a:r>
            <a:r>
              <a:rPr lang="en-US" dirty="0"/>
              <a:t> for 996*2 with DCM.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160MHz MCS0+DCM+EHT DUP: </a:t>
            </a:r>
            <a:r>
              <a:rPr lang="en-US" dirty="0" err="1"/>
              <a:t>Nsd,short</a:t>
            </a:r>
            <a:r>
              <a:rPr lang="en-US" dirty="0"/>
              <a:t> for 996 with DCM.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  80MHz MCS0+DCM+EHT DUP: </a:t>
            </a:r>
            <a:r>
              <a:rPr lang="en-US" dirty="0" err="1"/>
              <a:t>Nsd,short</a:t>
            </a:r>
            <a:r>
              <a:rPr lang="en-US" dirty="0"/>
              <a:t> for 484 with DCM.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NXP</a:t>
            </a:r>
            <a:endParaRPr lang="en-GB" dirty="0"/>
          </a:p>
        </p:txBody>
      </p:sp>
      <p:sp>
        <p:nvSpPr>
          <p:cNvPr id="29" name="Date Placeholder 28">
            <a:extLst>
              <a:ext uri="{FF2B5EF4-FFF2-40B4-BE49-F238E27FC236}">
                <a16:creationId xmlns:a16="http://schemas.microsoft.com/office/drawing/2014/main" id="{4B280586-FD94-4DB7-B9C5-634C943CBADE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August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037712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BECFE1-82FD-41E4-AF35-A741B8D098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11187"/>
            <a:ext cx="7770813" cy="1065213"/>
          </a:xfrm>
        </p:spPr>
        <p:txBody>
          <a:bodyPr/>
          <a:lstStyle/>
          <a:p>
            <a:r>
              <a:rPr lang="en-US" dirty="0"/>
              <a:t>Recap: HE Packet Extension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41E1CB-4F4F-470B-9D3E-30EADB15C9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524000"/>
            <a:ext cx="8153400" cy="48768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Maximum nominal PE is 16us.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Nominal T</a:t>
            </a:r>
            <a:r>
              <a:rPr lang="en-US" baseline="-25000" dirty="0"/>
              <a:t>PE</a:t>
            </a:r>
            <a:r>
              <a:rPr lang="en-US" dirty="0"/>
              <a:t> is determined based on “a” factor and receiver’s nominal packet padding.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3B45C91-3382-441A-98A3-1B9AB687E6C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E2DDEA-B537-422A-AB6F-4718D7DACC49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NXP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6A1AF1D-7653-49D3-84D2-826F4466180F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August 2020</a:t>
            </a:r>
            <a:endParaRPr lang="en-GB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139F97B3-C7A1-4AAD-9FD3-76D8222BA90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59893" y="3200400"/>
            <a:ext cx="6222625" cy="228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44076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BECFE1-82FD-41E4-AF35-A741B8D098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11187"/>
            <a:ext cx="7770813" cy="1065213"/>
          </a:xfrm>
        </p:spPr>
        <p:txBody>
          <a:bodyPr/>
          <a:lstStyle/>
          <a:p>
            <a:r>
              <a:rPr lang="en-US" dirty="0"/>
              <a:t>EHT Packet Extension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41E1CB-4F4F-470B-9D3E-30EADB15C9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547295"/>
            <a:ext cx="8305800" cy="47244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Follow the same HE approach to determine nominal T</a:t>
            </a:r>
            <a:r>
              <a:rPr lang="en-US" baseline="-25000" dirty="0"/>
              <a:t>PE</a:t>
            </a:r>
            <a:r>
              <a:rPr lang="en-US" dirty="0"/>
              <a:t>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based on “a” factor and receiver’s nominal packet padding.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EHT maximum nominal T</a:t>
            </a:r>
            <a:r>
              <a:rPr lang="en-US" baseline="-25000" dirty="0"/>
              <a:t>PE</a:t>
            </a: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EHT allows </a:t>
            </a:r>
            <a:r>
              <a:rPr lang="en-US" altLang="zh-CN" dirty="0"/>
              <a:t>wider</a:t>
            </a:r>
            <a:r>
              <a:rPr lang="en-US" dirty="0"/>
              <a:t> BW, more </a:t>
            </a:r>
            <a:r>
              <a:rPr lang="en-US" dirty="0" err="1"/>
              <a:t>Nss</a:t>
            </a:r>
            <a:r>
              <a:rPr lang="en-US" dirty="0"/>
              <a:t> and higher QAM.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Receiver needs to finish decoding each data symbol within symbol time.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No need to increase the maximum PE in general.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Additional processing latency may be needed for preamble for some new higher throughput modes.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Can define one longer PE to account only for the new modes.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No need for 11ax allowed modes, as HE PPDU has to satisfy 16us limit.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3B45C91-3382-441A-98A3-1B9AB687E6C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E2DDEA-B537-422A-AB6F-4718D7DACC49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NXP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6A1AF1D-7653-49D3-84D2-826F4466180F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August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982748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BECFE1-82FD-41E4-AF35-A741B8D098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11187"/>
            <a:ext cx="7770813" cy="1065213"/>
          </a:xfrm>
        </p:spPr>
        <p:txBody>
          <a:bodyPr/>
          <a:lstStyle/>
          <a:p>
            <a:r>
              <a:rPr lang="en-US" dirty="0"/>
              <a:t>Maximum PE values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CF41E1CB-4F4F-470B-9D3E-30EADB15C96D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09600" y="1524000"/>
                <a:ext cx="8153400" cy="4876800"/>
              </a:xfrm>
            </p:spPr>
            <p:txBody>
              <a:bodyPr/>
              <a:lstStyle/>
              <a:p>
                <a:pPr>
                  <a:buFont typeface="Arial" panose="020B0604020202020204" pitchFamily="34" charset="0"/>
                  <a:buChar char="•"/>
                </a:pPr>
                <a:r>
                  <a:rPr lang="en-US" dirty="0"/>
                  <a:t>11ax PE </a:t>
                </a:r>
                <a:r>
                  <a:rPr lang="en-US" dirty="0" err="1"/>
                  <a:t>disambiguity</a:t>
                </a:r>
                <a:r>
                  <a:rPr lang="en-US" dirty="0"/>
                  <a:t> calculation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:endParaRPr lang="en-US" dirty="0"/>
              </a:p>
              <a:p>
                <a:pPr lvl="1">
                  <a:buFont typeface="Arial" panose="020B0604020202020204" pitchFamily="34" charset="0"/>
                  <a:buChar char="•"/>
                </a:pPr>
                <a:endParaRPr lang="en-US" dirty="0"/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n-US" dirty="0"/>
                  <a:t>PE </a:t>
                </a:r>
                <a:r>
                  <a:rPr lang="en-US" dirty="0" err="1"/>
                  <a:t>disambiguity</a:t>
                </a:r>
                <a:r>
                  <a:rPr lang="en-US" dirty="0"/>
                  <a:t> bit is set to 1 if the above equation satisfies.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n-US" dirty="0"/>
                  <a:t>If we increase max T</a:t>
                </a:r>
                <a:r>
                  <a:rPr lang="en-US" sz="1400" dirty="0"/>
                  <a:t>PE</a:t>
                </a:r>
                <a:r>
                  <a:rPr lang="en-US" dirty="0"/>
                  <a:t> values, the PE </a:t>
                </a:r>
                <a:r>
                  <a:rPr lang="en-US" dirty="0" err="1"/>
                  <a:t>disambiguity</a:t>
                </a:r>
                <a:r>
                  <a:rPr lang="en-US" dirty="0"/>
                  <a:t> bit is valid until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:endParaRPr lang="en-US" dirty="0"/>
              </a:p>
              <a:p>
                <a:pPr lvl="1">
                  <a:buFont typeface="Arial" panose="020B0604020202020204" pitchFamily="34" charset="0"/>
                  <a:buChar char="•"/>
                </a:pPr>
                <a:endParaRPr lang="en-US" dirty="0"/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n-US" dirty="0"/>
                  <a:t>With 1-bit ambiguity, longer PE is allowed for different </a:t>
                </a:r>
                <a:r>
                  <a:rPr lang="en-US" dirty="0" err="1"/>
                  <a:t>Tsym</a:t>
                </a:r>
                <a:r>
                  <a:rPr lang="en-US" dirty="0"/>
                  <a:t>, i.e. different GI: </a:t>
                </a:r>
              </a:p>
              <a:p>
                <a:pPr lvl="4">
                  <a:buFont typeface="Arial" panose="020B0604020202020204" pitchFamily="34" charset="0"/>
                  <a:buChar char="•"/>
                </a:pPr>
                <a:endParaRPr lang="en-US" i="0" dirty="0">
                  <a:latin typeface="Cambria Math" panose="02040503050406030204" pitchFamily="18" charset="0"/>
                </a:endParaRPr>
              </a:p>
              <a:p>
                <a:pPr marL="457200" lvl="1" indent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sz="1600" i="0" dirty="0" smtClean="0">
                          <a:latin typeface="Cambria Math" panose="02040503050406030204" pitchFamily="18" charset="0"/>
                        </a:rPr>
                        <m:t>maxPE</m:t>
                      </m:r>
                      <m:r>
                        <a:rPr lang="en-US" sz="1600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1600" i="1" dirty="0" smtClean="0">
                          <a:latin typeface="Cambria Math" panose="02040503050406030204" pitchFamily="18" charset="0"/>
                        </a:rPr>
                        <m:t> </m:t>
                      </m:r>
                      <m:d>
                        <m:dPr>
                          <m:ctrlPr>
                            <a:rPr lang="en-US" sz="1600" b="0" i="1" dirty="0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d>
                            <m:dPr>
                              <m:begChr m:val="⌈"/>
                              <m:endChr m:val="⌉"/>
                              <m:ctrlPr>
                                <a:rPr lang="en-US" sz="1600" i="1" dirty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600" i="1" dirty="0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d>
                                    <m:dPr>
                                      <m:ctrlPr>
                                        <a:rPr lang="en-US" sz="1600" i="1" dirty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1600" i="1" dirty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  <m:r>
                                        <a:rPr lang="en-US" sz="1600" i="1" dirty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∙</m:t>
                                      </m:r>
                                      <m:sSub>
                                        <m:sSubPr>
                                          <m:ctrlPr>
                                            <a:rPr lang="en-US" sz="1600" i="1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sz="1600" i="1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𝑇</m:t>
                                          </m:r>
                                        </m:e>
                                        <m:sub>
                                          <m:r>
                                            <a:rPr lang="en-US" sz="1600" i="1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𝑆𝑌𝑀</m:t>
                                          </m:r>
                                        </m:sub>
                                      </m:sSub>
                                      <m:r>
                                        <a:rPr lang="en-US" sz="160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−3.2</m:t>
                                      </m:r>
                                    </m:e>
                                  </m:d>
                                </m:num>
                                <m:den>
                                  <m:r>
                                    <a:rPr lang="en-US" sz="1600" b="0" i="1" dirty="0" smtClean="0"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den>
                              </m:f>
                            </m:e>
                          </m:d>
                          <m:r>
                            <a:rPr lang="en-US" sz="1600" i="1" dirty="0">
                              <a:latin typeface="Cambria Math" panose="02040503050406030204" pitchFamily="18" charset="0"/>
                            </a:rPr>
                            <m:t>−1</m:t>
                          </m:r>
                        </m:e>
                      </m:d>
                      <m:r>
                        <a:rPr lang="en-US" sz="16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sz="1600" b="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4</m:t>
                      </m:r>
                    </m:oMath>
                  </m:oMathPara>
                </a14:m>
                <a:endParaRPr lang="en-US" sz="1600" dirty="0"/>
              </a:p>
              <a:p>
                <a:pPr lvl="1">
                  <a:buFont typeface="Arial" panose="020B0604020202020204" pitchFamily="34" charset="0"/>
                  <a:buChar char="•"/>
                </a:pPr>
                <a:endParaRPr lang="en-US" dirty="0"/>
              </a:p>
              <a:p>
                <a:pPr>
                  <a:buFont typeface="Arial" panose="020B0604020202020204" pitchFamily="34" charset="0"/>
                  <a:buChar char="•"/>
                </a:pPr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CF41E1CB-4F4F-470B-9D3E-30EADB15C96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09600" y="1524000"/>
                <a:ext cx="8153400" cy="4876800"/>
              </a:xfrm>
              <a:blipFill>
                <a:blip r:embed="rId2"/>
                <a:stretch>
                  <a:fillRect l="-972" t="-1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3B45C91-3382-441A-98A3-1B9AB687E6C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E2DDEA-B537-422A-AB6F-4718D7DACC49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NXP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6A1AF1D-7653-49D3-84D2-826F4466180F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August 2020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B3270640-EC90-449B-B367-794E7886204F}"/>
                  </a:ext>
                </a:extLst>
              </p:cNvPr>
              <p:cNvSpPr txBox="1"/>
              <p:nvPr/>
            </p:nvSpPr>
            <p:spPr>
              <a:xfrm>
                <a:off x="461123" y="2075517"/>
                <a:ext cx="8472125" cy="575119"/>
              </a:xfrm>
              <a:prstGeom prst="rect">
                <a:avLst/>
              </a:prstGeom>
              <a:noFill/>
            </p:spPr>
            <p:txBody>
              <a:bodyPr wrap="none" lIns="0" tIns="0" rIns="0" bIns="0" rtlCol="0" anchor="t"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𝑃𝐸</m:t>
                          </m:r>
                        </m:sub>
                      </m:sSub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+4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d>
                        <m:dPr>
                          <m:ctrlP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d>
                            <m:dPr>
                              <m:begChr m:val="⌈"/>
                              <m:endChr m:val="⌉"/>
                              <m:ctrlPr>
                                <a:rPr lang="en-US" sz="1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4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4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𝑇𝑋𝑇𝐼𝑀𝐸</m:t>
                                  </m:r>
                                  <m:r>
                                    <a:rPr lang="en-US" sz="14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n-US" sz="14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𝑆𝑖𝑔𝑛𝑎𝑙𝐸𝑥𝑡𝑒𝑛𝑠𝑖𝑜𝑛</m:t>
                                  </m:r>
                                  <m:r>
                                    <a:rPr lang="en-US" sz="14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−20</m:t>
                                  </m:r>
                                </m:num>
                                <m:den>
                                  <m:r>
                                    <a:rPr lang="en-US" sz="14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4</m:t>
                                  </m:r>
                                </m:den>
                              </m:f>
                            </m:e>
                          </m:d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US" sz="140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𝑇𝑋𝑇𝐼𝑀𝐸</m:t>
                              </m:r>
                              <m:r>
                                <a:rPr lang="en-US" sz="1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1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𝑆𝑖𝑔𝑛𝑎𝑙𝐸𝑥𝑡𝑒𝑛𝑠𝑖𝑜𝑛</m:t>
                              </m:r>
                              <m:r>
                                <a:rPr lang="en-US" sz="1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−20</m:t>
                              </m:r>
                            </m:num>
                            <m:den>
                              <m:r>
                                <a:rPr lang="en-US" sz="1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4</m:t>
                              </m:r>
                            </m:den>
                          </m:f>
                        </m:e>
                      </m:d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≥</m:t>
                      </m:r>
                      <m:sSub>
                        <m:sSubPr>
                          <m:ctrlP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𝑆𝑌𝑀</m:t>
                          </m:r>
                        </m:sub>
                      </m:sSub>
                    </m:oMath>
                  </m:oMathPara>
                </a14:m>
                <a:endParaRPr lang="en-US" sz="1400" dirty="0" err="1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B3270640-EC90-449B-B367-794E7886204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1123" y="2075517"/>
                <a:ext cx="8472125" cy="57511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363286FC-157E-406D-BA72-260719C90947}"/>
                  </a:ext>
                </a:extLst>
              </p:cNvPr>
              <p:cNvSpPr txBox="1"/>
              <p:nvPr/>
            </p:nvSpPr>
            <p:spPr>
              <a:xfrm>
                <a:off x="290875" y="3571321"/>
                <a:ext cx="8472125" cy="636044"/>
              </a:xfrm>
              <a:prstGeom prst="rect">
                <a:avLst/>
              </a:prstGeom>
              <a:noFill/>
            </p:spPr>
            <p:txBody>
              <a:bodyPr wrap="none" lIns="0" tIns="0" rIns="0" bIns="0" rtlCol="0" anchor="t"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4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2∙</m:t>
                          </m:r>
                          <m:r>
                            <a:rPr lang="en-US" sz="1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en-US" sz="1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𝑆𝑌𝑀</m:t>
                          </m:r>
                        </m:sub>
                      </m:sSub>
                      <m:r>
                        <a:rPr lang="en-US" sz="14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&gt;</m:t>
                      </m:r>
                      <m:sSub>
                        <m:sSubPr>
                          <m:ctrlPr>
                            <a:rPr lang="en-US" sz="1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𝑃𝐸</m:t>
                          </m:r>
                        </m:sub>
                      </m:sSub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+4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d>
                        <m:dPr>
                          <m:ctrlP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d>
                            <m:dPr>
                              <m:begChr m:val="⌈"/>
                              <m:endChr m:val="⌉"/>
                              <m:ctrlPr>
                                <a:rPr lang="en-US" sz="1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4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4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𝑇𝑋𝑇𝐼𝑀𝐸</m:t>
                                  </m:r>
                                  <m:r>
                                    <a:rPr lang="en-US" sz="14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n-US" sz="14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𝑆𝑖𝑔𝑛𝑎𝑙𝐸𝑥𝑡𝑒𝑛𝑠𝑖𝑜𝑛</m:t>
                                  </m:r>
                                  <m:r>
                                    <a:rPr lang="en-US" sz="14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−20</m:t>
                                  </m:r>
                                </m:num>
                                <m:den>
                                  <m:r>
                                    <a:rPr lang="en-US" sz="14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4</m:t>
                                  </m:r>
                                </m:den>
                              </m:f>
                            </m:e>
                          </m:d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US" sz="140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𝑇𝑋𝑇𝐼𝑀𝐸</m:t>
                              </m:r>
                              <m:r>
                                <a:rPr lang="en-US" sz="1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1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𝑆𝑖𝑔𝑛𝑎𝑙𝐸𝑥𝑡𝑒𝑛𝑠𝑖𝑜𝑛</m:t>
                              </m:r>
                              <m:r>
                                <a:rPr lang="en-US" sz="1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−20</m:t>
                              </m:r>
                            </m:num>
                            <m:den>
                              <m:r>
                                <a:rPr lang="en-US" sz="1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4</m:t>
                              </m:r>
                            </m:den>
                          </m:f>
                        </m:e>
                      </m:d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≥</m:t>
                      </m:r>
                      <m:sSub>
                        <m:sSubPr>
                          <m:ctrlP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𝑆𝑌𝑀</m:t>
                          </m:r>
                        </m:sub>
                      </m:sSub>
                    </m:oMath>
                  </m:oMathPara>
                </a14:m>
                <a:endParaRPr lang="en-US" sz="1400" dirty="0" err="1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363286FC-157E-406D-BA72-260719C9094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0875" y="3571321"/>
                <a:ext cx="8472125" cy="63604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926652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 (2)</Template>
  <TotalTime>0</TotalTime>
  <Words>1480</Words>
  <Application>Microsoft Office PowerPoint</Application>
  <PresentationFormat>On-screen Show (4:3)</PresentationFormat>
  <Paragraphs>370</Paragraphs>
  <Slides>18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4" baseType="lpstr">
      <vt:lpstr>Arial</vt:lpstr>
      <vt:lpstr>Cambria Math</vt:lpstr>
      <vt:lpstr>Tahoma</vt:lpstr>
      <vt:lpstr>Times New Roman</vt:lpstr>
      <vt:lpstr>Office Theme</vt:lpstr>
      <vt:lpstr>Microsoft Word 97 - 2003 Document</vt:lpstr>
      <vt:lpstr>EHT Pre-FEC Padding and Packet Extension</vt:lpstr>
      <vt:lpstr>Introduction</vt:lpstr>
      <vt:lpstr>Recap: HE PPDU Padding Procedure </vt:lpstr>
      <vt:lpstr>EHT PPDU Padding</vt:lpstr>
      <vt:lpstr>NSD,short Table</vt:lpstr>
      <vt:lpstr>Notes on NSD,short Table</vt:lpstr>
      <vt:lpstr>Recap: HE Packet Extension</vt:lpstr>
      <vt:lpstr>EHT Packet Extension</vt:lpstr>
      <vt:lpstr>Maximum PE values</vt:lpstr>
      <vt:lpstr>EHT max PE and Disambiguity</vt:lpstr>
      <vt:lpstr>Nominal Packet Padding Capability</vt:lpstr>
      <vt:lpstr>TPE for EHT NDP</vt:lpstr>
      <vt:lpstr>Summary</vt:lpstr>
      <vt:lpstr>SP1</vt:lpstr>
      <vt:lpstr>SP2</vt:lpstr>
      <vt:lpstr>SP3</vt:lpstr>
      <vt:lpstr>SP4</vt:lpstr>
      <vt:lpstr>SP5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ruicao@marvell.com</dc:creator>
  <cp:lastModifiedBy>Rui Cao</cp:lastModifiedBy>
  <cp:revision>2128</cp:revision>
  <cp:lastPrinted>1601-01-01T00:00:00Z</cp:lastPrinted>
  <dcterms:created xsi:type="dcterms:W3CDTF">2015-10-31T00:33:08Z</dcterms:created>
  <dcterms:modified xsi:type="dcterms:W3CDTF">2020-09-04T01:41:35Z</dcterms:modified>
</cp:coreProperties>
</file>