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548" r:id="rId3"/>
    <p:sldId id="393" r:id="rId4"/>
    <p:sldId id="557" r:id="rId5"/>
    <p:sldId id="552" r:id="rId6"/>
    <p:sldId id="554" r:id="rId7"/>
    <p:sldId id="553" r:id="rId8"/>
    <p:sldId id="550" r:id="rId9"/>
    <p:sldId id="551" r:id="rId10"/>
    <p:sldId id="558" r:id="rId11"/>
    <p:sldId id="555" r:id="rId12"/>
    <p:sldId id="549" r:id="rId13"/>
    <p:sldId id="485" r:id="rId14"/>
    <p:sldId id="55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14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urui (D)" initials="d(" lastIdx="1" clrIdx="3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14" autoAdjust="0"/>
  </p:normalViewPr>
  <p:slideViewPr>
    <p:cSldViewPr>
      <p:cViewPr varScale="1">
        <p:scale>
          <a:sx n="96" d="100"/>
          <a:sy n="96" d="100"/>
        </p:scale>
        <p:origin x="2034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>
              <a:buNone/>
            </a:pPr>
            <a:endParaRPr lang="zh-CN" altLang="en-US" sz="1200" b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6661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297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4453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June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2074" y="6475413"/>
            <a:ext cx="1841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Xiaohui</a:t>
            </a:r>
            <a:r>
              <a:rPr lang="en-US" altLang="zh-CN" dirty="0" smtClean="0"/>
              <a:t> Peng,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802.11-20/1328</a:t>
            </a:r>
            <a:r>
              <a:rPr lang="en-US" altLang="zh-CN" sz="1800" b="1" baseline="0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74722" y="6475413"/>
            <a:ext cx="10692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altLang="zh-CN" dirty="0" smtClean="0"/>
              <a:t>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WLAN sensing sequence design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2020-09-01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312420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764377"/>
              </p:ext>
            </p:extLst>
          </p:nvPr>
        </p:nvGraphicFramePr>
        <p:xfrm>
          <a:off x="838200" y="3561804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Danny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Kaipin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Tan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Golay</a:t>
            </a:r>
            <a:r>
              <a:rPr lang="en-US" altLang="zh-CN" dirty="0" smtClean="0"/>
              <a:t> </a:t>
            </a:r>
            <a:r>
              <a:rPr lang="en-US" altLang="zh-CN" dirty="0"/>
              <a:t>sequences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8956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2000" b="0" dirty="0" err="1" smtClean="0">
                <a:solidFill>
                  <a:schemeClr val="tx2"/>
                </a:solidFill>
              </a:rPr>
              <a:t>Golay</a:t>
            </a:r>
            <a:r>
              <a:rPr lang="en-US" altLang="zh-CN" sz="2000" b="0" dirty="0" smtClean="0">
                <a:solidFill>
                  <a:schemeClr val="tx2"/>
                </a:solidFill>
              </a:rPr>
              <a:t> </a:t>
            </a:r>
            <a:r>
              <a:rPr lang="en-US" altLang="zh-CN" sz="2000" b="0" dirty="0">
                <a:solidFill>
                  <a:schemeClr val="tx2"/>
                </a:solidFill>
              </a:rPr>
              <a:t>sequence is mentioned in [2][3] as a candidate for sensing at 60 GHz.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altLang="zh-CN" sz="2000" b="0" dirty="0">
              <a:solidFill>
                <a:schemeClr val="tx2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2000" b="0" dirty="0">
                <a:solidFill>
                  <a:schemeClr val="tx2"/>
                </a:solidFill>
              </a:rPr>
              <a:t>Is </a:t>
            </a:r>
            <a:r>
              <a:rPr lang="en-US" altLang="zh-CN" sz="2000" b="0" dirty="0" err="1">
                <a:solidFill>
                  <a:schemeClr val="tx2"/>
                </a:solidFill>
              </a:rPr>
              <a:t>Golay</a:t>
            </a:r>
            <a:r>
              <a:rPr lang="en-US" altLang="zh-CN" sz="2000" b="0" dirty="0">
                <a:solidFill>
                  <a:schemeClr val="tx2"/>
                </a:solidFill>
              </a:rPr>
              <a:t> sequence good enough for sensing ?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endParaRPr lang="en-US" altLang="zh-CN" sz="2000" b="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altLang="zh-CN" sz="1800" b="0" dirty="0">
              <a:solidFill>
                <a:schemeClr val="tx2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endParaRPr lang="en-US" altLang="zh-CN" sz="1800" dirty="0">
              <a:solidFill>
                <a:srgbClr val="00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037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</a:t>
            </a:r>
            <a:r>
              <a:rPr lang="en-US" altLang="zh-CN" dirty="0" err="1" smtClean="0"/>
              <a:t>Golay</a:t>
            </a:r>
            <a:r>
              <a:rPr lang="en-US" altLang="zh-CN" dirty="0" smtClean="0"/>
              <a:t> sequences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2800665" y="3718726"/>
            <a:ext cx="2881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CAF of Ga128_1 and  Gb128_1</a:t>
            </a:r>
            <a:endParaRPr lang="zh-CN" altLang="en-US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3109980" y="6156850"/>
            <a:ext cx="2139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AAF of Gb128_1</a:t>
            </a:r>
            <a:endParaRPr lang="zh-CN" altLang="en-US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379528" y="6156851"/>
            <a:ext cx="2272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CAF of Ga128_1 and Ga128_2</a:t>
            </a:r>
            <a:endParaRPr lang="zh-CN" altLang="en-US" b="1" dirty="0"/>
          </a:p>
        </p:txBody>
      </p:sp>
      <p:sp>
        <p:nvSpPr>
          <p:cNvPr id="25" name="文本框 24"/>
          <p:cNvSpPr txBox="1"/>
          <p:nvPr/>
        </p:nvSpPr>
        <p:spPr>
          <a:xfrm>
            <a:off x="5763333" y="3750406"/>
            <a:ext cx="2764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S</a:t>
            </a:r>
            <a:r>
              <a:rPr lang="en-US" altLang="zh-CN" b="1" dirty="0" smtClean="0"/>
              <a:t>um of AAF of Ga128_1 and AAF  Gb128_1</a:t>
            </a:r>
            <a:endParaRPr lang="zh-CN" altLang="en-US" b="1" dirty="0"/>
          </a:p>
        </p:txBody>
      </p:sp>
      <p:sp>
        <p:nvSpPr>
          <p:cNvPr id="28" name="文本框 27"/>
          <p:cNvSpPr txBox="1"/>
          <p:nvPr/>
        </p:nvSpPr>
        <p:spPr>
          <a:xfrm>
            <a:off x="5708186" y="4267200"/>
            <a:ext cx="3359614" cy="216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1400" b="1" dirty="0" smtClean="0">
                <a:cs typeface="ＭＳ Ｐゴシック" charset="0"/>
              </a:rPr>
              <a:t>The analysis show that the </a:t>
            </a:r>
            <a:r>
              <a:rPr lang="en-US" altLang="zh-CN" sz="1400" b="1" dirty="0">
                <a:cs typeface="ＭＳ Ｐゴシック" charset="0"/>
              </a:rPr>
              <a:t>ambiguity function </a:t>
            </a:r>
            <a:r>
              <a:rPr lang="en-US" altLang="zh-CN" sz="1400" b="1" dirty="0" smtClean="0">
                <a:cs typeface="ＭＳ Ｐゴシック" charset="0"/>
              </a:rPr>
              <a:t>of </a:t>
            </a:r>
            <a:r>
              <a:rPr lang="en-US" altLang="zh-CN" sz="1400" b="1" dirty="0">
                <a:cs typeface="ＭＳ Ｐゴシック" charset="0"/>
              </a:rPr>
              <a:t>the </a:t>
            </a:r>
            <a:r>
              <a:rPr lang="en-US" altLang="zh-CN" sz="1400" b="1" dirty="0" err="1">
                <a:cs typeface="ＭＳ Ｐゴシック" charset="0"/>
              </a:rPr>
              <a:t>Golay</a:t>
            </a:r>
            <a:r>
              <a:rPr lang="en-US" altLang="zh-CN" sz="1400" b="1" dirty="0">
                <a:cs typeface="ＭＳ Ｐゴシック" charset="0"/>
              </a:rPr>
              <a:t> sequences </a:t>
            </a:r>
            <a:r>
              <a:rPr lang="en-US" altLang="zh-CN" sz="1400" b="1" dirty="0" smtClean="0">
                <a:cs typeface="ＭＳ Ｐゴシック" charset="0"/>
              </a:rPr>
              <a:t>is far from closely approximating the ideal “thumbtack” ambiguity function.</a:t>
            </a:r>
            <a:endParaRPr lang="en-US" altLang="zh-CN" sz="1400" b="1" dirty="0">
              <a:cs typeface="ＭＳ Ｐゴシック" charset="0"/>
            </a:endParaRPr>
          </a:p>
          <a:p>
            <a:pPr>
              <a:spcBef>
                <a:spcPct val="20000"/>
              </a:spcBef>
            </a:pPr>
            <a:endParaRPr lang="en-US" altLang="zh-CN" dirty="0" smtClean="0">
              <a:latin typeface="+mn-lt"/>
              <a:cs typeface="ＭＳ Ｐゴシック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1400" b="1" dirty="0" smtClean="0">
                <a:latin typeface="+mn-lt"/>
                <a:cs typeface="ＭＳ Ｐゴシック" charset="0"/>
              </a:rPr>
              <a:t>Sequences </a:t>
            </a:r>
            <a:r>
              <a:rPr lang="en-US" altLang="zh-CN" sz="1400" b="1" dirty="0">
                <a:latin typeface="+mn-lt"/>
                <a:cs typeface="ＭＳ Ｐゴシック" charset="0"/>
              </a:rPr>
              <a:t>with better AAF/CAF properties could be </a:t>
            </a:r>
            <a:r>
              <a:rPr lang="en-US" altLang="zh-CN" sz="1400" b="1" dirty="0" smtClean="0">
                <a:latin typeface="+mn-lt"/>
                <a:cs typeface="ＭＳ Ｐゴシック" charset="0"/>
              </a:rPr>
              <a:t>potentially adopted for WLAN sensing.</a:t>
            </a:r>
            <a:endParaRPr lang="en-US" altLang="zh-CN" sz="1400" b="1" dirty="0">
              <a:latin typeface="+mn-lt"/>
              <a:cs typeface="ＭＳ Ｐゴシック" charset="0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endParaRPr lang="zh-CN" altLang="en-US" sz="1400" b="1" dirty="0">
              <a:latin typeface="+mn-lt"/>
              <a:cs typeface="ＭＳ Ｐゴシック" charset="0"/>
            </a:endParaRPr>
          </a:p>
        </p:txBody>
      </p:sp>
      <p:sp>
        <p:nvSpPr>
          <p:cNvPr id="27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  <p:sp>
        <p:nvSpPr>
          <p:cNvPr id="8" name="文本框 7"/>
          <p:cNvSpPr txBox="1"/>
          <p:nvPr/>
        </p:nvSpPr>
        <p:spPr>
          <a:xfrm>
            <a:off x="419005" y="3704239"/>
            <a:ext cx="2139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AAF of Ga128_1</a:t>
            </a:r>
            <a:endParaRPr lang="zh-CN" altLang="en-US" b="1" dirty="0"/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993" y="1590406"/>
            <a:ext cx="2880000" cy="216000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5" y="1607738"/>
            <a:ext cx="2880000" cy="216000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988" y="4012286"/>
            <a:ext cx="2880000" cy="216000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3" y="4012286"/>
            <a:ext cx="2880000" cy="216000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988" y="1607738"/>
            <a:ext cx="288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47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algn="just"/>
            <a:r>
              <a:rPr lang="en-US" altLang="zh-CN" dirty="0" smtClean="0"/>
              <a:t>In this presentation, ambiguity function for radar waveform analysis is introduced and discussed.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I</a:t>
            </a:r>
            <a:r>
              <a:rPr lang="en-US" altLang="zh-CN" dirty="0" smtClean="0"/>
              <a:t>nitial analysis of existing sequences using the ambiguity function is also provided.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dirty="0"/>
              <a:t> </a:t>
            </a:r>
            <a:r>
              <a:rPr lang="en-US" altLang="zh-CN" dirty="0" smtClean="0"/>
              <a:t>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974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dirty="0"/>
              <a:t>References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dirty="0" smtClean="0"/>
              <a:t>[1] 11-19-1500-00-0wng-wi-fi-sensing-follow-up.pptx</a:t>
            </a:r>
          </a:p>
          <a:p>
            <a:pPr marL="0" indent="0" latinLnBrk="1">
              <a:buNone/>
            </a:pPr>
            <a:r>
              <a:rPr lang="en-US" altLang="zh-CN" sz="1800" dirty="0"/>
              <a:t>[2] </a:t>
            </a:r>
            <a:r>
              <a:rPr lang="en-US" altLang="zh-CN" sz="1800" dirty="0" smtClean="0"/>
              <a:t>11-18-2094-00-00ay-wlan-radar.pptx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[3] 11-19-1854-00-SENS-wlan-based-radars-in-the-60ghz-band.pptx</a:t>
            </a:r>
          </a:p>
          <a:p>
            <a:pPr marL="0" indent="0" latinLnBrk="1">
              <a:buNone/>
            </a:pPr>
            <a:endParaRPr lang="en-US" altLang="zh-CN" sz="1800" dirty="0" smtClean="0"/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September 2020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altLang="zh-CN" dirty="0" smtClean="0"/>
              <a:t>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Do you agree to consider ambiguity function as a property for the WLAN sensing sequence design ?</a:t>
            </a:r>
          </a:p>
          <a:p>
            <a:endParaRPr lang="en-US" altLang="zh-CN" dirty="0"/>
          </a:p>
          <a:p>
            <a:r>
              <a:rPr lang="en-US" altLang="zh-CN" dirty="0" smtClean="0"/>
              <a:t>Yes:</a:t>
            </a:r>
          </a:p>
          <a:p>
            <a:r>
              <a:rPr lang="en-US" altLang="zh-CN" dirty="0" smtClean="0"/>
              <a:t>No:</a:t>
            </a:r>
          </a:p>
          <a:p>
            <a:r>
              <a:rPr lang="en-US" altLang="zh-CN" dirty="0" smtClean="0"/>
              <a:t>Abstain: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5312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Abstract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Sequence design of communication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Existing </a:t>
            </a:r>
            <a:r>
              <a:rPr lang="en-US" altLang="zh-CN" dirty="0" smtClean="0"/>
              <a:t>sequences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Analysis of existing sequences</a:t>
            </a:r>
          </a:p>
          <a:p>
            <a:r>
              <a:rPr lang="en-US" altLang="zh-CN" dirty="0"/>
              <a:t>Sequence design of WLAN </a:t>
            </a:r>
            <a:r>
              <a:rPr lang="en-US" altLang="zh-CN" dirty="0" smtClean="0"/>
              <a:t>sensing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Ambiguity function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Metrics for ambiguity function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 err="1">
                <a:cs typeface="ＭＳ Ｐゴシック" charset="0"/>
              </a:rPr>
              <a:t>Golay</a:t>
            </a:r>
            <a:r>
              <a:rPr lang="en-US" altLang="zh-CN" sz="2400" b="1" dirty="0">
                <a:cs typeface="ＭＳ Ｐゴシック" charset="0"/>
              </a:rPr>
              <a:t> sequences</a:t>
            </a:r>
            <a:endParaRPr lang="en-US" altLang="zh-CN" sz="2400" b="1" dirty="0" smtClean="0">
              <a:cs typeface="ＭＳ Ｐゴシック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Analysis of </a:t>
            </a:r>
            <a:r>
              <a:rPr lang="en-US" altLang="zh-CN" dirty="0" err="1"/>
              <a:t>Golay</a:t>
            </a:r>
            <a:r>
              <a:rPr lang="en-US" altLang="zh-CN" dirty="0"/>
              <a:t> sequences</a:t>
            </a:r>
          </a:p>
          <a:p>
            <a:r>
              <a:rPr lang="en-US" dirty="0" smtClean="0"/>
              <a:t>Summary </a:t>
            </a:r>
          </a:p>
          <a:p>
            <a:r>
              <a:rPr lang="en-US" dirty="0" smtClean="0"/>
              <a:t>References</a:t>
            </a:r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September 2020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altLang="zh-CN" dirty="0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waveform/sequence is potentially needed for WLAN sensing [1].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solidFill>
                <a:schemeClr val="tx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Further information about a new sequence design property is provided in this presentation.</a:t>
            </a:r>
          </a:p>
          <a:p>
            <a:pPr marL="0" indent="0" algn="just">
              <a:spcBef>
                <a:spcPct val="20000"/>
              </a:spcBef>
            </a:pPr>
            <a:endParaRPr lang="en-US" altLang="zh-CN" sz="24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September 2020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altLang="zh-CN" dirty="0" smtClean="0"/>
              <a:t>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 design of communications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2"/>
                </a:solidFill>
              </a:rPr>
              <a:t>The following properties have been adopted for sequence design of communications: 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2000" b="0" dirty="0" smtClean="0">
                <a:solidFill>
                  <a:schemeClr val="tx2"/>
                </a:solidFill>
              </a:rPr>
              <a:t>Peak to Average Power Ratio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2000" b="0" dirty="0" smtClean="0">
                <a:solidFill>
                  <a:schemeClr val="tx2"/>
                </a:solidFill>
              </a:rPr>
              <a:t>Auto correlation 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2000" b="0" dirty="0" smtClean="0">
                <a:solidFill>
                  <a:schemeClr val="tx2"/>
                </a:solidFill>
              </a:rPr>
              <a:t>Cross correlation </a:t>
            </a:r>
          </a:p>
          <a:p>
            <a:pPr marL="685800">
              <a:buFont typeface="Wingdings" panose="05000000000000000000" pitchFamily="2" charset="2"/>
              <a:buChar char="Ø"/>
            </a:pPr>
            <a:endParaRPr lang="en-US" altLang="zh-CN" sz="2000" b="0" dirty="0">
              <a:solidFill>
                <a:schemeClr val="tx2"/>
              </a:solidFill>
            </a:endParaRPr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114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Existing sequences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altLang="zh-CN" sz="2000" dirty="0" smtClean="0"/>
              <a:t>Frequency domain sequences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OFDM PHY.</a:t>
            </a: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STF/LTF/</a:t>
            </a:r>
            <a:r>
              <a:rPr lang="en-US" altLang="zh-CN" sz="1800" b="0" dirty="0" err="1" smtClean="0"/>
              <a:t>midamble</a:t>
            </a:r>
            <a:r>
              <a:rPr lang="en-US" altLang="zh-CN" sz="1800" b="0" dirty="0" smtClean="0"/>
              <a:t>/… at sub 7 GHz.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STF, CEF at 60 </a:t>
            </a:r>
            <a:r>
              <a:rPr lang="en-US" altLang="zh-CN" sz="1800" b="0" dirty="0"/>
              <a:t>GHz (OFDM PHY </a:t>
            </a:r>
            <a:r>
              <a:rPr lang="en-US" altLang="zh-CN" sz="1800" b="0" dirty="0" smtClean="0"/>
              <a:t>in 11ay</a:t>
            </a:r>
            <a:r>
              <a:rPr lang="en-US" altLang="zh-CN" sz="1800" b="0" dirty="0"/>
              <a:t>).</a:t>
            </a:r>
            <a:endParaRPr lang="en-US" altLang="zh-CN" sz="1800" b="0" dirty="0" smtClean="0"/>
          </a:p>
          <a:p>
            <a:pPr indent="0">
              <a:buNone/>
            </a:pPr>
            <a:endParaRPr lang="en-US" altLang="zh-CN" sz="2000" dirty="0"/>
          </a:p>
          <a:p>
            <a:r>
              <a:rPr lang="en-US" altLang="zh-CN" sz="2000" dirty="0" smtClean="0"/>
              <a:t>Time domain sequences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carrier </a:t>
            </a:r>
            <a:r>
              <a:rPr lang="en-US" altLang="zh-CN" sz="1800" b="0" dirty="0"/>
              <a:t>PHY in </a:t>
            </a:r>
            <a:r>
              <a:rPr lang="en-US" altLang="zh-CN" sz="1800" b="0" dirty="0" smtClean="0"/>
              <a:t>11ad and 11ay.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STF, CEF and TRN field at 60 GHz (11ad and SC </a:t>
            </a:r>
            <a:r>
              <a:rPr lang="en-US" altLang="zh-CN" sz="1800" b="0" dirty="0"/>
              <a:t>PHY </a:t>
            </a:r>
            <a:r>
              <a:rPr lang="en-US" altLang="zh-CN" sz="1800" b="0" dirty="0" smtClean="0"/>
              <a:t>in </a:t>
            </a:r>
            <a:r>
              <a:rPr lang="en-US" altLang="zh-CN" sz="1800" b="0" dirty="0"/>
              <a:t>11ay).</a:t>
            </a:r>
            <a:endParaRPr lang="en-US" altLang="zh-CN" sz="1800" b="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b="0" dirty="0" smtClean="0"/>
              <a:t>Mainly </a:t>
            </a:r>
            <a:r>
              <a:rPr lang="en-US" altLang="zh-CN" sz="2000" b="0" dirty="0"/>
              <a:t>used for </a:t>
            </a:r>
            <a:r>
              <a:rPr lang="en-US" altLang="zh-CN" sz="2000" b="0" dirty="0" smtClean="0"/>
              <a:t>synchronization, channel </a:t>
            </a:r>
            <a:r>
              <a:rPr lang="en-US" altLang="zh-CN" sz="2000" b="0" dirty="0"/>
              <a:t>estimation </a:t>
            </a:r>
            <a:r>
              <a:rPr lang="en-US" altLang="zh-CN" sz="2000" b="0" dirty="0" smtClean="0"/>
              <a:t>and beam </a:t>
            </a:r>
            <a:r>
              <a:rPr lang="en-US" altLang="zh-CN" sz="2000" b="0" dirty="0"/>
              <a:t>training.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52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Analysis of existing </a:t>
            </a:r>
            <a:r>
              <a:rPr lang="en-US" altLang="zh-CN" dirty="0" smtClean="0"/>
              <a:t>sequences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5861" y="1752600"/>
            <a:ext cx="7772400" cy="4495800"/>
          </a:xfrm>
        </p:spPr>
        <p:txBody>
          <a:bodyPr/>
          <a:lstStyle/>
          <a:p>
            <a:r>
              <a:rPr lang="en-US" altLang="zh-CN" sz="2000" dirty="0"/>
              <a:t>Frequency domain sequences </a:t>
            </a:r>
          </a:p>
          <a:p>
            <a:pPr indent="360000"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STF, LTF, </a:t>
            </a:r>
            <a:r>
              <a:rPr lang="en-US" altLang="zh-CN" sz="1800" b="0" dirty="0" err="1" smtClean="0"/>
              <a:t>midamble</a:t>
            </a:r>
            <a:r>
              <a:rPr lang="en-US" altLang="zh-CN" sz="1800" b="0" dirty="0" smtClean="0"/>
              <a:t>, EDMG-STF (OFDM PHY), EDMG-CEF (OFDM PHY)</a:t>
            </a:r>
          </a:p>
          <a:p>
            <a:pPr marL="685800">
              <a:buFont typeface="Wingdings" panose="05000000000000000000" pitchFamily="2" charset="2"/>
              <a:buChar char="n"/>
            </a:pPr>
            <a:r>
              <a:rPr lang="en-US" altLang="zh-CN" sz="1600" b="0" dirty="0" smtClean="0"/>
              <a:t>Auto correlation (</a:t>
            </a:r>
            <a:r>
              <a:rPr lang="en-US" altLang="zh-CN" sz="1600" b="0" dirty="0"/>
              <a:t>e.g. </a:t>
            </a:r>
            <a:r>
              <a:rPr lang="en-US" altLang="zh-CN" sz="1600" b="0" dirty="0" smtClean="0"/>
              <a:t>L-STF).</a:t>
            </a:r>
          </a:p>
          <a:p>
            <a:pPr marL="685800">
              <a:buFont typeface="Wingdings" panose="05000000000000000000" pitchFamily="2" charset="2"/>
              <a:buChar char="n"/>
            </a:pPr>
            <a:r>
              <a:rPr lang="en-US" altLang="zh-CN" sz="1600" b="0" dirty="0" smtClean="0"/>
              <a:t>Cross correlation (e.g. MIMO EDMG-CEF).</a:t>
            </a:r>
            <a:endParaRPr lang="en-US" altLang="zh-CN" sz="1600" b="0" dirty="0"/>
          </a:p>
          <a:p>
            <a:pPr marL="685800">
              <a:buFont typeface="Wingdings" panose="05000000000000000000" pitchFamily="2" charset="2"/>
              <a:buChar char="n"/>
            </a:pPr>
            <a:r>
              <a:rPr lang="en-US" altLang="zh-CN" sz="1600" b="0" dirty="0" smtClean="0"/>
              <a:t>PAPR (e.g</a:t>
            </a:r>
            <a:r>
              <a:rPr lang="en-US" altLang="zh-CN" sz="1600" b="0" dirty="0"/>
              <a:t>. L-STF, </a:t>
            </a:r>
            <a:r>
              <a:rPr lang="en-US" altLang="zh-CN" sz="1600" b="0" dirty="0" smtClean="0"/>
              <a:t>L-LTF, HE-STF, HE-LTF, EHT-LTF</a:t>
            </a:r>
            <a:r>
              <a:rPr lang="en-US" altLang="zh-CN" sz="1600" b="0" dirty="0"/>
              <a:t>, </a:t>
            </a:r>
            <a:r>
              <a:rPr lang="en-US" altLang="zh-CN" sz="1600" b="0" dirty="0" smtClean="0"/>
              <a:t>EDMG-STF, EDMG-CEF).</a:t>
            </a:r>
            <a:endParaRPr lang="en-US" altLang="zh-CN" sz="1800" dirty="0"/>
          </a:p>
          <a:p>
            <a:r>
              <a:rPr lang="en-US" altLang="zh-CN" sz="2000" dirty="0"/>
              <a:t>Time domain sequences </a:t>
            </a:r>
            <a:endParaRPr lang="en-US" altLang="zh-CN" sz="2000" dirty="0" smtClean="0"/>
          </a:p>
          <a:p>
            <a:pPr indent="360000">
              <a:buFont typeface="Wingdings" panose="05000000000000000000" pitchFamily="2" charset="2"/>
              <a:buChar char="Ø"/>
            </a:pPr>
            <a:r>
              <a:rPr lang="en-US" altLang="zh-CN" sz="1800" b="0" dirty="0" err="1" smtClean="0"/>
              <a:t>Golay</a:t>
            </a:r>
            <a:r>
              <a:rPr lang="en-US" altLang="zh-CN" sz="1800" b="0" dirty="0" smtClean="0"/>
              <a:t> sequences in DMG STF/CEF, EDMG STF/CEF (SC PHY), TRN field</a:t>
            </a:r>
          </a:p>
          <a:p>
            <a:pPr marL="685800">
              <a:buFont typeface="Wingdings" panose="05000000000000000000" pitchFamily="2" charset="2"/>
              <a:buChar char="n"/>
            </a:pPr>
            <a:r>
              <a:rPr lang="en-US" altLang="zh-CN" sz="1600" b="0" dirty="0" smtClean="0"/>
              <a:t>Auto correlation (e.g. DMG-STF, DMG-CEF, EDMG-STF, EDMG-CEF)</a:t>
            </a:r>
          </a:p>
          <a:p>
            <a:pPr marL="685800">
              <a:buFont typeface="Wingdings" panose="05000000000000000000" pitchFamily="2" charset="2"/>
              <a:buChar char="n"/>
            </a:pPr>
            <a:r>
              <a:rPr lang="en-US" altLang="zh-CN" sz="1600" b="0" dirty="0" smtClean="0"/>
              <a:t>Cross </a:t>
            </a:r>
            <a:r>
              <a:rPr lang="en-US" altLang="zh-CN" sz="1600" b="0" dirty="0"/>
              <a:t>correlation </a:t>
            </a:r>
            <a:r>
              <a:rPr lang="en-US" altLang="zh-CN" sz="1600" b="0" dirty="0" smtClean="0"/>
              <a:t>(e.g. MIMO EDMG-CEF)</a:t>
            </a:r>
            <a:endParaRPr lang="en-US" altLang="zh-CN" sz="1600" b="0" dirty="0"/>
          </a:p>
          <a:p>
            <a:pPr marL="0" indent="0" algn="just">
              <a:buNone/>
            </a:pPr>
            <a:endParaRPr lang="en-US" altLang="zh-CN" sz="1800" b="0" dirty="0" smtClean="0">
              <a:solidFill>
                <a:schemeClr val="tx2"/>
              </a:solidFill>
            </a:endParaRPr>
          </a:p>
          <a:p>
            <a:pPr marL="0" indent="457200">
              <a:buNone/>
            </a:pPr>
            <a:endParaRPr lang="en-US" altLang="zh-CN" sz="2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350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 design of WLAN sensing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2"/>
                </a:solidFill>
              </a:rPr>
              <a:t>Potential property that could be adopted for WLAN sensing </a:t>
            </a:r>
            <a:r>
              <a:rPr lang="en-US" altLang="zh-CN" dirty="0">
                <a:solidFill>
                  <a:schemeClr val="tx2"/>
                </a:solidFill>
              </a:rPr>
              <a:t>sequence </a:t>
            </a:r>
            <a:r>
              <a:rPr lang="en-US" altLang="zh-CN" dirty="0" smtClean="0">
                <a:solidFill>
                  <a:schemeClr val="tx2"/>
                </a:solidFill>
              </a:rPr>
              <a:t>design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Ambiguity function</a:t>
            </a:r>
          </a:p>
          <a:p>
            <a:pPr marL="1085850" lvl="1">
              <a:buFont typeface="Wingdings" panose="05000000000000000000" pitchFamily="2" charset="2"/>
              <a:buChar char="n"/>
            </a:pPr>
            <a:r>
              <a:rPr lang="en-US" altLang="zh-CN" sz="1800" b="0" dirty="0"/>
              <a:t>Auto ambiguity function </a:t>
            </a:r>
          </a:p>
          <a:p>
            <a:pPr marL="1085850" lvl="1">
              <a:buFont typeface="Wingdings" panose="05000000000000000000" pitchFamily="2" charset="2"/>
              <a:buChar char="n"/>
            </a:pPr>
            <a:r>
              <a:rPr lang="en-US" altLang="zh-CN" sz="1800" b="0" dirty="0"/>
              <a:t>Cross ambiguity function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496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Ambiguity </a:t>
            </a:r>
            <a:r>
              <a:rPr lang="en-US" altLang="zh-CN" dirty="0" smtClean="0">
                <a:solidFill>
                  <a:schemeClr val="tx1"/>
                </a:solidFill>
              </a:rPr>
              <a:t>function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708991" y="1905000"/>
                <a:ext cx="7772400" cy="2438400"/>
              </a:xfrm>
            </p:spPr>
            <p:txBody>
              <a:bodyPr/>
              <a:lstStyle/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2000" dirty="0" smtClean="0"/>
                  <a:t>Ambiguity function </a:t>
                </a:r>
                <a:r>
                  <a:rPr lang="en-US" altLang="zh-CN" sz="2000" dirty="0">
                    <a:solidFill>
                      <a:srgbClr val="000000"/>
                    </a:solidFill>
                  </a:rPr>
                  <a:t>is one of the most important tools for radar waveform analysis. </a:t>
                </a:r>
                <a:endParaRPr lang="en-US" altLang="zh-CN" sz="2000" dirty="0" smtClean="0">
                  <a:solidFill>
                    <a:srgbClr val="00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2000" dirty="0" smtClean="0">
                    <a:solidFill>
                      <a:srgbClr val="000000"/>
                    </a:solidFill>
                  </a:rPr>
                  <a:t>It </a:t>
                </a:r>
                <a:r>
                  <a:rPr lang="en-US" altLang="zh-CN" sz="2000" dirty="0">
                    <a:solidFill>
                      <a:srgbClr val="000000"/>
                    </a:solidFill>
                  </a:rPr>
                  <a:t>is a </a:t>
                </a:r>
                <a:r>
                  <a:rPr lang="en-US" altLang="zh-CN" sz="2000" dirty="0"/>
                  <a:t>two-dimensional function of time delay and Doppler </a:t>
                </a:r>
                <a:r>
                  <a:rPr lang="en-US" altLang="zh-CN" sz="2000" dirty="0" smtClean="0"/>
                  <a:t>shift, </a:t>
                </a:r>
                <a:r>
                  <a:rPr lang="en-US" altLang="zh-CN" sz="2000" dirty="0"/>
                  <a:t>showing the output of the received signal through match filter, and is defined as </a:t>
                </a:r>
              </a:p>
              <a:p>
                <a:pPr marL="0" lvl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𝝌</m:t>
                      </m:r>
                      <m:d>
                        <m:dPr>
                          <m:ctrlP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18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altLang="zh-CN" sz="1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sub>
                          </m:sSub>
                        </m:e>
                      </m:d>
                      <m:r>
                        <a:rPr lang="en-US" altLang="zh-CN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  <m:d>
                            <m:dPr>
                              <m:ctrlP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𝝉</m:t>
                              </m:r>
                            </m:e>
                          </m:d>
                        </m:e>
                      </m:nary>
                      <m:sSup>
                        <m:sSupPr>
                          <m:ctrlP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n-US" altLang="zh-CN" sz="18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altLang="zh-CN" sz="1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sub>
                          </m:sSub>
                          <m:r>
                            <a:rPr lang="en-US" altLang="zh-CN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altLang="zh-CN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en-US" altLang="zh-CN" sz="1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8991" y="1905000"/>
                <a:ext cx="7772400" cy="2438400"/>
              </a:xfrm>
              <a:blipFill rotWithShape="0">
                <a:blip r:embed="rId2"/>
                <a:stretch>
                  <a:fillRect l="-627" t="-1500" r="-8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grpSp>
        <p:nvGrpSpPr>
          <p:cNvPr id="6" name="组合 7"/>
          <p:cNvGrpSpPr/>
          <p:nvPr/>
        </p:nvGrpSpPr>
        <p:grpSpPr>
          <a:xfrm>
            <a:off x="3124994" y="4495800"/>
            <a:ext cx="2894012" cy="1662571"/>
            <a:chOff x="722586" y="4025400"/>
            <a:chExt cx="2981740" cy="2175750"/>
          </a:xfrm>
        </p:grpSpPr>
        <p:pic>
          <p:nvPicPr>
            <p:cNvPr id="7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2586" y="4025400"/>
              <a:ext cx="2981740" cy="2160000"/>
            </a:xfrm>
            <a:prstGeom prst="rect">
              <a:avLst/>
            </a:prstGeom>
          </p:spPr>
        </p:pic>
        <p:sp>
          <p:nvSpPr>
            <p:cNvPr id="8" name="文本框 5"/>
            <p:cNvSpPr txBox="1"/>
            <p:nvPr/>
          </p:nvSpPr>
          <p:spPr>
            <a:xfrm>
              <a:off x="2606005" y="5924151"/>
              <a:ext cx="609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 </a:t>
              </a:r>
              <a:endParaRPr lang="en-US" dirty="0"/>
            </a:p>
          </p:txBody>
        </p:sp>
        <p:sp>
          <p:nvSpPr>
            <p:cNvPr id="9" name="文本框 6"/>
            <p:cNvSpPr txBox="1"/>
            <p:nvPr/>
          </p:nvSpPr>
          <p:spPr>
            <a:xfrm>
              <a:off x="925944" y="5833870"/>
              <a:ext cx="7383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Doppler</a:t>
              </a:r>
              <a:endParaRPr lang="en-US" dirty="0"/>
            </a:p>
          </p:txBody>
        </p:sp>
      </p:grpSp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314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etrics for ambiguity function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2000" dirty="0" smtClean="0"/>
                  <a:t>Peak to </a:t>
                </a:r>
                <a:r>
                  <a:rPr lang="en-US" altLang="zh-CN" sz="2000" dirty="0" err="1" smtClean="0"/>
                  <a:t>Sidelobe</a:t>
                </a:r>
                <a:r>
                  <a:rPr lang="en-US" altLang="zh-CN" sz="2000" dirty="0" smtClean="0"/>
                  <a:t> Level</a:t>
                </a:r>
                <a:endParaRPr lang="en-US" altLang="zh-CN" sz="2000" dirty="0" smtClean="0">
                  <a:solidFill>
                    <a:srgbClr val="FF3300"/>
                  </a:solidFill>
                </a:endParaRPr>
              </a:p>
              <a:p>
                <a:endParaRPr lang="en-US" altLang="zh-CN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i="0" smtClean="0">
                          <a:latin typeface="Cambria Math" panose="02040503050406030204" pitchFamily="18" charset="0"/>
                        </a:rPr>
                        <m:t>PSL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  <m:d>
                                <m:dPr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0,0</m:t>
                                  </m:r>
                                </m:e>
                              </m:d>
                            </m:e>
                          </m:d>
                        </m:den>
                      </m:f>
                      <m:func>
                        <m:func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eqArr>
                                <m:eqArrPr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zh-CN" altLang="en-US" sz="1600" b="0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≠0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≠0</m:t>
                                  </m:r>
                                </m:e>
                              </m:eqArr>
                            </m:lim>
                          </m:limLow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  <m:d>
                                <m:dPr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sz="1600" b="0" i="1" smtClean="0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altLang="zh-CN" sz="2000" b="0" dirty="0"/>
              </a:p>
              <a:p>
                <a:pPr marL="0" indent="0">
                  <a:buNone/>
                </a:pPr>
                <a:endParaRPr lang="en-US" altLang="zh-CN" sz="2000" dirty="0" smtClean="0"/>
              </a:p>
              <a:p>
                <a:pPr marL="0" indent="0">
                  <a:buNone/>
                </a:pPr>
                <a:endParaRPr lang="en-US" altLang="zh-CN" sz="2000" dirty="0" smtClean="0"/>
              </a:p>
              <a:p>
                <a:r>
                  <a:rPr lang="en-US" altLang="zh-CN" sz="2000" dirty="0" smtClean="0"/>
                  <a:t>Integrated </a:t>
                </a:r>
                <a:r>
                  <a:rPr lang="en-US" altLang="zh-CN" sz="2000" dirty="0" err="1" smtClean="0"/>
                  <a:t>Sidelobe</a:t>
                </a:r>
                <a:r>
                  <a:rPr lang="en-US" altLang="zh-CN" sz="2000" dirty="0" smtClean="0"/>
                  <a:t> Level</a:t>
                </a:r>
              </a:p>
              <a:p>
                <a:endParaRPr lang="en-US" altLang="zh-CN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i="0" smtClean="0">
                          <a:latin typeface="Cambria Math" panose="02040503050406030204" pitchFamily="18" charset="0"/>
                        </a:rPr>
                        <m:t>ISL</m:t>
                      </m:r>
                      <m:r>
                        <a:rPr lang="en-US" altLang="zh-CN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6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  <m:d>
                                    <m:dPr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  <m:t>0,0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600" b="0" i="1"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CN" sz="16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altLang="zh-CN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≠0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b="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𝜒</m:t>
                                      </m:r>
                                      <m:d>
                                        <m:dPr>
                                          <m:ctrlPr>
                                            <a:rPr lang="en-US" altLang="zh-CN" sz="16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600" b="0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  <m:r>
                                            <a:rPr lang="en-US" altLang="zh-CN" sz="1600" b="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zh-CN" sz="1600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CN" sz="1600" b="0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600" b="0" i="1">
                                                  <a:latin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6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600" b="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7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474722" y="6475413"/>
            <a:ext cx="1069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715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125124</TotalTime>
  <Words>719</Words>
  <Application>Microsoft Office PowerPoint</Application>
  <PresentationFormat>全屏显示(4:3)</PresentationFormat>
  <Paragraphs>173</Paragraphs>
  <Slides>14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ＭＳ Ｐゴシック</vt:lpstr>
      <vt:lpstr>ＭＳ Ｐゴシック</vt:lpstr>
      <vt:lpstr>Arial</vt:lpstr>
      <vt:lpstr>Cambria Math</vt:lpstr>
      <vt:lpstr>Times New Roman</vt:lpstr>
      <vt:lpstr>Wingdings</vt:lpstr>
      <vt:lpstr>802-11-Submission</vt:lpstr>
      <vt:lpstr>Discussion on WLAN sensing sequence design</vt:lpstr>
      <vt:lpstr>Outline </vt:lpstr>
      <vt:lpstr>Abstract</vt:lpstr>
      <vt:lpstr>Sequence design of communications</vt:lpstr>
      <vt:lpstr>Existing sequences</vt:lpstr>
      <vt:lpstr>Analysis of existing sequences</vt:lpstr>
      <vt:lpstr>Sequence design of WLAN sensing</vt:lpstr>
      <vt:lpstr>Ambiguity function</vt:lpstr>
      <vt:lpstr>Metrics for ambiguity function</vt:lpstr>
      <vt:lpstr>Golay sequences</vt:lpstr>
      <vt:lpstr>Analysis of Golay sequences</vt:lpstr>
      <vt:lpstr>Summary</vt:lpstr>
      <vt:lpstr>References</vt:lpstr>
      <vt:lpstr>SP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durui (D)</dc:creator>
  <cp:lastModifiedBy>durui (D)</cp:lastModifiedBy>
  <cp:revision>784</cp:revision>
  <cp:lastPrinted>1998-02-10T13:28:06Z</cp:lastPrinted>
  <dcterms:created xsi:type="dcterms:W3CDTF">2007-04-17T18:10:23Z</dcterms:created>
  <dcterms:modified xsi:type="dcterms:W3CDTF">2020-09-01T08:04:53Z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(3)RDtJwD3NMBEJL8VPWDuHYsYnnfJuU3g1HORRVF9i/tpg9jF2+1oe0HHUumgvELdsSlmlWBOh
pMIwkTjGbRB4O/I6viqli+RAsIA20sTfjGmG4pyPWN1dBzCnNlEM1HNsCb6PVENERbPsCU4f
3s73wKlGGsHgt0jWlVS6yNo2JUJ85O1ihrgPt08RRQJPMNcXohdj+RiQbv9FYxshRDBly3mV
Sjph61oAfv//CkNnBC</vt:lpwstr>
  </property>
  <property fmtid="{D5CDD505-2E9C-101B-9397-08002B2CF9AE}" pid="10" name="_2015_ms_pID_7253431">
    <vt:lpwstr>77JE3+MV9tdz9I30FWSCPHQqZQ4yB0OnJgyL4gtFgcWvQsKR4ruZ3z
xCzzF1N5kgZUR0E8Jw/iQBpu7B/0wFw+pJQ4QcPRnPyb0pG2V7eah9B73tbjspehBhDdDQhG
a9zqUUjazku40SYujTzNNIVX8XTF1bMEzJm3kRZaUwL9dTs38xsd+eNb5iuz4xFzQqJaQyrL
h/lfhfQQYcJXAEVC3T1fDFHaj56zodI3EQNJ</vt:lpwstr>
  </property>
  <property fmtid="{D5CDD505-2E9C-101B-9397-08002B2CF9AE}" pid="11" name="_2015_ms_pID_7253432">
    <vt:lpwstr>Bg==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1594688489</vt:lpwstr>
  </property>
</Properties>
</file>