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3" r:id="rId5"/>
    <p:sldId id="404" r:id="rId6"/>
    <p:sldId id="372" r:id="rId7"/>
    <p:sldId id="407" r:id="rId8"/>
    <p:sldId id="417" r:id="rId9"/>
    <p:sldId id="410" r:id="rId10"/>
    <p:sldId id="409" r:id="rId11"/>
    <p:sldId id="413" r:id="rId12"/>
    <p:sldId id="414" r:id="rId13"/>
    <p:sldId id="411" r:id="rId14"/>
    <p:sldId id="412" r:id="rId15"/>
    <p:sldId id="415" r:id="rId16"/>
    <p:sldId id="418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6357" autoAdjust="0"/>
  </p:normalViewPr>
  <p:slideViewPr>
    <p:cSldViewPr>
      <p:cViewPr varScale="1">
        <p:scale>
          <a:sx n="100" d="100"/>
          <a:sy n="100" d="100"/>
        </p:scale>
        <p:origin x="10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22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802.11-20/1322r2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October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PHY Signaling Methodology for 11be Releases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80682"/>
              </p:ext>
            </p:extLst>
          </p:nvPr>
        </p:nvGraphicFramePr>
        <p:xfrm>
          <a:off x="2205038" y="3471863"/>
          <a:ext cx="8772525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8366760" imgH="2695680" progId="Word.Document.8">
                  <p:embed/>
                </p:oleObj>
              </mc:Choice>
              <mc:Fallback>
                <p:oleObj name="Document" r:id="rId4" imgW="8366760" imgH="269568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71863"/>
                        <a:ext cx="8772525" cy="2833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9EDE-A1E5-43B9-8B4D-C3CB10B4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9F40-DE67-4806-BABD-476BE0D1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 </a:t>
            </a:r>
            <a:r>
              <a:rPr lang="en-US" dirty="0" err="1"/>
              <a:t>TGbe</a:t>
            </a:r>
            <a:r>
              <a:rPr lang="en-US" dirty="0"/>
              <a:t> is in the process of determining all the SIG fields for R1 features, a method of signaling for potential features in R2 should be discussed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provides three options. Other options may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would be better to reserve some bits in U-SIG/EHT-SIG for R2 features with specific purpose(s)/name(s)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labeling those bits in those fields with “reserved” may not be sufficient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method(s) could be considered for future generations of 802.11 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55F64-B59C-48E7-89A4-CF3F3A9152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2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6300-5A3F-49B4-A987-29A7C553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D596A-1ACD-4822-9910-DAB870770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ko-KR" dirty="0"/>
              <a:t>11-20/556r54, </a:t>
            </a:r>
            <a:r>
              <a:rPr lang="en-US" altLang="ko-KR" dirty="0"/>
              <a:t>Compendium of straw polls and potential changes to the Specification Framework Document</a:t>
            </a:r>
            <a:endParaRPr lang="en-US" dirty="0"/>
          </a:p>
          <a:p>
            <a:r>
              <a:rPr lang="en-US" dirty="0"/>
              <a:t>[2] 11-20/930r3, Consideration on User-specific field in EHT-SIG</a:t>
            </a:r>
          </a:p>
          <a:p>
            <a:r>
              <a:rPr lang="en-US" dirty="0"/>
              <a:t>[3] 11-20/1238r5, Open Issues on Preamble Design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7C28E-E008-4313-8C99-554529A8AB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0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5E93-0CE4-4242-BE86-A239C371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1CCE6-DEEF-43F1-8131-258CE39C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4825655"/>
          </a:xfrm>
        </p:spPr>
        <p:txBody>
          <a:bodyPr/>
          <a:lstStyle/>
          <a:p>
            <a:r>
              <a:rPr lang="en-US" dirty="0"/>
              <a:t>Do you agree that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bit immediately after the "PPDU Type &amp; Compression Mode" field in the U-SIG of a MU-PPDU is reserved for indication of Release 2 features and put “Maybe used for an expanded set of PPDU types or compressed mode or other modes in R2” in the Description field of this bit in the “U-SIG field of an EHT MU PPDU” table in D0.1?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name of this 1-bit field is TBD</a:t>
            </a:r>
            <a:endParaRPr lang="en-US" sz="1800" dirty="0"/>
          </a:p>
          <a:p>
            <a:pPr marL="457200" lvl="1" indent="0"/>
            <a:endParaRPr lang="en-US" sz="1800" dirty="0"/>
          </a:p>
          <a:p>
            <a:pPr marL="457200" lvl="1" indent="0"/>
            <a:r>
              <a:rPr lang="en-US" sz="1800" dirty="0"/>
              <a:t>Y:</a:t>
            </a:r>
          </a:p>
          <a:p>
            <a:pPr marL="457200" lvl="1" indent="0"/>
            <a:r>
              <a:rPr lang="en-US" sz="1800" dirty="0"/>
              <a:t>N:</a:t>
            </a:r>
          </a:p>
          <a:p>
            <a:pPr marL="457200" lvl="1" indent="0"/>
            <a:r>
              <a:rPr lang="en-US" sz="1800" dirty="0"/>
              <a:t>A: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F815B-BF44-488C-966D-DC8C2F96F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030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F5C2-9536-4722-AAB2-CA939ABF6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78489-721A-400F-8BF0-100BC0364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245495" cy="4113213"/>
          </a:xfrm>
        </p:spPr>
        <p:txBody>
          <a:bodyPr/>
          <a:lstStyle/>
          <a:p>
            <a:r>
              <a:rPr lang="en-US" dirty="0"/>
              <a:t>From IEEE P802.11be™/D0.1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3DBA-BC8C-4678-A871-D3F2C8FF24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54AEDD-FA00-4147-A825-D60BBAB77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778" y="1365847"/>
            <a:ext cx="4464496" cy="50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3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signaling methods to support potential features in 11be Release 2 (R2)</a:t>
            </a:r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A426-18CF-4166-82C8-F5406B87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7DD3-D3A7-4B14-B46A-D4D7BD4A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40768"/>
            <a:ext cx="10654207" cy="47536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agreed [1, SP#141] that the non-TB PPDU format has the following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Per Motion 27 and 47 [1],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The U-SIG will contain version-independent fields, followed by version-dependent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U-SIG will be sent using 52 data tones and 4 pilot tones per-20MHz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fields in U-SIG have been defined and the numbers of bits for a few of them have been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the TG is in the process of determining all the fields for R1 features, a method of signaling for potential features in R2/future generations should be discussed in advance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3A5F-EA12-44E8-818C-CD636FD26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5E115B-7987-41F8-85F9-68DE697CE3D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9536" y="1721767"/>
            <a:ext cx="8061872" cy="115968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0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88FD-A8F0-4D1D-9A4F-EDB1B032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U-SIG 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1C1E-CD90-4E5F-8EDB-D46ABD5D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5"/>
            <a:ext cx="10361084" cy="4609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Version-independent (VI)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VI fields support foreseeable and commonly used PHY configurations and features across different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fields to be included and the number of bits per field should be carefully chosen with consideration of backward and forward compatibilities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Version-dependent (VD)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VD fields may carry system and/or user information for a PHY version, which may vary from a generation to another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definition and the size of the VD fields can be identified using “PHY version identifier” (3 bits) in VI part of the U-SIG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92391-5E3F-492A-8B23-90CE8A95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59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84B1-C8BE-4B0A-A04F-929D6690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Current Status of U-SIG and EHT-SIG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CB972-689F-43AA-8D36-F6B2C1F2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56135"/>
            <a:ext cx="7701879" cy="4638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 far, the </a:t>
            </a:r>
            <a:r>
              <a:rPr lang="en-US" sz="2000" dirty="0" err="1"/>
              <a:t>TGbe</a:t>
            </a:r>
            <a:r>
              <a:rPr lang="en-US" sz="2000" dirty="0"/>
              <a:t> has agreed or discussed several fields in U-SIG and EHT-SIG [3]</a:t>
            </a:r>
            <a:r>
              <a:rPr lang="en-US" sz="1800" b="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 Overflow in EHT-SIG: ~17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Total ~ 12 reserved bits (8 in U-SIG)</a:t>
            </a:r>
          </a:p>
          <a:p>
            <a:pPr lvl="2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Some may be used for R1 feature extension (e.g., Doppler, </a:t>
            </a: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, additional MCSs, high resolution BSS color,  etc.)</a:t>
            </a:r>
            <a:endParaRPr lang="en-US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also agreed the structure of the EHT-SIG as [2]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design of the U-SIG and EHT-SIG focus primarily on Release 1 features of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has been little discussion on how to signal for R2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13E6E-FECB-4427-87E9-76CC3FE8EC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5824E5C-0536-4FE9-A1BC-F89E7F3C3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443" y="4136613"/>
            <a:ext cx="4968552" cy="118857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636A842-6639-441B-89D3-22E08E8C29A1}"/>
              </a:ext>
            </a:extLst>
          </p:cNvPr>
          <p:cNvSpPr txBox="1"/>
          <p:nvPr/>
        </p:nvSpPr>
        <p:spPr>
          <a:xfrm>
            <a:off x="9431575" y="5273606"/>
            <a:ext cx="2081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length of EHT-SIG is a variable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2517D3A-11AC-4B4A-975B-0A69F6B177E9}"/>
              </a:ext>
            </a:extLst>
          </p:cNvPr>
          <p:cNvSpPr/>
          <p:nvPr/>
        </p:nvSpPr>
        <p:spPr bwMode="auto">
          <a:xfrm rot="1153776" flipH="1">
            <a:off x="8217147" y="4881871"/>
            <a:ext cx="997325" cy="47552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7DFDE-6C89-42F1-AD4D-39E9B72D9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5338" y="1261228"/>
            <a:ext cx="2892498" cy="354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4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03348-5831-41AB-8DF2-4B818F69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Potential Release 2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6D08-0C9C-491D-AA71-1008A12C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7434"/>
            <a:ext cx="10361084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may be considerable number of signal fields needed for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Possible signaling for potential R2 features (examples)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M-AP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coordination (SR, OFDMA, BF, JT)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measurements/feedback (RSSI, CSI)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Resource usage/allocation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Number of retransmissions (per-user)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New transmission indication (all-user or per-user)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 link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 Sensitive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Priority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20087-5596-417F-ABF8-FBC9A958DA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4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current U-SIG/EHT-SIG design focuses on R1 features and there is significant uncertainty for configurations of R2 features, a scalable and sustainable design method for 11be signaling is highly desirable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(Explicit signaling for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Direct signaling for R2 features in the U-SIG and/or EHT-SIG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Pros: Simple for overall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Need to guestimate the number of reserved bits for R2 features during the R1 development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Inefficient if some of proposed R2 features are not included or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10B6-798F-4823-810A-0097ACF4293D}"/>
              </a:ext>
            </a:extLst>
          </p:cNvPr>
          <p:cNvSpPr/>
          <p:nvPr/>
        </p:nvSpPr>
        <p:spPr bwMode="auto">
          <a:xfrm>
            <a:off x="177552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1746F-3C32-47A6-B7D5-52FD314F4D19}"/>
              </a:ext>
            </a:extLst>
          </p:cNvPr>
          <p:cNvSpPr/>
          <p:nvPr/>
        </p:nvSpPr>
        <p:spPr bwMode="auto">
          <a:xfrm>
            <a:off x="321568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6F243-6414-40EE-8A9E-40FD5E2C533C}"/>
              </a:ext>
            </a:extLst>
          </p:cNvPr>
          <p:cNvSpPr/>
          <p:nvPr/>
        </p:nvSpPr>
        <p:spPr bwMode="auto">
          <a:xfrm>
            <a:off x="4657008" y="5442716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853A68-CF76-4624-9707-61CA00A569EC}"/>
              </a:ext>
            </a:extLst>
          </p:cNvPr>
          <p:cNvSpPr/>
          <p:nvPr/>
        </p:nvSpPr>
        <p:spPr bwMode="auto">
          <a:xfrm>
            <a:off x="6097168" y="5442716"/>
            <a:ext cx="266312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36CD7-D76A-4297-99A5-5A8B2C9B3157}"/>
              </a:ext>
            </a:extLst>
          </p:cNvPr>
          <p:cNvCxnSpPr>
            <a:stCxn id="6" idx="1"/>
          </p:cNvCxnSpPr>
          <p:nvPr/>
        </p:nvCxnSpPr>
        <p:spPr bwMode="auto">
          <a:xfrm>
            <a:off x="1775520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6585D-580B-4C20-A6EB-6679EFE1C5D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655840" y="5622736"/>
            <a:ext cx="1168" cy="758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F3DD01-DD0D-4F95-A8CA-95752C00BE33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8760296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A09B4A-2130-4E2C-A1B6-C83DDFFE0ABB}"/>
              </a:ext>
            </a:extLst>
          </p:cNvPr>
          <p:cNvCxnSpPr/>
          <p:nvPr/>
        </p:nvCxnSpPr>
        <p:spPr bwMode="auto">
          <a:xfrm>
            <a:off x="1775520" y="6092327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2CA098-7DA8-44C0-A864-E929B71F60D3}"/>
              </a:ext>
            </a:extLst>
          </p:cNvPr>
          <p:cNvCxnSpPr/>
          <p:nvPr/>
        </p:nvCxnSpPr>
        <p:spPr bwMode="auto">
          <a:xfrm>
            <a:off x="4655840" y="6092327"/>
            <a:ext cx="41044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8EE8742-70B8-4D76-A83C-074DA74C5DFD}"/>
              </a:ext>
            </a:extLst>
          </p:cNvPr>
          <p:cNvSpPr txBox="1"/>
          <p:nvPr/>
        </p:nvSpPr>
        <p:spPr>
          <a:xfrm>
            <a:off x="2266198" y="6110312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537FD8-0482-4544-886A-B846A24DFE4F}"/>
              </a:ext>
            </a:extLst>
          </p:cNvPr>
          <p:cNvSpPr txBox="1"/>
          <p:nvPr/>
        </p:nvSpPr>
        <p:spPr>
          <a:xfrm>
            <a:off x="5585399" y="6114782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A68C74-9793-43BB-9E5A-4F7F9073E641}"/>
              </a:ext>
            </a:extLst>
          </p:cNvPr>
          <p:cNvSpPr/>
          <p:nvPr/>
        </p:nvSpPr>
        <p:spPr bwMode="auto">
          <a:xfrm>
            <a:off x="4332218" y="5442716"/>
            <a:ext cx="258190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8023CF-7642-45EF-A643-77AC30E9DA40}"/>
              </a:ext>
            </a:extLst>
          </p:cNvPr>
          <p:cNvSpPr txBox="1"/>
          <p:nvPr/>
        </p:nvSpPr>
        <p:spPr>
          <a:xfrm>
            <a:off x="2761379" y="4969797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38361C7-AF4A-4A07-9E78-9A96F812313E}"/>
              </a:ext>
            </a:extLst>
          </p:cNvPr>
          <p:cNvCxnSpPr>
            <a:stCxn id="25" idx="2"/>
            <a:endCxn id="24" idx="0"/>
          </p:cNvCxnSpPr>
          <p:nvPr/>
        </p:nvCxnSpPr>
        <p:spPr bwMode="auto">
          <a:xfrm>
            <a:off x="3786660" y="5277574"/>
            <a:ext cx="674653" cy="1651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87B8D32-A9B5-4A68-A5A5-A3542301F94D}"/>
              </a:ext>
            </a:extLst>
          </p:cNvPr>
          <p:cNvSpPr/>
          <p:nvPr/>
        </p:nvSpPr>
        <p:spPr bwMode="auto">
          <a:xfrm>
            <a:off x="5879976" y="5442716"/>
            <a:ext cx="136321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886CEF-4987-44EF-A80E-2B9D33D919BE}"/>
              </a:ext>
            </a:extLst>
          </p:cNvPr>
          <p:cNvSpPr txBox="1"/>
          <p:nvPr/>
        </p:nvSpPr>
        <p:spPr>
          <a:xfrm>
            <a:off x="5461046" y="4942899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87132E-E739-4551-961D-D9DF7E74D1A7}"/>
              </a:ext>
            </a:extLst>
          </p:cNvPr>
          <p:cNvCxnSpPr>
            <a:cxnSpLocks/>
            <a:stCxn id="30" idx="2"/>
            <a:endCxn id="29" idx="0"/>
          </p:cNvCxnSpPr>
          <p:nvPr/>
        </p:nvCxnSpPr>
        <p:spPr bwMode="auto">
          <a:xfrm flipH="1">
            <a:off x="5948137" y="5250676"/>
            <a:ext cx="568647" cy="192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810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(Indication of existence of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a few bits in the U-SIG and/or EHT-SIG to indicate the existence of more signals for specific additional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Detailed information about those features, if they exist, will be further signaled in additional signal field(s) with predefined format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Scalable and sustainable for future releases and generations with some cost in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00907-5D70-4CFE-8969-A0EE38E866D8}"/>
              </a:ext>
            </a:extLst>
          </p:cNvPr>
          <p:cNvSpPr/>
          <p:nvPr/>
        </p:nvSpPr>
        <p:spPr bwMode="auto">
          <a:xfrm>
            <a:off x="191836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A20BC-9DE2-42B2-B6E0-326C4DE7D219}"/>
              </a:ext>
            </a:extLst>
          </p:cNvPr>
          <p:cNvSpPr/>
          <p:nvPr/>
        </p:nvSpPr>
        <p:spPr bwMode="auto">
          <a:xfrm>
            <a:off x="335852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90ACD9-ECC5-4497-AAB2-D9A7ACE612A5}"/>
              </a:ext>
            </a:extLst>
          </p:cNvPr>
          <p:cNvSpPr/>
          <p:nvPr/>
        </p:nvSpPr>
        <p:spPr bwMode="auto">
          <a:xfrm>
            <a:off x="4799856" y="4595802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38FBAF-FF8E-4111-9389-6F7A13D30062}"/>
              </a:ext>
            </a:extLst>
          </p:cNvPr>
          <p:cNvSpPr/>
          <p:nvPr/>
        </p:nvSpPr>
        <p:spPr bwMode="auto">
          <a:xfrm>
            <a:off x="6240016" y="4595802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230EA6-C180-4D44-8ABE-FA88016495B0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4775822"/>
            <a:ext cx="0" cy="672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5352ED-1C75-4CF8-8CAA-CC22CBC9F47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4775822"/>
            <a:ext cx="1168" cy="7456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53F58F-3DD2-46BA-9050-B3EA684E2EE6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4775822"/>
            <a:ext cx="0" cy="669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2A7674-E2C1-4D94-B1C4-576BDE0B7B4F}"/>
              </a:ext>
            </a:extLst>
          </p:cNvPr>
          <p:cNvCxnSpPr/>
          <p:nvPr/>
        </p:nvCxnSpPr>
        <p:spPr bwMode="auto">
          <a:xfrm>
            <a:off x="1918368" y="5232278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356BAC-AFFB-441F-AC3B-8120E4AB4124}"/>
              </a:ext>
            </a:extLst>
          </p:cNvPr>
          <p:cNvCxnSpPr>
            <a:cxnSpLocks/>
          </p:cNvCxnSpPr>
          <p:nvPr/>
        </p:nvCxnSpPr>
        <p:spPr bwMode="auto">
          <a:xfrm>
            <a:off x="4798688" y="5232278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BEB282E-28B8-4AB2-A2AA-52DD5ED9733E}"/>
              </a:ext>
            </a:extLst>
          </p:cNvPr>
          <p:cNvSpPr txBox="1"/>
          <p:nvPr/>
        </p:nvSpPr>
        <p:spPr>
          <a:xfrm>
            <a:off x="2409046" y="5250263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1A54D-4D42-4794-AFFA-96D0F176BDC6}"/>
              </a:ext>
            </a:extLst>
          </p:cNvPr>
          <p:cNvSpPr txBox="1"/>
          <p:nvPr/>
        </p:nvSpPr>
        <p:spPr>
          <a:xfrm>
            <a:off x="5728247" y="5254733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62627D-6524-4AEA-B972-D6FD09B75466}"/>
              </a:ext>
            </a:extLst>
          </p:cNvPr>
          <p:cNvSpPr/>
          <p:nvPr/>
        </p:nvSpPr>
        <p:spPr bwMode="auto">
          <a:xfrm flipH="1">
            <a:off x="4379072" y="4595802"/>
            <a:ext cx="9599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4FF115-70B2-4AEC-A0C1-BA36541BDE9E}"/>
              </a:ext>
            </a:extLst>
          </p:cNvPr>
          <p:cNvSpPr txBox="1"/>
          <p:nvPr/>
        </p:nvSpPr>
        <p:spPr>
          <a:xfrm>
            <a:off x="2904227" y="410974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indicated M-AP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71C00B-7B5C-4542-8146-E8894E1DD10E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3849358" y="4417525"/>
            <a:ext cx="577711" cy="178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A8C86C0-50A9-44FD-9BC8-BFF52FC479B5}"/>
              </a:ext>
            </a:extLst>
          </p:cNvPr>
          <p:cNvSpPr/>
          <p:nvPr/>
        </p:nvSpPr>
        <p:spPr bwMode="auto">
          <a:xfrm>
            <a:off x="4486304" y="4595802"/>
            <a:ext cx="93658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3766F9-8CB0-42DA-B80A-F4D9DF68CA28}"/>
              </a:ext>
            </a:extLst>
          </p:cNvPr>
          <p:cNvSpPr txBox="1"/>
          <p:nvPr/>
        </p:nvSpPr>
        <p:spPr>
          <a:xfrm>
            <a:off x="4871864" y="4082850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 </a:t>
            </a:r>
            <a:r>
              <a:rPr lang="en-US" sz="1400" dirty="0">
                <a:solidFill>
                  <a:schemeClr val="tx1"/>
                </a:solidFill>
              </a:rPr>
              <a:t>bit to indicate HARQ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E6DA12-7270-405B-91D1-7F7862E478DB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 bwMode="auto">
          <a:xfrm flipH="1">
            <a:off x="4533133" y="4390627"/>
            <a:ext cx="1269435" cy="2051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F0F30EDC-3CDF-4273-9688-105A4826AE0A}"/>
              </a:ext>
            </a:extLst>
          </p:cNvPr>
          <p:cNvSpPr/>
          <p:nvPr/>
        </p:nvSpPr>
        <p:spPr bwMode="auto">
          <a:xfrm>
            <a:off x="7960033" y="4594494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A65B7E-6BF9-4601-B131-7FEC2C1502D9}"/>
              </a:ext>
            </a:extLst>
          </p:cNvPr>
          <p:cNvSpPr/>
          <p:nvPr/>
        </p:nvSpPr>
        <p:spPr bwMode="auto">
          <a:xfrm>
            <a:off x="8034013" y="4595802"/>
            <a:ext cx="258190" cy="36861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84B4BC-72D9-40D8-9120-C7F3D1010882}"/>
              </a:ext>
            </a:extLst>
          </p:cNvPr>
          <p:cNvSpPr txBox="1"/>
          <p:nvPr/>
        </p:nvSpPr>
        <p:spPr>
          <a:xfrm>
            <a:off x="7008732" y="3880750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70DCD7-F1CF-4AA1-BBD8-AE177F61AC95}"/>
              </a:ext>
            </a:extLst>
          </p:cNvPr>
          <p:cNvCxnSpPr>
            <a:cxnSpLocks/>
            <a:stCxn id="33" idx="2"/>
            <a:endCxn id="32" idx="0"/>
          </p:cNvCxnSpPr>
          <p:nvPr/>
        </p:nvCxnSpPr>
        <p:spPr bwMode="auto">
          <a:xfrm>
            <a:off x="8034013" y="4188527"/>
            <a:ext cx="129095" cy="4072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95B0B2F-89DD-4502-BC29-CE0CE99981A4}"/>
              </a:ext>
            </a:extLst>
          </p:cNvPr>
          <p:cNvSpPr/>
          <p:nvPr/>
        </p:nvSpPr>
        <p:spPr bwMode="auto">
          <a:xfrm>
            <a:off x="8362226" y="4591514"/>
            <a:ext cx="258189" cy="37290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7F074A-8607-4CDE-AE21-729197BFBF25}"/>
              </a:ext>
            </a:extLst>
          </p:cNvPr>
          <p:cNvSpPr txBox="1"/>
          <p:nvPr/>
        </p:nvSpPr>
        <p:spPr>
          <a:xfrm>
            <a:off x="8688288" y="4129335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945516-8743-4F76-9598-3BFD261534DC}"/>
              </a:ext>
            </a:extLst>
          </p:cNvPr>
          <p:cNvCxnSpPr>
            <a:cxnSpLocks/>
            <a:stCxn id="36" idx="2"/>
            <a:endCxn id="35" idx="0"/>
          </p:cNvCxnSpPr>
          <p:nvPr/>
        </p:nvCxnSpPr>
        <p:spPr bwMode="auto">
          <a:xfrm flipH="1">
            <a:off x="8491321" y="4437112"/>
            <a:ext cx="1252705" cy="154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AA148E-3D78-42CF-BCD5-310DB21A5F7C}"/>
              </a:ext>
            </a:extLst>
          </p:cNvPr>
          <p:cNvCxnSpPr>
            <a:stCxn id="31" idx="3"/>
          </p:cNvCxnSpPr>
          <p:nvPr/>
        </p:nvCxnSpPr>
        <p:spPr bwMode="auto">
          <a:xfrm>
            <a:off x="9400193" y="4779552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F0E9C24-5A7E-4607-8DF3-1FBB1FCEC076}"/>
              </a:ext>
            </a:extLst>
          </p:cNvPr>
          <p:cNvCxnSpPr/>
          <p:nvPr/>
        </p:nvCxnSpPr>
        <p:spPr bwMode="auto">
          <a:xfrm flipV="1">
            <a:off x="7960032" y="5232278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F207108-2084-49A7-B78C-4EA4067EFB41}"/>
              </a:ext>
            </a:extLst>
          </p:cNvPr>
          <p:cNvSpPr txBox="1"/>
          <p:nvPr/>
        </p:nvSpPr>
        <p:spPr>
          <a:xfrm>
            <a:off x="8017453" y="5238183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4A89EC-D1C6-420B-927A-684615D31E97}"/>
              </a:ext>
            </a:extLst>
          </p:cNvPr>
          <p:cNvSpPr txBox="1"/>
          <p:nvPr/>
        </p:nvSpPr>
        <p:spPr>
          <a:xfrm>
            <a:off x="9866612" y="4911994"/>
            <a:ext cx="173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Predefined format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AD5D59-29DF-48CB-8D22-E65CAF99F1A6}"/>
              </a:ext>
            </a:extLst>
          </p:cNvPr>
          <p:cNvCxnSpPr>
            <a:stCxn id="49" idx="1"/>
            <a:endCxn id="31" idx="3"/>
          </p:cNvCxnSpPr>
          <p:nvPr/>
        </p:nvCxnSpPr>
        <p:spPr bwMode="auto">
          <a:xfrm flipH="1" flipV="1">
            <a:off x="9400193" y="4779552"/>
            <a:ext cx="466419" cy="547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1488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 (Existence of additional signaling indication)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1 bit in the U-SIG or EHT-SIG to indicate the existence of more signals for additional features without specific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Information about the existence and detailed signaling for those features will be provided in additional signal field(s)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Leaving the decisions for signaling supporting R2 features in the future (next year)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Applicable for extension of R1 features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Scalable and sustainable for future releases and generations with min overhead cost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84DE0-879A-45D9-AA39-2A4BBFBC608B}"/>
              </a:ext>
            </a:extLst>
          </p:cNvPr>
          <p:cNvSpPr/>
          <p:nvPr/>
        </p:nvSpPr>
        <p:spPr bwMode="auto">
          <a:xfrm>
            <a:off x="191836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835EA1-3B8D-4DC5-A4AE-D40D6D586FE7}"/>
              </a:ext>
            </a:extLst>
          </p:cNvPr>
          <p:cNvSpPr/>
          <p:nvPr/>
        </p:nvSpPr>
        <p:spPr bwMode="auto">
          <a:xfrm>
            <a:off x="335852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DC060F-C599-401F-9607-1B5F74C8103B}"/>
              </a:ext>
            </a:extLst>
          </p:cNvPr>
          <p:cNvSpPr/>
          <p:nvPr/>
        </p:nvSpPr>
        <p:spPr bwMode="auto">
          <a:xfrm>
            <a:off x="4799856" y="5381713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73A48F-310E-4374-A5B2-94294432C177}"/>
              </a:ext>
            </a:extLst>
          </p:cNvPr>
          <p:cNvSpPr/>
          <p:nvPr/>
        </p:nvSpPr>
        <p:spPr bwMode="auto">
          <a:xfrm>
            <a:off x="6240016" y="5381713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A98737-5EFB-49B6-B6BD-39308017888B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5561733"/>
            <a:ext cx="0" cy="674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1F2D13-6EC6-4A99-8099-DEF5F1ACD3A0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5561733"/>
            <a:ext cx="1168" cy="747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50ACF-450B-4F2C-8A1C-98D8C3CF56DD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5561733"/>
            <a:ext cx="0" cy="6715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29102-8215-4DA0-8719-548AD9B2A7FB}"/>
              </a:ext>
            </a:extLst>
          </p:cNvPr>
          <p:cNvCxnSpPr/>
          <p:nvPr/>
        </p:nvCxnSpPr>
        <p:spPr bwMode="auto">
          <a:xfrm>
            <a:off x="1918368" y="6020319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1EDA35-8524-47BE-966A-8FCD907E7128}"/>
              </a:ext>
            </a:extLst>
          </p:cNvPr>
          <p:cNvCxnSpPr>
            <a:cxnSpLocks/>
          </p:cNvCxnSpPr>
          <p:nvPr/>
        </p:nvCxnSpPr>
        <p:spPr bwMode="auto">
          <a:xfrm>
            <a:off x="4798688" y="6020319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B1F4F5-264A-4485-A3C5-C63669E71D60}"/>
              </a:ext>
            </a:extLst>
          </p:cNvPr>
          <p:cNvSpPr txBox="1"/>
          <p:nvPr/>
        </p:nvSpPr>
        <p:spPr>
          <a:xfrm>
            <a:off x="2409046" y="6038304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3C407-D39A-4ED7-9004-95AC1C513FB6}"/>
              </a:ext>
            </a:extLst>
          </p:cNvPr>
          <p:cNvSpPr txBox="1"/>
          <p:nvPr/>
        </p:nvSpPr>
        <p:spPr>
          <a:xfrm>
            <a:off x="5728247" y="6042774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51427E-EBA2-4DA7-8164-3E784FB58F7E}"/>
              </a:ext>
            </a:extLst>
          </p:cNvPr>
          <p:cNvSpPr/>
          <p:nvPr/>
        </p:nvSpPr>
        <p:spPr bwMode="auto">
          <a:xfrm flipH="1">
            <a:off x="4379072" y="5369169"/>
            <a:ext cx="95994" cy="3600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53D5DA-A740-46AA-8C94-C930954A92D2}"/>
              </a:ext>
            </a:extLst>
          </p:cNvPr>
          <p:cNvSpPr txBox="1"/>
          <p:nvPr/>
        </p:nvSpPr>
        <p:spPr>
          <a:xfrm>
            <a:off x="2904227" y="4897789"/>
            <a:ext cx="2704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 additional signals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DEA90AB-0402-4E66-88EB-0FAD634DCE8F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4256521" y="5205566"/>
            <a:ext cx="170548" cy="163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C663A93-0335-49DD-984E-2E66682D45B3}"/>
              </a:ext>
            </a:extLst>
          </p:cNvPr>
          <p:cNvSpPr/>
          <p:nvPr/>
        </p:nvSpPr>
        <p:spPr bwMode="auto">
          <a:xfrm>
            <a:off x="7960033" y="5382535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2C8080-F8A7-43F5-AC6B-01F833378879}"/>
              </a:ext>
            </a:extLst>
          </p:cNvPr>
          <p:cNvSpPr/>
          <p:nvPr/>
        </p:nvSpPr>
        <p:spPr bwMode="auto">
          <a:xfrm>
            <a:off x="8455807" y="5381712"/>
            <a:ext cx="258190" cy="37414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46CDA4-0E63-4D71-8F46-EFCA95AE384B}"/>
              </a:ext>
            </a:extLst>
          </p:cNvPr>
          <p:cNvSpPr txBox="1"/>
          <p:nvPr/>
        </p:nvSpPr>
        <p:spPr>
          <a:xfrm>
            <a:off x="8221566" y="4401123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for M-AP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EBADAE-DD81-48F4-9475-6B081444273E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 bwMode="auto">
          <a:xfrm flipH="1">
            <a:off x="8584902" y="4708900"/>
            <a:ext cx="317299" cy="672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1DB47C3-FA37-4ADB-A8F0-6C32DCABBD8E}"/>
              </a:ext>
            </a:extLst>
          </p:cNvPr>
          <p:cNvSpPr/>
          <p:nvPr/>
        </p:nvSpPr>
        <p:spPr bwMode="auto">
          <a:xfrm>
            <a:off x="8786196" y="5369991"/>
            <a:ext cx="258189" cy="38348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E2E00-52E5-4328-8D34-6EDC2343B779}"/>
              </a:ext>
            </a:extLst>
          </p:cNvPr>
          <p:cNvSpPr txBox="1"/>
          <p:nvPr/>
        </p:nvSpPr>
        <p:spPr>
          <a:xfrm>
            <a:off x="9400193" y="4668791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for HARQ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C59F18-8D8B-4C62-858E-5E57248828D0}"/>
              </a:ext>
            </a:extLst>
          </p:cNvPr>
          <p:cNvCxnSpPr>
            <a:cxnSpLocks/>
            <a:stCxn id="28" idx="2"/>
            <a:endCxn id="27" idx="0"/>
          </p:cNvCxnSpPr>
          <p:nvPr/>
        </p:nvCxnSpPr>
        <p:spPr bwMode="auto">
          <a:xfrm flipH="1">
            <a:off x="8915291" y="4976568"/>
            <a:ext cx="1173552" cy="393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8EEC74-6B27-459D-ADD6-5D1E5804EB29}"/>
              </a:ext>
            </a:extLst>
          </p:cNvPr>
          <p:cNvCxnSpPr>
            <a:stCxn id="23" idx="3"/>
          </p:cNvCxnSpPr>
          <p:nvPr/>
        </p:nvCxnSpPr>
        <p:spPr bwMode="auto">
          <a:xfrm>
            <a:off x="9400193" y="5567593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53886B-E941-4A29-B730-841540AA4052}"/>
              </a:ext>
            </a:extLst>
          </p:cNvPr>
          <p:cNvCxnSpPr/>
          <p:nvPr/>
        </p:nvCxnSpPr>
        <p:spPr bwMode="auto">
          <a:xfrm flipV="1">
            <a:off x="7960032" y="6020319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08AF3B0-4F97-488C-88EF-D67A087E8E2E}"/>
              </a:ext>
            </a:extLst>
          </p:cNvPr>
          <p:cNvSpPr txBox="1"/>
          <p:nvPr/>
        </p:nvSpPr>
        <p:spPr>
          <a:xfrm>
            <a:off x="8017453" y="6026224"/>
            <a:ext cx="14670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1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C54677B-81BE-4A19-A33E-E5D1FD9A3F33}"/>
              </a:ext>
            </a:extLst>
          </p:cNvPr>
          <p:cNvSpPr/>
          <p:nvPr/>
        </p:nvSpPr>
        <p:spPr bwMode="auto">
          <a:xfrm>
            <a:off x="8017453" y="5381712"/>
            <a:ext cx="298387" cy="3741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2D748-3831-429D-B544-2598DCF1B1DB}"/>
              </a:ext>
            </a:extLst>
          </p:cNvPr>
          <p:cNvSpPr txBox="1"/>
          <p:nvPr/>
        </p:nvSpPr>
        <p:spPr>
          <a:xfrm>
            <a:off x="6642544" y="4721044"/>
            <a:ext cx="1949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Additional signal format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BF64AAF-B984-48C3-85FC-1B442A15E6FA}"/>
              </a:ext>
            </a:extLst>
          </p:cNvPr>
          <p:cNvCxnSpPr>
            <a:cxnSpLocks/>
            <a:stCxn id="39" idx="2"/>
            <a:endCxn id="37" idx="0"/>
          </p:cNvCxnSpPr>
          <p:nvPr/>
        </p:nvCxnSpPr>
        <p:spPr bwMode="auto">
          <a:xfrm>
            <a:off x="7617331" y="5028821"/>
            <a:ext cx="549316" cy="3528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6768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1" ma:contentTypeDescription="Create a new document." ma:contentTypeScope="" ma:versionID="66ce7bebfef01f2c45e8f1c04917a89f">
  <xsd:schema xmlns:xsd="http://www.w3.org/2001/XMLSchema" xmlns:xs="http://www.w3.org/2001/XMLSchema" xmlns:p="http://schemas.microsoft.com/office/2006/metadata/properties" xmlns:ns2="5a888943-97ca-4c93-b605-714bb5e9e285" xmlns:ns3="e32f50e1-6846-4d7d-ad60-ccd6877e6c5e" targetNamespace="http://schemas.microsoft.com/office/2006/metadata/properties" ma:root="true" ma:fieldsID="fa8b6044dce05bdabb27a4ea9c9bcde6" ns2:_="" ns3:_="">
    <xsd:import namespace="5a888943-97ca-4c93-b605-714bb5e9e285"/>
    <xsd:import namespace="e32f50e1-6846-4d7d-ad60-ccd6877e6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9A50B9-F81E-4C5E-A703-B3A815EC4651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a888943-97ca-4c93-b605-714bb5e9e285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e32f50e1-6846-4d7d-ad60-ccd6877e6c5e"/>
  </ds:schemaRefs>
</ds:datastoreItem>
</file>

<file path=customXml/itemProps3.xml><?xml version="1.0" encoding="utf-8"?>
<ds:datastoreItem xmlns:ds="http://schemas.openxmlformats.org/officeDocument/2006/customXml" ds:itemID="{68D880D9-9647-4658-A4EA-92EC271A8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1167</Words>
  <Application>Microsoft Office PowerPoint</Application>
  <PresentationFormat>Widescreen</PresentationFormat>
  <Paragraphs>157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Symbol</vt:lpstr>
      <vt:lpstr>Times New Roman</vt:lpstr>
      <vt:lpstr>Office Theme</vt:lpstr>
      <vt:lpstr>Document</vt:lpstr>
      <vt:lpstr>PHY Signaling Methodology for 11be Releases</vt:lpstr>
      <vt:lpstr>PowerPoint Presentation</vt:lpstr>
      <vt:lpstr>Introduction</vt:lpstr>
      <vt:lpstr>U-SIG Design Considerations</vt:lpstr>
      <vt:lpstr>Current Status of U-SIG and EHT-SIG</vt:lpstr>
      <vt:lpstr>Potential Release 2 Signals</vt:lpstr>
      <vt:lpstr>Options for signaling R2 features</vt:lpstr>
      <vt:lpstr>Options for signaling R2 features (cont.)</vt:lpstr>
      <vt:lpstr>Options for signaling R2 features (cont.)</vt:lpstr>
      <vt:lpstr>Conclusion</vt:lpstr>
      <vt:lpstr>References</vt:lpstr>
      <vt:lpstr>SP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2020-08-27T19:32:30Z</dcterms:created>
  <dcterms:modified xsi:type="dcterms:W3CDTF">2020-10-22T20:43:36Z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