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03" r:id="rId2"/>
    <p:sldId id="404" r:id="rId3"/>
    <p:sldId id="372" r:id="rId4"/>
    <p:sldId id="407" r:id="rId5"/>
    <p:sldId id="373" r:id="rId6"/>
    <p:sldId id="408" r:id="rId7"/>
    <p:sldId id="410" r:id="rId8"/>
    <p:sldId id="409" r:id="rId9"/>
    <p:sldId id="413" r:id="rId10"/>
    <p:sldId id="414" r:id="rId11"/>
    <p:sldId id="411" r:id="rId12"/>
    <p:sldId id="412" r:id="rId13"/>
    <p:sldId id="415" r:id="rId1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37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96357" autoAdjust="0"/>
  </p:normalViewPr>
  <p:slideViewPr>
    <p:cSldViewPr>
      <p:cViewPr varScale="1">
        <p:scale>
          <a:sx n="110" d="100"/>
          <a:sy n="110" d="100"/>
        </p:scale>
        <p:origin x="45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802.11-18/1938r0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70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 dirty="0"/>
              <a:t>Kome Oteri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May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Kome Oteri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822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802.11-20/1322r0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D5D22B06-7B5C-4C1E-A9B4-B9B752DC62F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912285" y="319089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2020</a:t>
            </a:r>
          </a:p>
        </p:txBody>
      </p:sp>
      <p:sp>
        <p:nvSpPr>
          <p:cNvPr id="12" name="Rectangle 7">
            <a:extLst>
              <a:ext uri="{FF2B5EF4-FFF2-40B4-BE49-F238E27FC236}">
                <a16:creationId xmlns:a16="http://schemas.microsoft.com/office/drawing/2014/main" id="{2CB1D576-0576-4B25-8C5D-908038286F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9552384" y="6532772"/>
            <a:ext cx="178240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Rui Yang (InterDigital)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7827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PHY Signaling Methodology for 11be Releases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2020-08-26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991544" y="261228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8360E99E-6114-49AA-8F23-81809CD2D1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12580682"/>
              </p:ext>
            </p:extLst>
          </p:nvPr>
        </p:nvGraphicFramePr>
        <p:xfrm>
          <a:off x="2205038" y="3471863"/>
          <a:ext cx="8772525" cy="283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Document" r:id="rId4" imgW="8366760" imgH="2695680" progId="Word.Document.8">
                  <p:embed/>
                </p:oleObj>
              </mc:Choice>
              <mc:Fallback>
                <p:oleObj name="Document" r:id="rId4" imgW="8366760" imgH="2695680" progId="Word.Document.8">
                  <p:embed/>
                  <p:pic>
                    <p:nvPicPr>
                      <p:cNvPr id="11" name="Object 3">
                        <a:extLst>
                          <a:ext uri="{FF2B5EF4-FFF2-40B4-BE49-F238E27FC236}">
                            <a16:creationId xmlns:a16="http://schemas.microsoft.com/office/drawing/2014/main" id="{8360E99E-6114-49AA-8F23-81809CD2D1E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5038" y="3471863"/>
                        <a:ext cx="8772525" cy="28336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803865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3 (Existence of additional signaling indication)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1 bit in the U-SIG or EHT-SIG to indicate the existence of more signals for additional features without specific information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Information about the existence and detailed signaling for those features will be provided in additional signal field(s)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Leaving the decisions for signaling supporting R2 features in the future (next year).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en-US" dirty="0"/>
              <a:t>Scalable and sustainable for future releases and generations with min overhead cost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284DE0-879A-45D9-AA39-2A4BBFBC608B}"/>
              </a:ext>
            </a:extLst>
          </p:cNvPr>
          <p:cNvSpPr/>
          <p:nvPr/>
        </p:nvSpPr>
        <p:spPr bwMode="auto">
          <a:xfrm>
            <a:off x="191836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9835EA1-3B8D-4DC5-A4AE-D40D6D586FE7}"/>
              </a:ext>
            </a:extLst>
          </p:cNvPr>
          <p:cNvSpPr/>
          <p:nvPr/>
        </p:nvSpPr>
        <p:spPr bwMode="auto">
          <a:xfrm>
            <a:off x="3358528" y="5381713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DC060F-C599-401F-9607-1B5F74C8103B}"/>
              </a:ext>
            </a:extLst>
          </p:cNvPr>
          <p:cNvSpPr/>
          <p:nvPr/>
        </p:nvSpPr>
        <p:spPr bwMode="auto">
          <a:xfrm>
            <a:off x="4799856" y="5381713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073A48F-310E-4374-A5B2-94294432C177}"/>
              </a:ext>
            </a:extLst>
          </p:cNvPr>
          <p:cNvSpPr/>
          <p:nvPr/>
        </p:nvSpPr>
        <p:spPr bwMode="auto">
          <a:xfrm>
            <a:off x="6240016" y="5381713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9A98737-5EFB-49B6-B6BD-39308017888B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5561733"/>
            <a:ext cx="0" cy="67461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31F2D13-6EC6-4A99-8099-DEF5F1ACD3A0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5561733"/>
            <a:ext cx="1168" cy="74773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4E50ACF-450B-4F2C-8A1C-98D8C3CF56DD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5561733"/>
            <a:ext cx="0" cy="6715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1B29102-8215-4DA0-8719-548AD9B2A7FB}"/>
              </a:ext>
            </a:extLst>
          </p:cNvPr>
          <p:cNvCxnSpPr/>
          <p:nvPr/>
        </p:nvCxnSpPr>
        <p:spPr bwMode="auto">
          <a:xfrm>
            <a:off x="1918368" y="6020319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91EDA35-8524-47BE-966A-8FCD907E7128}"/>
              </a:ext>
            </a:extLst>
          </p:cNvPr>
          <p:cNvCxnSpPr>
            <a:cxnSpLocks/>
          </p:cNvCxnSpPr>
          <p:nvPr/>
        </p:nvCxnSpPr>
        <p:spPr bwMode="auto">
          <a:xfrm>
            <a:off x="4798688" y="6020319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2B1F4F5-264A-4485-A3C5-C63669E71D60}"/>
              </a:ext>
            </a:extLst>
          </p:cNvPr>
          <p:cNvSpPr txBox="1"/>
          <p:nvPr/>
        </p:nvSpPr>
        <p:spPr>
          <a:xfrm>
            <a:off x="2409046" y="6038304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93C407-D39A-4ED7-9004-95AC1C513FB6}"/>
              </a:ext>
            </a:extLst>
          </p:cNvPr>
          <p:cNvSpPr txBox="1"/>
          <p:nvPr/>
        </p:nvSpPr>
        <p:spPr>
          <a:xfrm>
            <a:off x="5728247" y="6042774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E51427E-EBA2-4DA7-8164-3E784FB58F7E}"/>
              </a:ext>
            </a:extLst>
          </p:cNvPr>
          <p:cNvSpPr/>
          <p:nvPr/>
        </p:nvSpPr>
        <p:spPr bwMode="auto">
          <a:xfrm flipH="1">
            <a:off x="4379072" y="5369169"/>
            <a:ext cx="95994" cy="360040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C53D5DA-A740-46AA-8C94-C930954A92D2}"/>
              </a:ext>
            </a:extLst>
          </p:cNvPr>
          <p:cNvSpPr txBox="1"/>
          <p:nvPr/>
        </p:nvSpPr>
        <p:spPr>
          <a:xfrm>
            <a:off x="2904227" y="4897789"/>
            <a:ext cx="27045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 additional signals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DEA90AB-0402-4E66-88EB-0FAD634DCE8F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4256521" y="5205566"/>
            <a:ext cx="170548" cy="16360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AC663A93-0335-49DD-984E-2E66682D45B3}"/>
              </a:ext>
            </a:extLst>
          </p:cNvPr>
          <p:cNvSpPr/>
          <p:nvPr/>
        </p:nvSpPr>
        <p:spPr bwMode="auto">
          <a:xfrm>
            <a:off x="7960033" y="5382535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4E2C8080-F8A7-43F5-AC6B-01F833378879}"/>
              </a:ext>
            </a:extLst>
          </p:cNvPr>
          <p:cNvSpPr/>
          <p:nvPr/>
        </p:nvSpPr>
        <p:spPr bwMode="auto">
          <a:xfrm>
            <a:off x="8455807" y="5381712"/>
            <a:ext cx="258190" cy="374149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46CDA4-0E63-4D71-8F46-EFCA95AE384B}"/>
              </a:ext>
            </a:extLst>
          </p:cNvPr>
          <p:cNvSpPr txBox="1"/>
          <p:nvPr/>
        </p:nvSpPr>
        <p:spPr>
          <a:xfrm>
            <a:off x="8221566" y="4401123"/>
            <a:ext cx="13612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for M-AP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6EEBADAE-DD81-48F4-9475-6B081444273E}"/>
              </a:ext>
            </a:extLst>
          </p:cNvPr>
          <p:cNvCxnSpPr>
            <a:cxnSpLocks/>
            <a:stCxn id="25" idx="2"/>
            <a:endCxn id="24" idx="0"/>
          </p:cNvCxnSpPr>
          <p:nvPr/>
        </p:nvCxnSpPr>
        <p:spPr bwMode="auto">
          <a:xfrm flipH="1">
            <a:off x="8584902" y="4708900"/>
            <a:ext cx="317299" cy="6728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71DB47C3-FA37-4ADB-A8F0-6C32DCABBD8E}"/>
              </a:ext>
            </a:extLst>
          </p:cNvPr>
          <p:cNvSpPr/>
          <p:nvPr/>
        </p:nvSpPr>
        <p:spPr bwMode="auto">
          <a:xfrm>
            <a:off x="8786196" y="5369991"/>
            <a:ext cx="258189" cy="383485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BEE2E00-52E5-4328-8D34-6EDC2343B779}"/>
              </a:ext>
            </a:extLst>
          </p:cNvPr>
          <p:cNvSpPr txBox="1"/>
          <p:nvPr/>
        </p:nvSpPr>
        <p:spPr>
          <a:xfrm>
            <a:off x="9400193" y="4668791"/>
            <a:ext cx="13773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for HARQ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5C59F18-8D8B-4C62-858E-5E57248828D0}"/>
              </a:ext>
            </a:extLst>
          </p:cNvPr>
          <p:cNvCxnSpPr>
            <a:cxnSpLocks/>
            <a:stCxn id="28" idx="2"/>
            <a:endCxn id="27" idx="0"/>
          </p:cNvCxnSpPr>
          <p:nvPr/>
        </p:nvCxnSpPr>
        <p:spPr bwMode="auto">
          <a:xfrm flipH="1">
            <a:off x="8915291" y="4976568"/>
            <a:ext cx="1173552" cy="3934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BF8EEC74-6B27-459D-ADD6-5D1E5804EB29}"/>
              </a:ext>
            </a:extLst>
          </p:cNvPr>
          <p:cNvCxnSpPr>
            <a:stCxn id="23" idx="3"/>
          </p:cNvCxnSpPr>
          <p:nvPr/>
        </p:nvCxnSpPr>
        <p:spPr bwMode="auto">
          <a:xfrm>
            <a:off x="9400193" y="5567593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2C53886B-E941-4A29-B730-841540AA4052}"/>
              </a:ext>
            </a:extLst>
          </p:cNvPr>
          <p:cNvCxnSpPr/>
          <p:nvPr/>
        </p:nvCxnSpPr>
        <p:spPr bwMode="auto">
          <a:xfrm flipV="1">
            <a:off x="7960032" y="6020319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F08AF3B0-4F97-488C-88EF-D67A087E8E2E}"/>
              </a:ext>
            </a:extLst>
          </p:cNvPr>
          <p:cNvSpPr txBox="1"/>
          <p:nvPr/>
        </p:nvSpPr>
        <p:spPr>
          <a:xfrm>
            <a:off x="8017453" y="6026224"/>
            <a:ext cx="14670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1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C54677B-81BE-4A19-A33E-E5D1FD9A3F33}"/>
              </a:ext>
            </a:extLst>
          </p:cNvPr>
          <p:cNvSpPr/>
          <p:nvPr/>
        </p:nvSpPr>
        <p:spPr bwMode="auto">
          <a:xfrm>
            <a:off x="8017453" y="5381712"/>
            <a:ext cx="298387" cy="37414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362D748-3831-429D-B544-2598DCF1B1DB}"/>
              </a:ext>
            </a:extLst>
          </p:cNvPr>
          <p:cNvSpPr txBox="1"/>
          <p:nvPr/>
        </p:nvSpPr>
        <p:spPr>
          <a:xfrm>
            <a:off x="6642544" y="4721044"/>
            <a:ext cx="19495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Additional signal format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5BF64AAF-B984-48C3-85FC-1B442A15E6FA}"/>
              </a:ext>
            </a:extLst>
          </p:cNvPr>
          <p:cNvCxnSpPr>
            <a:cxnSpLocks/>
            <a:stCxn id="39" idx="2"/>
            <a:endCxn id="37" idx="0"/>
          </p:cNvCxnSpPr>
          <p:nvPr/>
        </p:nvCxnSpPr>
        <p:spPr bwMode="auto">
          <a:xfrm>
            <a:off x="7617331" y="5028821"/>
            <a:ext cx="549316" cy="3528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767688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09EDE-A1E5-43B9-8B4D-C3CB10B47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039F40-DE67-4806-BABD-476BE0D1F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While the </a:t>
            </a:r>
            <a:r>
              <a:rPr lang="en-US" dirty="0" err="1"/>
              <a:t>TGbe</a:t>
            </a:r>
            <a:r>
              <a:rPr lang="en-US" dirty="0"/>
              <a:t> is in the process of determining all the SIG fields for R1 features, a method of signaling for potential features in R2 should be discussed in advance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This contribution provides three options. Other options may be considered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It would be better to reserve some bits in U-SIG/EHT-SIG for R2 features with specific purpose(s)/name(s)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Just labeling those bits in those fields with “reserved” may not be sufficient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Similar method(s) could be considered for future generations of 802.11 PHY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55F64-B59C-48E7-89A4-CF3F3A9152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8823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26300-5A3F-49B4-A987-29A7C5537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D596A-1ACD-4822-9910-DAB8707704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</a:t>
            </a:r>
            <a:r>
              <a:rPr lang="en-GB" altLang="ko-KR" dirty="0"/>
              <a:t>11-20/556r54, </a:t>
            </a:r>
            <a:r>
              <a:rPr lang="en-US" altLang="ko-KR" dirty="0"/>
              <a:t>Compendium of straw polls and potential changes to the Specification Framework Document</a:t>
            </a:r>
            <a:endParaRPr lang="en-US" dirty="0"/>
          </a:p>
          <a:p>
            <a:r>
              <a:rPr lang="en-US" dirty="0"/>
              <a:t>[2] 11-20/930r3, Consideration on User-specific field in EHT-SIG,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E7C28E-E008-4313-8C99-554529A8AB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5106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55E93-0CE4-4242-BE86-A239C3717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1CCE6-DEEF-43F1-8131-258CE39CD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4825655"/>
          </a:xfrm>
        </p:spPr>
        <p:txBody>
          <a:bodyPr/>
          <a:lstStyle/>
          <a:p>
            <a:r>
              <a:rPr lang="en-US" dirty="0"/>
              <a:t>Which option(s) do you support for signaling R2 features</a:t>
            </a:r>
          </a:p>
          <a:p>
            <a:pPr marL="457200" indent="-457200">
              <a:buAutoNum type="arabicPeriod"/>
            </a:pPr>
            <a:r>
              <a:rPr lang="en-US" sz="2200" b="0" dirty="0"/>
              <a:t>Explicit signaling for R2 features in U-SIG and/or EHT-SIG </a:t>
            </a:r>
          </a:p>
          <a:p>
            <a:pPr marL="457200" indent="-457200">
              <a:buAutoNum type="arabicPeriod"/>
            </a:pPr>
            <a:r>
              <a:rPr lang="en-US" sz="2200" b="0" dirty="0"/>
              <a:t>Indications for the existence of specific R2 features in U-SIG or/and EHT-SIG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1-bit for each feature. Details are in an additional/extension of the predefined SIG field extension</a:t>
            </a:r>
          </a:p>
          <a:p>
            <a:pPr marL="457200" indent="-457200">
              <a:buAutoNum type="arabicPeriod"/>
            </a:pPr>
            <a:r>
              <a:rPr lang="en-US" sz="2200" b="0" dirty="0"/>
              <a:t>Indication for the existence of additional signals without specifics in U-SIG or EHT-SIG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sz="2200" dirty="0"/>
              <a:t>1-bit for such an indication. The additional signals for R2 features and their structure are to-be-determined in additional SIG field</a:t>
            </a:r>
          </a:p>
          <a:p>
            <a:pPr marL="457200" indent="-457200">
              <a:buAutoNum type="arabicPeriod"/>
            </a:pPr>
            <a:r>
              <a:rPr lang="en-US" sz="2200" b="0" dirty="0"/>
              <a:t>Other options (i.e., none of the above)</a:t>
            </a:r>
          </a:p>
          <a:p>
            <a:pPr marL="457200" indent="-457200">
              <a:buAutoNum type="arabicPeriod"/>
            </a:pPr>
            <a:r>
              <a:rPr lang="en-US" sz="2200" b="0" dirty="0"/>
              <a:t>Abstain</a:t>
            </a:r>
          </a:p>
          <a:p>
            <a:pPr marL="457200" indent="-457200">
              <a:buAutoNum type="arabicPeriod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DF815B-BF44-488C-966D-DC8C2F96F7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80300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  <a:endParaRPr lang="en-GB" kern="0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127448" y="2276872"/>
            <a:ext cx="957706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 algn="just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In this contribution, we discuss signaling methods to support potential features in 11be Release 2 (R2)</a:t>
            </a:r>
          </a:p>
        </p:txBody>
      </p:sp>
    </p:spTree>
    <p:extLst>
      <p:ext uri="{BB962C8B-B14F-4D97-AF65-F5344CB8AC3E}">
        <p14:creationId xmlns:p14="http://schemas.microsoft.com/office/powerpoint/2010/main" val="2661819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4A426-18CF-4166-82C8-F5406B87D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D7DD3-D3A7-4B14-B46A-D4D7BD4A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0654207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agreed [1, SP#141] that the non-TB PPDU format has the following structure: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Per Motion 27 and 47 [1],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 The U-SIG will contain version-independent fields, followed by version-dependent fields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Version-independent bits have static location and bit definition across different generations/PHY versions.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Version-dependent bits may have variable bit definition in each PHY version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U-SIG will be sent using 52 data tones and 4 pilot tones per-20MHz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Several fields in U-SIG have been defined and the numbers of bits for a few of them have been determined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While the TG is in the process of determining all the fields for R1 features, a method of signaling for potential features in R2/future generations should be discussed in advance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EE3A5F-EA12-44E8-818C-CD636FD261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65E115B-7987-41F8-85F9-68DE697CE3D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1919536" y="1721767"/>
            <a:ext cx="8061872" cy="115968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6408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E388FD-A8F0-4D1D-9A4F-EDB1B0325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98983"/>
          </a:xfrm>
        </p:spPr>
        <p:txBody>
          <a:bodyPr/>
          <a:lstStyle/>
          <a:p>
            <a:r>
              <a:rPr lang="en-US" dirty="0"/>
              <a:t>U-SIG Design Considerations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81C1E-CD90-4E5F-8EDB-D46ABD5DF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84785"/>
            <a:ext cx="10361084" cy="460963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Version-independent (VI)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VI fields support foreseeable and commonly used PHY configurations and features across different generations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fields to be included and the number of bits per field should be carefully chosen with consideration of backward and forward compatibilities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Version-dependent (VD) fields: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VD fields may carry system and/or user information for a PHY version, which may vary from a generation to another generation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The definition and the size of the VD fields can be identified using “PHY version identifier” (3 bits) in VI part of the U-SIG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092391-5E3F-492A-8B23-90CE8A9583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1595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6AAF7-200B-4939-B187-CFE90F98F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U-SIG/EHT-SIG Fields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6E0D76-6E4A-4505-A30E-FEEA9FA81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340768"/>
            <a:ext cx="11086255" cy="475364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So far, some fields in U-SIG have been determined and numbers of bits for most of them are TBD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A852A-F003-45E2-B740-E40A9123F9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AEDF5950-55DD-4E0F-9266-DCAED2D899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742795"/>
              </p:ext>
            </p:extLst>
          </p:nvPr>
        </p:nvGraphicFramePr>
        <p:xfrm>
          <a:off x="623393" y="1767202"/>
          <a:ext cx="4752528" cy="46141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2218">
                  <a:extLst>
                    <a:ext uri="{9D8B030D-6E8A-4147-A177-3AD203B41FA5}">
                      <a16:colId xmlns:a16="http://schemas.microsoft.com/office/drawing/2014/main" val="2628294282"/>
                    </a:ext>
                  </a:extLst>
                </a:gridCol>
                <a:gridCol w="1645172">
                  <a:extLst>
                    <a:ext uri="{9D8B030D-6E8A-4147-A177-3AD203B41FA5}">
                      <a16:colId xmlns:a16="http://schemas.microsoft.com/office/drawing/2014/main" val="1017780509"/>
                    </a:ext>
                  </a:extLst>
                </a:gridCol>
                <a:gridCol w="1195138">
                  <a:extLst>
                    <a:ext uri="{9D8B030D-6E8A-4147-A177-3AD203B41FA5}">
                      <a16:colId xmlns:a16="http://schemas.microsoft.com/office/drawing/2014/main" val="649324040"/>
                    </a:ext>
                  </a:extLst>
                </a:gridCol>
              </a:tblGrid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Field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# Bits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Note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3010156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PHY version identifier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sng" strike="noStrike" dirty="0">
                          <a:effectLst/>
                        </a:rPr>
                        <a:t>3</a:t>
                      </a:r>
                      <a:endParaRPr lang="en-US" sz="105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VI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98495578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UL/DL flag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sng" strike="noStrike" dirty="0">
                          <a:effectLst/>
                        </a:rPr>
                        <a:t>1</a:t>
                      </a:r>
                      <a:endParaRPr lang="en-US" sz="1050" b="1" i="0" u="sng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VI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07181912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BSS color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[6]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VI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5631452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TXOP duration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[7]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VI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7096688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Bandwidth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[3]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VI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0277711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PPDU Type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VD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8126954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Puncturing info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[4]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7374552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EHT-SIG MCS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[3]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[VI/VD]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8729767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EHT-SIG Symbols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[VI/VD]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3956681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GI+EHT-LTF size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[2]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3941628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# EHT-LTF Symbols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[3]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30989090"/>
                  </a:ext>
                </a:extLst>
              </a:tr>
              <a:tr h="35493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[Compressed mode]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decision/discussion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63193248"/>
                  </a:ext>
                </a:extLst>
              </a:tr>
            </a:tbl>
          </a:graphicData>
        </a:graphic>
      </p:graphicFrame>
      <p:graphicFrame>
        <p:nvGraphicFramePr>
          <p:cNvPr id="10" name="Table 8">
            <a:extLst>
              <a:ext uri="{FF2B5EF4-FFF2-40B4-BE49-F238E27FC236}">
                <a16:creationId xmlns:a16="http://schemas.microsoft.com/office/drawing/2014/main" id="{5D3FCB90-806B-47B4-84BD-FEA2708327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5258103"/>
              </p:ext>
            </p:extLst>
          </p:nvPr>
        </p:nvGraphicFramePr>
        <p:xfrm>
          <a:off x="5591944" y="1767203"/>
          <a:ext cx="4896545" cy="4614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2805">
                  <a:extLst>
                    <a:ext uri="{9D8B030D-6E8A-4147-A177-3AD203B41FA5}">
                      <a16:colId xmlns:a16="http://schemas.microsoft.com/office/drawing/2014/main" val="2628294282"/>
                    </a:ext>
                  </a:extLst>
                </a:gridCol>
                <a:gridCol w="1973616">
                  <a:extLst>
                    <a:ext uri="{9D8B030D-6E8A-4147-A177-3AD203B41FA5}">
                      <a16:colId xmlns:a16="http://schemas.microsoft.com/office/drawing/2014/main" val="1017780509"/>
                    </a:ext>
                  </a:extLst>
                </a:gridCol>
                <a:gridCol w="1370124">
                  <a:extLst>
                    <a:ext uri="{9D8B030D-6E8A-4147-A177-3AD203B41FA5}">
                      <a16:colId xmlns:a16="http://schemas.microsoft.com/office/drawing/2014/main" val="649324040"/>
                    </a:ext>
                  </a:extLst>
                </a:gridCol>
              </a:tblGrid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Field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# Bits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u="none" strike="noStrike" dirty="0">
                          <a:effectLst/>
                        </a:rPr>
                        <a:t>Note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873010156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MCS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[4]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29538376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NSTS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[3]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92034467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Coding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30680969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Pre-FEC Padding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[2]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65631452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[DCM]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33994889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PE Dis-ambiguity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[1]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7096688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LDPC Extra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Sym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Seg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u="none" strike="noStrike" dirty="0">
                          <a:effectLst/>
                        </a:rPr>
                        <a:t>[1]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00277711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Beamformed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[U/EHT]-SIG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1445715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[Doppler]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decision/discussion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8126954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[STBC]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[1]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decision/discussion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97374552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[SR]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[4]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1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No decision/discussion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98729767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CRC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[4]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63956681"/>
                  </a:ext>
                </a:extLst>
              </a:tr>
              <a:tr h="32958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Tail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50" b="1" i="0" u="sng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U-SIG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7010937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BA7B9059-9DB0-4F6B-9E1D-8E1DEAD41F1D}"/>
              </a:ext>
            </a:extLst>
          </p:cNvPr>
          <p:cNvSpPr txBox="1"/>
          <p:nvPr/>
        </p:nvSpPr>
        <p:spPr>
          <a:xfrm>
            <a:off x="10541219" y="5283851"/>
            <a:ext cx="1675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i="1" u="sng" dirty="0">
                <a:solidFill>
                  <a:schemeClr val="tx1"/>
                </a:solidFill>
              </a:rPr>
              <a:t>x</a:t>
            </a:r>
            <a:r>
              <a:rPr lang="en-US" sz="1600" dirty="0">
                <a:solidFill>
                  <a:schemeClr val="tx1"/>
                </a:solidFill>
              </a:rPr>
              <a:t> – motion passed</a:t>
            </a:r>
          </a:p>
          <a:p>
            <a:r>
              <a:rPr lang="en-US" sz="1600" b="1" i="1" dirty="0">
                <a:solidFill>
                  <a:schemeClr val="tx1"/>
                </a:solidFill>
              </a:rPr>
              <a:t>x</a:t>
            </a:r>
            <a:r>
              <a:rPr lang="en-US" sz="1600" dirty="0">
                <a:solidFill>
                  <a:schemeClr val="tx1"/>
                </a:solidFill>
              </a:rPr>
              <a:t> – SP passed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[</a:t>
            </a:r>
            <a:r>
              <a:rPr lang="en-US" sz="1600" i="1" dirty="0">
                <a:solidFill>
                  <a:schemeClr val="tx1"/>
                </a:solidFill>
              </a:rPr>
              <a:t>x</a:t>
            </a:r>
            <a:r>
              <a:rPr lang="en-US" sz="1600" dirty="0">
                <a:solidFill>
                  <a:schemeClr val="tx1"/>
                </a:solidFill>
              </a:rPr>
              <a:t>] - TBD</a:t>
            </a:r>
          </a:p>
        </p:txBody>
      </p:sp>
    </p:spTree>
    <p:extLst>
      <p:ext uri="{BB962C8B-B14F-4D97-AF65-F5344CB8AC3E}">
        <p14:creationId xmlns:p14="http://schemas.microsoft.com/office/powerpoint/2010/main" val="35187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284B1-C8BE-4B0A-A04F-929D66909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Current Status of U-SIG and EHT-SIG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0CB972-689F-43AA-8D36-F6B2C1F2BC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56135"/>
            <a:ext cx="10361084" cy="463827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So far (until this contribution is made), the </a:t>
            </a:r>
            <a:r>
              <a:rPr lang="en-US" sz="2000" dirty="0" err="1"/>
              <a:t>TGbe</a:t>
            </a:r>
            <a:r>
              <a:rPr lang="en-US" sz="2000" dirty="0"/>
              <a:t> has agreed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5 fields to be included in VI portion of the U-SIG,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 field to be included in VD portion of the U-SIG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2 fields may be in either VI or VD portion of the U-SIG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10 fields may be in either U-SIG or EHT-SIG 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About 4 fields existing in 11ax are yet to be determined </a:t>
            </a: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TGbe</a:t>
            </a:r>
            <a:r>
              <a:rPr lang="en-US" sz="2000" dirty="0"/>
              <a:t> has also agreed the structure of the EHT-SIG as [2]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current design of the U-SIG and EHT-SIG focus primarily on Release 1 features of 802.11be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There has been little discussion on how to signal for R2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B13E6E-FECB-4427-87E9-76CC3FE8E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05824E5C-0536-4FE9-A1BC-F89E7F3C3C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5680" y="4002048"/>
            <a:ext cx="4968552" cy="1188572"/>
          </a:xfrm>
          <a:prstGeom prst="rect">
            <a:avLst/>
          </a:prstGeom>
        </p:spPr>
      </p:pic>
      <p:sp>
        <p:nvSpPr>
          <p:cNvPr id="24" name="Right Brace 23">
            <a:extLst>
              <a:ext uri="{FF2B5EF4-FFF2-40B4-BE49-F238E27FC236}">
                <a16:creationId xmlns:a16="http://schemas.microsoft.com/office/drawing/2014/main" id="{EF80CCC6-6B49-4959-AA50-C876264D5048}"/>
              </a:ext>
            </a:extLst>
          </p:cNvPr>
          <p:cNvSpPr/>
          <p:nvPr/>
        </p:nvSpPr>
        <p:spPr bwMode="auto">
          <a:xfrm>
            <a:off x="7320136" y="1988839"/>
            <a:ext cx="360040" cy="785197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2AD8BC0-4935-433B-8587-6DE0998E4825}"/>
              </a:ext>
            </a:extLst>
          </p:cNvPr>
          <p:cNvSpPr txBox="1"/>
          <p:nvPr/>
        </p:nvSpPr>
        <p:spPr>
          <a:xfrm>
            <a:off x="7946766" y="2042951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~ 39 bits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47BCA1DD-EF30-422A-9BA0-2375837D899D}"/>
              </a:ext>
            </a:extLst>
          </p:cNvPr>
          <p:cNvSpPr/>
          <p:nvPr/>
        </p:nvSpPr>
        <p:spPr>
          <a:xfrm>
            <a:off x="7896200" y="2679303"/>
            <a:ext cx="23695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~ 23 bits (for SU)</a:t>
            </a:r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B7500ABC-3A05-4637-B0A1-589717022A88}"/>
              </a:ext>
            </a:extLst>
          </p:cNvPr>
          <p:cNvSpPr/>
          <p:nvPr/>
        </p:nvSpPr>
        <p:spPr bwMode="auto">
          <a:xfrm>
            <a:off x="7320136" y="2889404"/>
            <a:ext cx="360040" cy="20196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Right Brace 28">
            <a:extLst>
              <a:ext uri="{FF2B5EF4-FFF2-40B4-BE49-F238E27FC236}">
                <a16:creationId xmlns:a16="http://schemas.microsoft.com/office/drawing/2014/main" id="{CB1D07E8-808A-4FC0-BBA5-8D45EE982F4E}"/>
              </a:ext>
            </a:extLst>
          </p:cNvPr>
          <p:cNvSpPr/>
          <p:nvPr/>
        </p:nvSpPr>
        <p:spPr bwMode="auto">
          <a:xfrm>
            <a:off x="7320136" y="3235049"/>
            <a:ext cx="360040" cy="201966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168AD1D-017B-4FEE-A1ED-20622A59D3E2}"/>
              </a:ext>
            </a:extLst>
          </p:cNvPr>
          <p:cNvSpPr/>
          <p:nvPr/>
        </p:nvSpPr>
        <p:spPr>
          <a:xfrm>
            <a:off x="7934537" y="3080371"/>
            <a:ext cx="11031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~ 7 bits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636A842-6639-441B-89D3-22E08E8C29A1}"/>
              </a:ext>
            </a:extLst>
          </p:cNvPr>
          <p:cNvSpPr txBox="1"/>
          <p:nvPr/>
        </p:nvSpPr>
        <p:spPr>
          <a:xfrm>
            <a:off x="9631532" y="4482331"/>
            <a:ext cx="2081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The length of EHT-SIG is a variable</a:t>
            </a:r>
          </a:p>
        </p:txBody>
      </p:sp>
      <p:sp>
        <p:nvSpPr>
          <p:cNvPr id="32" name="Arrow: Right 31">
            <a:extLst>
              <a:ext uri="{FF2B5EF4-FFF2-40B4-BE49-F238E27FC236}">
                <a16:creationId xmlns:a16="http://schemas.microsoft.com/office/drawing/2014/main" id="{02517D3A-11AC-4B4A-975B-0A69F6B177E9}"/>
              </a:ext>
            </a:extLst>
          </p:cNvPr>
          <p:cNvSpPr/>
          <p:nvPr/>
        </p:nvSpPr>
        <p:spPr bwMode="auto">
          <a:xfrm flipH="1">
            <a:off x="8724365" y="4612063"/>
            <a:ext cx="626718" cy="475526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3791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703348-5831-41AB-8DF2-4B818F69C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US" dirty="0"/>
              <a:t>Potential Release 2 Signals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6D08-0C9C-491D-AA71-1008A12C8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There may be considerable number of signals needed for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Possible signaling for potential R2 features (examples)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M-AP coordination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coordination (SR, OFDMA, BF, JT)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measurements/feedback (RSSI, CSI)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Resource usage/allocation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Type of HARQ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Number of retransmissions (per-user)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New transmission indication (all-user or per-user)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Time Sensitive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Priority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…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D20087-5596-417F-ABF8-FBC9A958DA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43949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Since the current U-SIG/EHT-SIG design focuses on R1 features and there is significant uncertainty for configurations of R2 features, a scalable and sustainable design method for 11be signaling is highly desirable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 (Explicit signaling for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Direct signaling for R2 features in the U-SIG and/or EHT-SIG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Pros: Simple for overall operation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Cons: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Need to guestimate the number of reserved bits for R2 features during the R1 development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Inefficient if some of proposed R2 features are not included or optional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F010B6-798F-4823-810A-0097ACF4293D}"/>
              </a:ext>
            </a:extLst>
          </p:cNvPr>
          <p:cNvSpPr/>
          <p:nvPr/>
        </p:nvSpPr>
        <p:spPr bwMode="auto">
          <a:xfrm>
            <a:off x="177552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F1746F-3C32-47A6-B7D5-52FD314F4D19}"/>
              </a:ext>
            </a:extLst>
          </p:cNvPr>
          <p:cNvSpPr/>
          <p:nvPr/>
        </p:nvSpPr>
        <p:spPr bwMode="auto">
          <a:xfrm>
            <a:off x="3215680" y="5442716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836F243-6414-40EE-8A9E-40FD5E2C533C}"/>
              </a:ext>
            </a:extLst>
          </p:cNvPr>
          <p:cNvSpPr/>
          <p:nvPr/>
        </p:nvSpPr>
        <p:spPr bwMode="auto">
          <a:xfrm>
            <a:off x="4657008" y="5442716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3853A68-CF76-4624-9707-61CA00A569EC}"/>
              </a:ext>
            </a:extLst>
          </p:cNvPr>
          <p:cNvSpPr/>
          <p:nvPr/>
        </p:nvSpPr>
        <p:spPr bwMode="auto">
          <a:xfrm>
            <a:off x="6097168" y="5442716"/>
            <a:ext cx="266312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4036CD7-D76A-4297-99A5-5A8B2C9B3157}"/>
              </a:ext>
            </a:extLst>
          </p:cNvPr>
          <p:cNvCxnSpPr>
            <a:stCxn id="6" idx="1"/>
          </p:cNvCxnSpPr>
          <p:nvPr/>
        </p:nvCxnSpPr>
        <p:spPr bwMode="auto">
          <a:xfrm>
            <a:off x="1775520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AD36585D-580B-4C20-A6EB-6679EFE1C5D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655840" y="5622736"/>
            <a:ext cx="1168" cy="75874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AF3DD01-DD0D-4F95-A8CA-95752C00BE33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8760296" y="5622736"/>
            <a:ext cx="0" cy="68561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DA09B4A-2130-4E2C-A1B6-C83DDFFE0ABB}"/>
              </a:ext>
            </a:extLst>
          </p:cNvPr>
          <p:cNvCxnSpPr/>
          <p:nvPr/>
        </p:nvCxnSpPr>
        <p:spPr bwMode="auto">
          <a:xfrm>
            <a:off x="1775520" y="6092327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E12CA098-7DA8-44C0-A864-E929B71F60D3}"/>
              </a:ext>
            </a:extLst>
          </p:cNvPr>
          <p:cNvCxnSpPr/>
          <p:nvPr/>
        </p:nvCxnSpPr>
        <p:spPr bwMode="auto">
          <a:xfrm>
            <a:off x="4655840" y="6092327"/>
            <a:ext cx="41044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58EE8742-70B8-4D76-A83C-074DA74C5DFD}"/>
              </a:ext>
            </a:extLst>
          </p:cNvPr>
          <p:cNvSpPr txBox="1"/>
          <p:nvPr/>
        </p:nvSpPr>
        <p:spPr>
          <a:xfrm>
            <a:off x="2266198" y="6110312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C537FD8-0482-4544-886A-B846A24DFE4F}"/>
              </a:ext>
            </a:extLst>
          </p:cNvPr>
          <p:cNvSpPr txBox="1"/>
          <p:nvPr/>
        </p:nvSpPr>
        <p:spPr>
          <a:xfrm>
            <a:off x="5585399" y="6114782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6A68C74-9793-43BB-9E5A-4F7F9073E641}"/>
              </a:ext>
            </a:extLst>
          </p:cNvPr>
          <p:cNvSpPr/>
          <p:nvPr/>
        </p:nvSpPr>
        <p:spPr bwMode="auto">
          <a:xfrm>
            <a:off x="4332218" y="5442716"/>
            <a:ext cx="258190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48023CF-7642-45EF-A643-77AC30E9DA40}"/>
              </a:ext>
            </a:extLst>
          </p:cNvPr>
          <p:cNvSpPr txBox="1"/>
          <p:nvPr/>
        </p:nvSpPr>
        <p:spPr>
          <a:xfrm>
            <a:off x="2761379" y="4969797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B38361C7-AF4A-4A07-9E78-9A96F812313E}"/>
              </a:ext>
            </a:extLst>
          </p:cNvPr>
          <p:cNvCxnSpPr>
            <a:stCxn id="25" idx="2"/>
            <a:endCxn id="24" idx="0"/>
          </p:cNvCxnSpPr>
          <p:nvPr/>
        </p:nvCxnSpPr>
        <p:spPr bwMode="auto">
          <a:xfrm>
            <a:off x="3786660" y="5277574"/>
            <a:ext cx="674653" cy="1651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9" name="Rectangle 28">
            <a:extLst>
              <a:ext uri="{FF2B5EF4-FFF2-40B4-BE49-F238E27FC236}">
                <a16:creationId xmlns:a16="http://schemas.microsoft.com/office/drawing/2014/main" id="{D87B8D32-A9B5-4A68-A5A5-A3542301F94D}"/>
              </a:ext>
            </a:extLst>
          </p:cNvPr>
          <p:cNvSpPr/>
          <p:nvPr/>
        </p:nvSpPr>
        <p:spPr bwMode="auto">
          <a:xfrm>
            <a:off x="5879976" y="5442716"/>
            <a:ext cx="136321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B886CEF-4987-44EF-A80E-2B9D33D919BE}"/>
              </a:ext>
            </a:extLst>
          </p:cNvPr>
          <p:cNvSpPr txBox="1"/>
          <p:nvPr/>
        </p:nvSpPr>
        <p:spPr>
          <a:xfrm>
            <a:off x="5461046" y="4942899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287132E-E739-4551-961D-D9DF7E74D1A7}"/>
              </a:ext>
            </a:extLst>
          </p:cNvPr>
          <p:cNvCxnSpPr>
            <a:cxnSpLocks/>
            <a:stCxn id="30" idx="2"/>
            <a:endCxn id="29" idx="0"/>
          </p:cNvCxnSpPr>
          <p:nvPr/>
        </p:nvCxnSpPr>
        <p:spPr bwMode="auto">
          <a:xfrm flipH="1">
            <a:off x="5948137" y="5250676"/>
            <a:ext cx="568647" cy="19204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281060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234FE8-1A6B-428D-8696-575123D418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Options for signaling R2 features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1D40D4-6E2F-49F4-9956-046D6631F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7"/>
            <a:ext cx="10361084" cy="468163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2 (Indication of existence of R2 features)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Using a few bits in the U-SIG and/or EHT-SIG to indicate the existence of more signals for specific additional features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Detailed information about those features, if they exist, will be further signaled in additional signal field(s) with predefined format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Pros: Scalable and sustainable for future releases and generations with some cost in overhead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dirty="0"/>
              <a:t>Cons: Additional decoding process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96A5C7-C7B6-4977-8A01-85DA05B678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2800907-5D70-4CFE-8969-A0EE38E866D8}"/>
              </a:ext>
            </a:extLst>
          </p:cNvPr>
          <p:cNvSpPr/>
          <p:nvPr/>
        </p:nvSpPr>
        <p:spPr bwMode="auto">
          <a:xfrm>
            <a:off x="191836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3AA20BC-9DE2-42B2-B6E0-326C4DE7D219}"/>
              </a:ext>
            </a:extLst>
          </p:cNvPr>
          <p:cNvSpPr/>
          <p:nvPr/>
        </p:nvSpPr>
        <p:spPr bwMode="auto">
          <a:xfrm>
            <a:off x="3358528" y="4595802"/>
            <a:ext cx="1440160" cy="36004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VD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690ACD9-ECC5-4497-AAB2-D9A7ACE612A5}"/>
              </a:ext>
            </a:extLst>
          </p:cNvPr>
          <p:cNvSpPr/>
          <p:nvPr/>
        </p:nvSpPr>
        <p:spPr bwMode="auto">
          <a:xfrm>
            <a:off x="4799856" y="4595802"/>
            <a:ext cx="1440160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Common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38FBAF-FF8E-4111-9389-6F7A13D30062}"/>
              </a:ext>
            </a:extLst>
          </p:cNvPr>
          <p:cNvSpPr/>
          <p:nvPr/>
        </p:nvSpPr>
        <p:spPr bwMode="auto">
          <a:xfrm>
            <a:off x="6240016" y="4595802"/>
            <a:ext cx="1720016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/>
              <a:t>User Specific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C230EA6-C180-4D44-8ABE-FA88016495B0}"/>
              </a:ext>
            </a:extLst>
          </p:cNvPr>
          <p:cNvCxnSpPr>
            <a:stCxn id="6" idx="1"/>
          </p:cNvCxnSpPr>
          <p:nvPr/>
        </p:nvCxnSpPr>
        <p:spPr bwMode="auto">
          <a:xfrm>
            <a:off x="1918368" y="4775822"/>
            <a:ext cx="0" cy="67248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55352ED-1C75-4CF8-8CAA-CC22CBC9F477}"/>
              </a:ext>
            </a:extLst>
          </p:cNvPr>
          <p:cNvCxnSpPr>
            <a:stCxn id="8" idx="1"/>
          </p:cNvCxnSpPr>
          <p:nvPr/>
        </p:nvCxnSpPr>
        <p:spPr bwMode="auto">
          <a:xfrm flipH="1">
            <a:off x="4798688" y="4775822"/>
            <a:ext cx="1168" cy="74560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453F58F-3DD2-46BA-9050-B3EA684E2EE6}"/>
              </a:ext>
            </a:extLst>
          </p:cNvPr>
          <p:cNvCxnSpPr>
            <a:cxnSpLocks/>
            <a:stCxn id="9" idx="3"/>
          </p:cNvCxnSpPr>
          <p:nvPr/>
        </p:nvCxnSpPr>
        <p:spPr bwMode="auto">
          <a:xfrm>
            <a:off x="7960032" y="4775822"/>
            <a:ext cx="0" cy="6694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6D2A7674-E2C1-4D94-B1C4-576BDE0B7B4F}"/>
              </a:ext>
            </a:extLst>
          </p:cNvPr>
          <p:cNvCxnSpPr/>
          <p:nvPr/>
        </p:nvCxnSpPr>
        <p:spPr bwMode="auto">
          <a:xfrm>
            <a:off x="1918368" y="5232278"/>
            <a:ext cx="288032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E356BAC-AFFB-441F-AC3B-8120E4AB4124}"/>
              </a:ext>
            </a:extLst>
          </p:cNvPr>
          <p:cNvCxnSpPr>
            <a:cxnSpLocks/>
          </p:cNvCxnSpPr>
          <p:nvPr/>
        </p:nvCxnSpPr>
        <p:spPr bwMode="auto">
          <a:xfrm>
            <a:off x="4798688" y="5232278"/>
            <a:ext cx="316134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1BEB282E-28B8-4AB2-A2AA-52DD5ED9733E}"/>
              </a:ext>
            </a:extLst>
          </p:cNvPr>
          <p:cNvSpPr txBox="1"/>
          <p:nvPr/>
        </p:nvSpPr>
        <p:spPr>
          <a:xfrm>
            <a:off x="2409046" y="5250263"/>
            <a:ext cx="1273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U-SIG (8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1A54D-4D42-4794-AFFA-96D0F176BDC6}"/>
              </a:ext>
            </a:extLst>
          </p:cNvPr>
          <p:cNvSpPr txBox="1"/>
          <p:nvPr/>
        </p:nvSpPr>
        <p:spPr>
          <a:xfrm>
            <a:off x="5728247" y="5254733"/>
            <a:ext cx="16069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EHT-SIG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762627D-6524-4AEA-B972-D6FD09B75466}"/>
              </a:ext>
            </a:extLst>
          </p:cNvPr>
          <p:cNvSpPr/>
          <p:nvPr/>
        </p:nvSpPr>
        <p:spPr bwMode="auto">
          <a:xfrm flipH="1">
            <a:off x="4379072" y="4595802"/>
            <a:ext cx="95994" cy="360040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A4FF115-70B2-4AEC-A0C1-BA36541BDE9E}"/>
              </a:ext>
            </a:extLst>
          </p:cNvPr>
          <p:cNvSpPr txBox="1"/>
          <p:nvPr/>
        </p:nvSpPr>
        <p:spPr>
          <a:xfrm>
            <a:off x="2904227" y="4109748"/>
            <a:ext cx="18902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</a:t>
            </a:r>
            <a:r>
              <a:rPr lang="en-US" sz="1400" dirty="0">
                <a:solidFill>
                  <a:schemeClr val="tx1"/>
                </a:solidFill>
              </a:rPr>
              <a:t> bit to indicated M-AP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0D71C00B-7B5C-4542-8146-E8894E1DD10E}"/>
              </a:ext>
            </a:extLst>
          </p:cNvPr>
          <p:cNvCxnSpPr>
            <a:cxnSpLocks/>
            <a:stCxn id="18" idx="2"/>
            <a:endCxn id="17" idx="0"/>
          </p:cNvCxnSpPr>
          <p:nvPr/>
        </p:nvCxnSpPr>
        <p:spPr bwMode="auto">
          <a:xfrm>
            <a:off x="3849358" y="4417525"/>
            <a:ext cx="577711" cy="17827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2A8C86C0-50A9-44FD-9BC8-BFF52FC479B5}"/>
              </a:ext>
            </a:extLst>
          </p:cNvPr>
          <p:cNvSpPr/>
          <p:nvPr/>
        </p:nvSpPr>
        <p:spPr bwMode="auto">
          <a:xfrm>
            <a:off x="4486304" y="4595802"/>
            <a:ext cx="93658" cy="360040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63766F9-8CB0-42DA-B80A-F4D9DF68CA28}"/>
              </a:ext>
            </a:extLst>
          </p:cNvPr>
          <p:cNvSpPr txBox="1"/>
          <p:nvPr/>
        </p:nvSpPr>
        <p:spPr>
          <a:xfrm>
            <a:off x="4871864" y="4082850"/>
            <a:ext cx="18614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1 </a:t>
            </a:r>
            <a:r>
              <a:rPr lang="en-US" sz="1400" dirty="0">
                <a:solidFill>
                  <a:schemeClr val="tx1"/>
                </a:solidFill>
              </a:rPr>
              <a:t>bit to indicate HARQ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1E6DA12-7270-405B-91D1-7F7862E478DB}"/>
              </a:ext>
            </a:extLst>
          </p:cNvPr>
          <p:cNvCxnSpPr>
            <a:cxnSpLocks/>
            <a:stCxn id="21" idx="2"/>
            <a:endCxn id="20" idx="0"/>
          </p:cNvCxnSpPr>
          <p:nvPr/>
        </p:nvCxnSpPr>
        <p:spPr bwMode="auto">
          <a:xfrm flipH="1">
            <a:off x="4533133" y="4390627"/>
            <a:ext cx="1269435" cy="2051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F0F30EDC-3CDF-4273-9688-105A4826AE0A}"/>
              </a:ext>
            </a:extLst>
          </p:cNvPr>
          <p:cNvSpPr/>
          <p:nvPr/>
        </p:nvSpPr>
        <p:spPr bwMode="auto">
          <a:xfrm>
            <a:off x="7960033" y="4594494"/>
            <a:ext cx="1440160" cy="37011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CDA65B7E-6BF9-4601-B131-7FEC2C1502D9}"/>
              </a:ext>
            </a:extLst>
          </p:cNvPr>
          <p:cNvSpPr/>
          <p:nvPr/>
        </p:nvSpPr>
        <p:spPr bwMode="auto">
          <a:xfrm>
            <a:off x="8034013" y="4595802"/>
            <a:ext cx="258190" cy="36861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784B4BC-72D9-40D8-9120-C7F3D1010882}"/>
              </a:ext>
            </a:extLst>
          </p:cNvPr>
          <p:cNvSpPr txBox="1"/>
          <p:nvPr/>
        </p:nvSpPr>
        <p:spPr>
          <a:xfrm>
            <a:off x="7008732" y="3880750"/>
            <a:ext cx="2050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x</a:t>
            </a:r>
            <a:r>
              <a:rPr lang="en-US" sz="1400" dirty="0">
                <a:solidFill>
                  <a:schemeClr val="tx1"/>
                </a:solidFill>
              </a:rPr>
              <a:t> bits dedicated for M-AP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E070DCD7-F1CF-4AA1-BBD8-AE177F61AC95}"/>
              </a:ext>
            </a:extLst>
          </p:cNvPr>
          <p:cNvCxnSpPr>
            <a:cxnSpLocks/>
            <a:stCxn id="33" idx="2"/>
            <a:endCxn id="32" idx="0"/>
          </p:cNvCxnSpPr>
          <p:nvPr/>
        </p:nvCxnSpPr>
        <p:spPr bwMode="auto">
          <a:xfrm>
            <a:off x="8034013" y="4188527"/>
            <a:ext cx="129095" cy="40727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B95B0B2F-89DD-4502-BC29-CE0CE99981A4}"/>
              </a:ext>
            </a:extLst>
          </p:cNvPr>
          <p:cNvSpPr/>
          <p:nvPr/>
        </p:nvSpPr>
        <p:spPr bwMode="auto">
          <a:xfrm>
            <a:off x="8362226" y="4591514"/>
            <a:ext cx="258189" cy="37290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D7F074A-8607-4CDE-AE21-729197BFBF25}"/>
              </a:ext>
            </a:extLst>
          </p:cNvPr>
          <p:cNvSpPr txBox="1"/>
          <p:nvPr/>
        </p:nvSpPr>
        <p:spPr>
          <a:xfrm>
            <a:off x="8688288" y="4129335"/>
            <a:ext cx="21114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tx1"/>
                </a:solidFill>
              </a:rPr>
              <a:t>y</a:t>
            </a:r>
            <a:r>
              <a:rPr lang="en-US" sz="1400" dirty="0">
                <a:solidFill>
                  <a:schemeClr val="tx1"/>
                </a:solidFill>
              </a:rPr>
              <a:t> bits dedicated for HARQ</a:t>
            </a:r>
          </a:p>
        </p:txBody>
      </p: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0945516-8743-4F76-9598-3BFD261534DC}"/>
              </a:ext>
            </a:extLst>
          </p:cNvPr>
          <p:cNvCxnSpPr>
            <a:cxnSpLocks/>
            <a:stCxn id="36" idx="2"/>
            <a:endCxn id="35" idx="0"/>
          </p:cNvCxnSpPr>
          <p:nvPr/>
        </p:nvCxnSpPr>
        <p:spPr bwMode="auto">
          <a:xfrm flipH="1">
            <a:off x="8491321" y="4437112"/>
            <a:ext cx="1252705" cy="15440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DAAA148E-3D78-42CF-BCD5-310DB21A5F7C}"/>
              </a:ext>
            </a:extLst>
          </p:cNvPr>
          <p:cNvCxnSpPr>
            <a:stCxn id="31" idx="3"/>
          </p:cNvCxnSpPr>
          <p:nvPr/>
        </p:nvCxnSpPr>
        <p:spPr bwMode="auto">
          <a:xfrm>
            <a:off x="9400193" y="4779552"/>
            <a:ext cx="0" cy="66875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F0E9C24-5A7E-4607-8DF3-1FBB1FCEC076}"/>
              </a:ext>
            </a:extLst>
          </p:cNvPr>
          <p:cNvCxnSpPr/>
          <p:nvPr/>
        </p:nvCxnSpPr>
        <p:spPr bwMode="auto">
          <a:xfrm flipV="1">
            <a:off x="7960032" y="5232278"/>
            <a:ext cx="1440161" cy="179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9F207108-2084-49A7-B78C-4EA4067EFB41}"/>
              </a:ext>
            </a:extLst>
          </p:cNvPr>
          <p:cNvSpPr txBox="1"/>
          <p:nvPr/>
        </p:nvSpPr>
        <p:spPr>
          <a:xfrm>
            <a:off x="8017453" y="5238183"/>
            <a:ext cx="15183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R2-SIG (x4 </a:t>
            </a:r>
            <a:r>
              <a:rPr lang="en-US" sz="1600" dirty="0" err="1">
                <a:solidFill>
                  <a:schemeClr val="tx1"/>
                </a:solidFill>
                <a:latin typeface="Symbol" panose="05050102010706020507" pitchFamily="18" charset="2"/>
              </a:rPr>
              <a:t>m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</a:rPr>
              <a:t>(or part of EHT-SIG)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FD4A89EC-D1C6-420B-927A-684615D31E97}"/>
              </a:ext>
            </a:extLst>
          </p:cNvPr>
          <p:cNvSpPr txBox="1"/>
          <p:nvPr/>
        </p:nvSpPr>
        <p:spPr>
          <a:xfrm>
            <a:off x="9866612" y="4911994"/>
            <a:ext cx="17324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Predefined format</a:t>
            </a: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DFAD5D59-29DF-48CB-8D22-E65CAF99F1A6}"/>
              </a:ext>
            </a:extLst>
          </p:cNvPr>
          <p:cNvCxnSpPr>
            <a:stCxn id="49" idx="1"/>
            <a:endCxn id="31" idx="3"/>
          </p:cNvCxnSpPr>
          <p:nvPr/>
        </p:nvCxnSpPr>
        <p:spPr bwMode="auto">
          <a:xfrm flipH="1" flipV="1">
            <a:off x="9400193" y="4779552"/>
            <a:ext cx="466419" cy="54794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14882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1438</Words>
  <Application>Microsoft Office PowerPoint</Application>
  <PresentationFormat>Widescreen</PresentationFormat>
  <Paragraphs>243</Paragraphs>
  <Slides>13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Symbol</vt:lpstr>
      <vt:lpstr>Times New Roman</vt:lpstr>
      <vt:lpstr>Office Theme</vt:lpstr>
      <vt:lpstr>Document</vt:lpstr>
      <vt:lpstr>PHY Signaling Methodology for 11be Releases</vt:lpstr>
      <vt:lpstr>PowerPoint Presentation</vt:lpstr>
      <vt:lpstr>Introduction</vt:lpstr>
      <vt:lpstr>U-SIG Design Considerations</vt:lpstr>
      <vt:lpstr>U-SIG/EHT-SIG Fields </vt:lpstr>
      <vt:lpstr>Current Status of U-SIG and EHT-SIG</vt:lpstr>
      <vt:lpstr>Potential Release 2 Signals</vt:lpstr>
      <vt:lpstr>Options for signaling R2 features</vt:lpstr>
      <vt:lpstr>Options for signaling R2 features (cont.)</vt:lpstr>
      <vt:lpstr>Options for signaling R2 features (cont.)</vt:lpstr>
      <vt:lpstr>Conclusion</vt:lpstr>
      <vt:lpstr>References</vt:lpstr>
      <vt:lpstr>SP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2020-08-27T19:32:30Z</dcterms:created>
  <dcterms:modified xsi:type="dcterms:W3CDTF">2020-08-27T23:10:12Z</dcterms:modified>
</cp:coreProperties>
</file>