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32" r:id="rId3"/>
    <p:sldId id="284" r:id="rId4"/>
    <p:sldId id="349" r:id="rId5"/>
    <p:sldId id="334" r:id="rId6"/>
    <p:sldId id="350" r:id="rId7"/>
    <p:sldId id="340" r:id="rId8"/>
    <p:sldId id="343" r:id="rId9"/>
    <p:sldId id="330" r:id="rId10"/>
    <p:sldId id="351" r:id="rId11"/>
    <p:sldId id="353" r:id="rId12"/>
    <p:sldId id="352" r:id="rId13"/>
    <p:sldId id="270" r:id="rId14"/>
    <p:sldId id="354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4660"/>
  </p:normalViewPr>
  <p:slideViewPr>
    <p:cSldViewPr>
      <p:cViewPr varScale="1">
        <p:scale>
          <a:sx n="121" d="100"/>
          <a:sy n="121" d="100"/>
        </p:scale>
        <p:origin x="136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76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802.11-20/1317r0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Aug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566-60-00be-compendium-of-straw-polls-and-potential-changes-to-the-specification-framework-document.docx" TargetMode="External"/><Relationship Id="rId2" Type="http://schemas.openxmlformats.org/officeDocument/2006/relationships/hyperlink" Target="https://mentor.ieee.org/802.11/dcn/20/11-20-1238-00-00be-open-issues-on-preamble-design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 smtClean="0">
                <a:solidFill>
                  <a:schemeClr val="tx1"/>
                </a:solidFill>
              </a:rPr>
              <a:t>SIG contents discussion for </a:t>
            </a:r>
            <a:r>
              <a:rPr lang="en-US" sz="2800" dirty="0" smtClean="0">
                <a:solidFill>
                  <a:schemeClr val="tx1"/>
                </a:solidFill>
              </a:rPr>
              <a:t>EHT sounding NDP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2020-08-20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/>
              <a:t>An EHT sounding NDP is signaled through:</a:t>
            </a:r>
          </a:p>
          <a:p>
            <a:pPr lvl="2" algn="just"/>
            <a:r>
              <a:rPr lang="en-US" altLang="zh-CN" dirty="0" smtClean="0"/>
              <a:t>Number of EHT-SIG symbols is set to </a:t>
            </a:r>
            <a:r>
              <a:rPr lang="en-US" altLang="zh-CN" dirty="0" smtClean="0"/>
              <a:t>1</a:t>
            </a:r>
            <a:r>
              <a:rPr lang="en-US" altLang="zh-CN" dirty="0" smtClean="0"/>
              <a:t>, and</a:t>
            </a:r>
            <a:endParaRPr lang="en-US" altLang="zh-CN" dirty="0" smtClean="0"/>
          </a:p>
          <a:p>
            <a:pPr lvl="2" algn="just"/>
            <a:r>
              <a:rPr lang="en-US" altLang="zh-CN" dirty="0" smtClean="0"/>
              <a:t>EHT-SIG MCS is set to BPSK R 1/2</a:t>
            </a:r>
          </a:p>
          <a:p>
            <a:pPr lvl="1" algn="just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574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/>
              <a:t>4 bit Number </a:t>
            </a:r>
            <a:r>
              <a:rPr lang="en-US" altLang="zh-CN" dirty="0"/>
              <a:t>of EHT-LTF symbols and </a:t>
            </a:r>
            <a:r>
              <a:rPr lang="en-US" altLang="zh-CN" dirty="0" err="1"/>
              <a:t>midamble</a:t>
            </a:r>
            <a:r>
              <a:rPr lang="en-US" altLang="zh-CN" dirty="0"/>
              <a:t> periodicity and </a:t>
            </a:r>
            <a:r>
              <a:rPr lang="en-US" altLang="zh-CN" dirty="0" smtClean="0"/>
              <a:t>Doppler subfield(s) are used to signal NSS in an EHT sounding NDP.</a:t>
            </a:r>
          </a:p>
          <a:p>
            <a:pPr lvl="2" algn="just"/>
            <a:r>
              <a:rPr lang="en-US" altLang="zh-CN" dirty="0" smtClean="0"/>
              <a:t>TBD if </a:t>
            </a:r>
            <a:r>
              <a:rPr lang="en-US" altLang="zh-CN" dirty="0"/>
              <a:t>Number of EHT-LTF symbols and </a:t>
            </a:r>
            <a:r>
              <a:rPr lang="en-US" altLang="zh-CN" dirty="0" err="1"/>
              <a:t>midamble</a:t>
            </a:r>
            <a:r>
              <a:rPr lang="en-US" altLang="zh-CN" dirty="0"/>
              <a:t> periodicity and Doppler </a:t>
            </a:r>
            <a:r>
              <a:rPr lang="en-US" altLang="zh-CN" dirty="0" smtClean="0"/>
              <a:t>subfield(s) are encoded together or separately</a:t>
            </a:r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370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/>
              <a:t>BSS color subfield in U-SIG has more than 6 bits.</a:t>
            </a:r>
          </a:p>
          <a:p>
            <a:pPr lvl="1" algn="just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780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 smtClean="0">
                <a:hlinkClick r:id="rId2"/>
              </a:rPr>
              <a:t>https</a:t>
            </a:r>
            <a:r>
              <a:rPr lang="en-US" altLang="zh-CN" sz="1800" b="0" dirty="0">
                <a:hlinkClick r:id="rId2"/>
              </a:rPr>
              <a:t>://</a:t>
            </a:r>
            <a:r>
              <a:rPr lang="en-US" altLang="zh-CN" sz="1800" b="0" dirty="0" smtClean="0">
                <a:hlinkClick r:id="rId2"/>
              </a:rPr>
              <a:t>mentor.ieee.org/802.11/dcn/20/11-20-1238-00-00be-open-issues-on-preamble-design.pptx</a:t>
            </a:r>
            <a:r>
              <a:rPr lang="en-US" altLang="zh-CN" sz="1800" b="0" dirty="0" smtClean="0"/>
              <a:t>, Sameer Vermani, </a:t>
            </a:r>
            <a:r>
              <a:rPr lang="en-US" altLang="zh-CN" sz="1800" b="0" dirty="0" smtClean="0"/>
              <a:t>Qualcomm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3"/>
              </a:rPr>
              <a:t>https://</a:t>
            </a:r>
            <a:r>
              <a:rPr lang="en-US" altLang="zh-CN" sz="1800" b="0" dirty="0" smtClean="0">
                <a:hlinkClick r:id="rId3"/>
              </a:rPr>
              <a:t>mentor.ieee.org/802.11/dcn/20/11-20-0566-60-00be-compendium-of-straw-polls-and-potential-changes-to-the-specification-framework-document.docx</a:t>
            </a:r>
            <a:r>
              <a:rPr lang="en-US" altLang="zh-CN" sz="1800" b="0" dirty="0" smtClean="0"/>
              <a:t>, Edward Au,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endParaRPr lang="zh-CN" alt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709564"/>
              </p:ext>
            </p:extLst>
          </p:nvPr>
        </p:nvGraphicFramePr>
        <p:xfrm>
          <a:off x="1524000" y="1981200"/>
          <a:ext cx="6096000" cy="3880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315"/>
                <a:gridCol w="1329315"/>
                <a:gridCol w="781496"/>
                <a:gridCol w="1328212"/>
                <a:gridCol w="1327662"/>
              </a:tblGrid>
              <a:tr h="37476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</a:t>
                      </a:r>
                      <a:endParaRPr lang="zh-CN" sz="105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Subfield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Meaning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030765">
                <a:tc rowSpan="5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SU, Duped SU, MU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Number of EHT-LTF Symbols And </a:t>
                      </a:r>
                      <a:r>
                        <a:rPr lang="en-US" sz="1050" kern="100" dirty="0" err="1">
                          <a:effectLst/>
                        </a:rPr>
                        <a:t>Midamble</a:t>
                      </a:r>
                      <a:r>
                        <a:rPr lang="en-US" sz="1050" kern="100" dirty="0">
                          <a:effectLst/>
                        </a:rPr>
                        <a:t> Periodicity And Doppler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Doppler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EHT-LTF </a:t>
                      </a:r>
                      <a:r>
                        <a:rPr lang="en-US" sz="1050" kern="100" dirty="0" smtClean="0">
                          <a:effectLst/>
                        </a:rPr>
                        <a:t>Symbols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 err="1">
                          <a:effectLst/>
                        </a:rPr>
                        <a:t>Midamble</a:t>
                      </a:r>
                      <a:r>
                        <a:rPr lang="en-US" sz="1050" kern="100" dirty="0">
                          <a:effectLst/>
                        </a:rPr>
                        <a:t> </a:t>
                      </a:r>
                      <a:r>
                        <a:rPr lang="en-US" sz="1050" kern="100" dirty="0" err="1">
                          <a:effectLst/>
                        </a:rPr>
                        <a:t>Periodcity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10619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0-8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0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effectLst/>
                        </a:rPr>
                        <a:t>1/2/4/6/8/10/12/14/16 (TBD)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N/A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10619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9-11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1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1/2/4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10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10619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12-14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1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1/2/4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20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10619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15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Reserved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10619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Sounding NDP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0-15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Indicates 1-16 SS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Appendix: Doppler + </a:t>
            </a:r>
            <a:r>
              <a:rPr lang="en-US" altLang="zh-CN" dirty="0"/>
              <a:t>EHT-LTF symbols and </a:t>
            </a:r>
            <a:r>
              <a:rPr lang="en-US" altLang="zh-CN" dirty="0" err="1"/>
              <a:t>midamble</a:t>
            </a:r>
            <a:r>
              <a:rPr lang="en-US" altLang="zh-CN" dirty="0"/>
              <a:t> </a:t>
            </a:r>
            <a:r>
              <a:rPr lang="en-US" altLang="zh-CN" dirty="0" smtClean="0"/>
              <a:t>periodicity (example) 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592481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Doppler + EHT-LTF symbols and </a:t>
            </a:r>
            <a:r>
              <a:rPr lang="en-US" altLang="zh-CN" dirty="0" err="1"/>
              <a:t>midamble</a:t>
            </a:r>
            <a:r>
              <a:rPr lang="en-US" altLang="zh-CN" dirty="0"/>
              <a:t> </a:t>
            </a:r>
            <a:r>
              <a:rPr lang="en-US" altLang="zh-CN" dirty="0" smtClean="0"/>
              <a:t>periodicity can also be separately encoded if the variant of supported LTF symbols is not greater than 8.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0748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8788" y="1752600"/>
            <a:ext cx="4189412" cy="4114800"/>
          </a:xfrm>
        </p:spPr>
        <p:txBody>
          <a:bodyPr/>
          <a:lstStyle/>
          <a:p>
            <a:r>
              <a:rPr lang="en-US" altLang="zh-CN" sz="1800" dirty="0" smtClean="0"/>
              <a:t>In [1], U-SIG and EHT-SIG contents have been very well discussed (see the table </a:t>
            </a:r>
            <a:r>
              <a:rPr lang="en-US" altLang="zh-CN" sz="1800" dirty="0" smtClean="0">
                <a:sym typeface="Wingdings" panose="05000000000000000000" pitchFamily="2" charset="2"/>
              </a:rPr>
              <a:t>on the right</a:t>
            </a:r>
            <a:r>
              <a:rPr lang="en-US" altLang="zh-CN" sz="1800" dirty="0" smtClean="0"/>
              <a:t>).</a:t>
            </a:r>
          </a:p>
          <a:p>
            <a:endParaRPr lang="en-US" altLang="zh-CN" sz="1800" dirty="0"/>
          </a:p>
          <a:p>
            <a:r>
              <a:rPr lang="en-US" altLang="zh-CN" sz="1800" dirty="0" smtClean="0"/>
              <a:t>There are some parts we want to discuss in this proposal (marked in </a:t>
            </a:r>
            <a:r>
              <a:rPr lang="en-US" altLang="zh-CN" sz="1800" dirty="0" smtClean="0">
                <a:solidFill>
                  <a:srgbClr val="FF0000"/>
                </a:solidFill>
              </a:rPr>
              <a:t>red</a:t>
            </a:r>
            <a:r>
              <a:rPr lang="en-US" altLang="zh-CN" sz="1800" dirty="0" smtClean="0"/>
              <a:t>).</a:t>
            </a:r>
            <a:endParaRPr lang="zh-CN" alt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3733800" cy="1066800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xmlns="" id="{06C3FC70-1C05-4A0A-B3B6-402EBEEF5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735449"/>
              </p:ext>
            </p:extLst>
          </p:nvPr>
        </p:nvGraphicFramePr>
        <p:xfrm>
          <a:off x="4860032" y="634727"/>
          <a:ext cx="4104456" cy="5834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7822586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3790199128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93332071"/>
                  </a:ext>
                </a:extLst>
              </a:tr>
              <a:tr h="1330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3703837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indication(global for non-OFDMA)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PPDU format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6519074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EHT-SIG Compression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9772799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288369"/>
                  </a:ext>
                </a:extLst>
              </a:tr>
              <a:tr h="13303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</a:t>
                      </a: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49382681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9102347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EHT-LTF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symbols and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midamble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periodicity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0230756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Doppler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6168754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7320657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389098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78136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48057693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40679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38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205329"/>
            <a:ext cx="7562853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[1] proposes: </a:t>
            </a:r>
            <a:r>
              <a:rPr lang="en-US" altLang="zh-CN" sz="1600" dirty="0"/>
              <a:t>Overflow bits kept to </a:t>
            </a:r>
            <a:r>
              <a:rPr lang="en-US" altLang="zh-CN" sz="1600" dirty="0" smtClean="0"/>
              <a:t>&lt;=17 </a:t>
            </a:r>
            <a:r>
              <a:rPr lang="en-US" altLang="zh-CN" sz="1600" dirty="0"/>
              <a:t>to make sure EHT-SIG can fit to 2 symbols at </a:t>
            </a:r>
            <a:r>
              <a:rPr lang="en-US" altLang="zh-CN" sz="1600" dirty="0" smtClean="0"/>
              <a:t>MCS0 for single user case.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rgbClr val="FF0000"/>
                </a:solidFill>
              </a:rPr>
              <a:t>17</a:t>
            </a:r>
            <a:r>
              <a:rPr lang="en-US" altLang="zh-CN" sz="1400" dirty="0" smtClean="0"/>
              <a:t> bits overflow bits, together with </a:t>
            </a:r>
            <a:r>
              <a:rPr lang="en-US" altLang="zh-CN" sz="1400" dirty="0" smtClean="0">
                <a:solidFill>
                  <a:srgbClr val="FF0000"/>
                </a:solidFill>
              </a:rPr>
              <a:t>3</a:t>
            </a:r>
            <a:r>
              <a:rPr lang="en-US" altLang="zh-CN" sz="1400" dirty="0" smtClean="0"/>
              <a:t> bit number of non-OFDMA users, </a:t>
            </a:r>
            <a:r>
              <a:rPr lang="en-US" altLang="zh-CN" sz="1400" dirty="0" smtClean="0">
                <a:solidFill>
                  <a:srgbClr val="FF0000"/>
                </a:solidFill>
              </a:rPr>
              <a:t>22</a:t>
            </a:r>
            <a:r>
              <a:rPr lang="en-US" altLang="zh-CN" sz="1400" dirty="0" smtClean="0"/>
              <a:t>-bit user field, </a:t>
            </a:r>
            <a:r>
              <a:rPr lang="en-US" altLang="zh-CN" sz="1400" dirty="0" smtClean="0">
                <a:solidFill>
                  <a:srgbClr val="FF0000"/>
                </a:solidFill>
              </a:rPr>
              <a:t>10</a:t>
            </a:r>
            <a:r>
              <a:rPr lang="en-US" altLang="zh-CN" sz="1400" dirty="0" smtClean="0"/>
              <a:t> bit CRC + Tail, 52 bits in total.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EHT-SIG with MCS0 (BSPK, R 1/2)  can carry 26 </a:t>
            </a:r>
            <a:r>
              <a:rPr lang="en-US" altLang="zh-CN" sz="1400" dirty="0" err="1" smtClean="0"/>
              <a:t>uncoded</a:t>
            </a:r>
            <a:r>
              <a:rPr lang="en-US" altLang="zh-CN" sz="1400" dirty="0" smtClean="0"/>
              <a:t> bits per symbol.</a:t>
            </a:r>
            <a:endParaRPr lang="en-US" altLang="zh-CN" sz="1400" dirty="0"/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8816"/>
            <a:ext cx="82296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Background: </a:t>
            </a:r>
            <a:r>
              <a:rPr lang="en-US" altLang="zh-CN" dirty="0" smtClean="0">
                <a:solidFill>
                  <a:schemeClr val="tx1"/>
                </a:solidFill>
              </a:rPr>
              <a:t>EHT-SIG </a:t>
            </a:r>
            <a:r>
              <a:rPr lang="en-US" altLang="zh-CN" dirty="0" smtClean="0">
                <a:solidFill>
                  <a:schemeClr val="tx1"/>
                </a:solidFill>
              </a:rPr>
              <a:t>for single user case [1]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xmlns="" id="{C55EA446-CDF9-46B9-8194-67750BC72B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1207006"/>
              </p:ext>
            </p:extLst>
          </p:nvPr>
        </p:nvGraphicFramePr>
        <p:xfrm>
          <a:off x="5364088" y="3544814"/>
          <a:ext cx="2811153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470">
                  <a:extLst>
                    <a:ext uri="{9D8B030D-6E8A-4147-A177-3AD203B41FA5}">
                      <a16:colId xmlns:a16="http://schemas.microsoft.com/office/drawing/2014/main" xmlns="" val="2304787468"/>
                    </a:ext>
                  </a:extLst>
                </a:gridCol>
                <a:gridCol w="1351683">
                  <a:extLst>
                    <a:ext uri="{9D8B030D-6E8A-4147-A177-3AD203B41FA5}">
                      <a16:colId xmlns:a16="http://schemas.microsoft.com/office/drawing/2014/main" xmlns="" val="3608918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of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5439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STA-ID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571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Spatial Configuration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9131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2974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1571566"/>
                  </a:ext>
                </a:extLst>
              </a:tr>
            </a:tbl>
          </a:graphicData>
        </a:graphic>
      </p:graphicFrame>
      <p:sp>
        <p:nvSpPr>
          <p:cNvPr id="10" name="TextBox 10">
            <a:extLst>
              <a:ext uri="{FF2B5EF4-FFF2-40B4-BE49-F238E27FC236}">
                <a16:creationId xmlns:a16="http://schemas.microsoft.com/office/drawing/2014/main" xmlns="" id="{0231B673-0DF9-49C8-A4EC-B78255C601B5}"/>
              </a:ext>
            </a:extLst>
          </p:cNvPr>
          <p:cNvSpPr txBox="1"/>
          <p:nvPr/>
        </p:nvSpPr>
        <p:spPr>
          <a:xfrm>
            <a:off x="684213" y="5828010"/>
            <a:ext cx="3302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u="sng" dirty="0"/>
              <a:t>User field for a Non-MU-MIMO allocation</a:t>
            </a: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xmlns="" id="{2D55C28E-F5FE-4D4A-AEBE-EA1F587620EF}"/>
              </a:ext>
            </a:extLst>
          </p:cNvPr>
          <p:cNvSpPr txBox="1"/>
          <p:nvPr/>
        </p:nvSpPr>
        <p:spPr>
          <a:xfrm>
            <a:off x="5257871" y="5601328"/>
            <a:ext cx="3023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u="sng" dirty="0"/>
              <a:t>User field for an MU-MIMO allocation</a:t>
            </a:r>
          </a:p>
        </p:txBody>
      </p:sp>
      <p:graphicFrame>
        <p:nvGraphicFramePr>
          <p:cNvPr id="12" name="Table 6">
            <a:extLst>
              <a:ext uri="{FF2B5EF4-FFF2-40B4-BE49-F238E27FC236}">
                <a16:creationId xmlns:a16="http://schemas.microsoft.com/office/drawing/2014/main" xmlns="" id="{DB177E88-64BE-4183-99A4-650FCCE19B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1405873"/>
              </p:ext>
            </p:extLst>
          </p:nvPr>
        </p:nvGraphicFramePr>
        <p:xfrm>
          <a:off x="1026087" y="3232130"/>
          <a:ext cx="261875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7371">
                  <a:extLst>
                    <a:ext uri="{9D8B030D-6E8A-4147-A177-3AD203B41FA5}">
                      <a16:colId xmlns:a16="http://schemas.microsoft.com/office/drawing/2014/main" xmlns="" val="2304787468"/>
                    </a:ext>
                  </a:extLst>
                </a:gridCol>
                <a:gridCol w="1381387">
                  <a:extLst>
                    <a:ext uri="{9D8B030D-6E8A-4147-A177-3AD203B41FA5}">
                      <a16:colId xmlns:a16="http://schemas.microsoft.com/office/drawing/2014/main" xmlns="" val="3608918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of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5439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STA-ID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571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</a:rPr>
                        <a:t>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9131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Beamformed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2974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5783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1571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0365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205329"/>
            <a:ext cx="7562853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[1] proposes the same format of NDP as single user case EHT MU PPDU.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Can lead to additional </a:t>
            </a:r>
            <a:r>
              <a:rPr lang="en-US" altLang="zh-CN" sz="1600" u="sng" dirty="0" smtClean="0"/>
              <a:t>2 more symbols </a:t>
            </a:r>
            <a:r>
              <a:rPr lang="en-US" altLang="zh-CN" sz="1600" dirty="0" smtClean="0"/>
              <a:t>overhead compared with HE sounding NDP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11ax: 2 symbols HE-SIG-A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11be: 2 symbols U-SIG + 2 symbols EHT-SIG (with MCS 0)</a:t>
            </a:r>
          </a:p>
          <a:p>
            <a:pPr lvl="3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EHT-SIG carries </a:t>
            </a:r>
            <a:r>
              <a:rPr lang="en-US" altLang="zh-CN" sz="1200" dirty="0"/>
              <a:t>a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meaningless number of non-OFDMA users </a:t>
            </a:r>
            <a:r>
              <a:rPr lang="en-US" altLang="zh-CN" sz="1200" dirty="0" smtClean="0"/>
              <a:t>subfield (3bits</a:t>
            </a:r>
            <a:r>
              <a:rPr lang="en-US" altLang="zh-CN" sz="1200" dirty="0"/>
              <a:t>, 1-8) + </a:t>
            </a:r>
            <a:r>
              <a:rPr lang="en-US" altLang="zh-CN" sz="1200" dirty="0" smtClean="0"/>
              <a:t>32 bits padding of  </a:t>
            </a:r>
            <a:r>
              <a:rPr lang="zh-CN" altLang="en-US" sz="1200" dirty="0" smtClean="0"/>
              <a:t>“</a:t>
            </a:r>
            <a:r>
              <a:rPr lang="en-US" altLang="zh-CN" sz="1200" dirty="0" smtClean="0"/>
              <a:t>User Block</a:t>
            </a:r>
            <a:r>
              <a:rPr lang="zh-CN" altLang="en-US" sz="1200" dirty="0" smtClean="0"/>
              <a:t>” </a:t>
            </a:r>
            <a:r>
              <a:rPr lang="en-US" altLang="zh-CN" sz="1200" dirty="0" smtClean="0">
                <a:sym typeface="Wingdings" panose="05000000000000000000" pitchFamily="2" charset="2"/>
              </a:rPr>
              <a:t> the 2</a:t>
            </a:r>
            <a:r>
              <a:rPr lang="en-US" altLang="zh-CN" sz="1200" baseline="30000" dirty="0" smtClean="0">
                <a:sym typeface="Wingdings" panose="05000000000000000000" pitchFamily="2" charset="2"/>
              </a:rPr>
              <a:t>nd</a:t>
            </a:r>
            <a:r>
              <a:rPr lang="en-US" altLang="zh-CN" sz="1200" dirty="0" smtClean="0">
                <a:sym typeface="Wingdings" panose="05000000000000000000" pitchFamily="2" charset="2"/>
              </a:rPr>
              <a:t> symbol of EHT-SIG is all </a:t>
            </a:r>
            <a:r>
              <a:rPr lang="en-US" altLang="zh-CN" sz="1200" dirty="0" err="1" smtClean="0">
                <a:sym typeface="Wingdings" panose="05000000000000000000" pitchFamily="2" charset="2"/>
              </a:rPr>
              <a:t>padding+CRC+Tail</a:t>
            </a:r>
            <a:r>
              <a:rPr lang="en-US" altLang="zh-CN" sz="1200" dirty="0" smtClean="0">
                <a:sym typeface="Wingdings" panose="05000000000000000000" pitchFamily="2" charset="2"/>
              </a:rPr>
              <a:t>.</a:t>
            </a:r>
            <a:endParaRPr lang="en-US" altLang="zh-CN" sz="12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8816"/>
            <a:ext cx="8534400" cy="533400"/>
          </a:xfrm>
          <a:noFill/>
          <a:ln/>
        </p:spPr>
        <p:txBody>
          <a:bodyPr/>
          <a:lstStyle/>
          <a:p>
            <a:r>
              <a:rPr lang="en-US" altLang="zh-CN" dirty="0"/>
              <a:t>Background: </a:t>
            </a:r>
            <a:r>
              <a:rPr lang="en-US" altLang="zh-CN" dirty="0" smtClean="0">
                <a:solidFill>
                  <a:schemeClr val="tx1"/>
                </a:solidFill>
              </a:rPr>
              <a:t>EHT-SIG </a:t>
            </a:r>
            <a:r>
              <a:rPr lang="en-US" altLang="zh-CN" dirty="0" smtClean="0">
                <a:solidFill>
                  <a:schemeClr val="tx1"/>
                </a:solidFill>
              </a:rPr>
              <a:t>for sounding NDP in [1]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Box 6">
            <a:extLst>
              <a:ext uri="{FF2B5EF4-FFF2-40B4-BE49-F238E27FC236}">
                <a16:creationId xmlns="" xmlns:a16="http://schemas.microsoft.com/office/drawing/2014/main" id="{95C1AD04-CB54-464E-AE17-0F96908280D1}"/>
              </a:ext>
            </a:extLst>
          </p:cNvPr>
          <p:cNvSpPr txBox="1"/>
          <p:nvPr/>
        </p:nvSpPr>
        <p:spPr>
          <a:xfrm>
            <a:off x="5704395" y="5229923"/>
            <a:ext cx="1983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Padding or dummy user field</a:t>
            </a:r>
          </a:p>
          <a:p>
            <a:r>
              <a:rPr lang="en-US" dirty="0"/>
              <a:t> to make length same as SU</a:t>
            </a:r>
          </a:p>
        </p:txBody>
      </p:sp>
      <p:cxnSp>
        <p:nvCxnSpPr>
          <p:cNvPr id="18" name="Straight Arrow Connector 9">
            <a:extLst>
              <a:ext uri="{FF2B5EF4-FFF2-40B4-BE49-F238E27FC236}">
                <a16:creationId xmlns="" xmlns:a16="http://schemas.microsoft.com/office/drawing/2014/main" id="{75D5A728-569B-4BF9-B7D5-E59B3FA7AC80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8024" y="5439923"/>
            <a:ext cx="936104" cy="55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7">
            <a:extLst>
              <a:ext uri="{FF2B5EF4-FFF2-40B4-BE49-F238E27FC236}">
                <a16:creationId xmlns="" xmlns:a16="http://schemas.microsoft.com/office/drawing/2014/main" id="{F6EC40D2-BDF4-43F5-83D2-EA15E62BB148}"/>
              </a:ext>
            </a:extLst>
          </p:cNvPr>
          <p:cNvSpPr txBox="1"/>
          <p:nvPr/>
        </p:nvSpPr>
        <p:spPr>
          <a:xfrm>
            <a:off x="5148064" y="4397288"/>
            <a:ext cx="3816424" cy="56938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900" i="1" dirty="0"/>
              <a:t>U-SIG overflow needs to be 17 bits or lower for a 2 symbol EHT-SIG at MCS0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i="1" dirty="0"/>
              <a:t>U-SIG overflow + 3 bits (#of users) + 22 (user-field)+10 bits CRC/tail needs to be within 52 bits</a:t>
            </a:r>
          </a:p>
          <a:p>
            <a:endParaRPr lang="en-US" sz="500" i="1" dirty="0"/>
          </a:p>
        </p:txBody>
      </p:sp>
      <p:cxnSp>
        <p:nvCxnSpPr>
          <p:cNvPr id="20" name="Straight Arrow Connector 10">
            <a:extLst>
              <a:ext uri="{FF2B5EF4-FFF2-40B4-BE49-F238E27FC236}">
                <a16:creationId xmlns="" xmlns:a16="http://schemas.microsoft.com/office/drawing/2014/main" id="{87AB1A06-17B5-4157-AEC4-0427C56AD413}"/>
              </a:ext>
            </a:extLst>
          </p:cNvPr>
          <p:cNvCxnSpPr/>
          <p:nvPr/>
        </p:nvCxnSpPr>
        <p:spPr bwMode="auto">
          <a:xfrm flipH="1">
            <a:off x="4788024" y="4676368"/>
            <a:ext cx="2880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1" name="Table 12">
            <a:extLst>
              <a:ext uri="{FF2B5EF4-FFF2-40B4-BE49-F238E27FC236}">
                <a16:creationId xmlns="" xmlns:a16="http://schemas.microsoft.com/office/drawing/2014/main" id="{936B5519-E346-45D5-8000-AA62D1185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272697"/>
              </p:ext>
            </p:extLst>
          </p:nvPr>
        </p:nvGraphicFramePr>
        <p:xfrm>
          <a:off x="467544" y="4408386"/>
          <a:ext cx="7543800" cy="1891665"/>
        </p:xfrm>
        <a:graphic>
          <a:graphicData uri="http://schemas.openxmlformats.org/drawingml/2006/table">
            <a:tbl>
              <a:tblPr/>
              <a:tblGrid>
                <a:gridCol w="1247250">
                  <a:extLst>
                    <a:ext uri="{9D8B030D-6E8A-4147-A177-3AD203B41FA5}">
                      <a16:colId xmlns="" xmlns:a16="http://schemas.microsoft.com/office/drawing/2014/main" val="2942410900"/>
                    </a:ext>
                  </a:extLst>
                </a:gridCol>
                <a:gridCol w="980662">
                  <a:extLst>
                    <a:ext uri="{9D8B030D-6E8A-4147-A177-3AD203B41FA5}">
                      <a16:colId xmlns="" xmlns:a16="http://schemas.microsoft.com/office/drawing/2014/main" val="3973723864"/>
                    </a:ext>
                  </a:extLst>
                </a:gridCol>
                <a:gridCol w="847368">
                  <a:extLst>
                    <a:ext uri="{9D8B030D-6E8A-4147-A177-3AD203B41FA5}">
                      <a16:colId xmlns="" xmlns:a16="http://schemas.microsoft.com/office/drawing/2014/main" val="2597378228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909814615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375160571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621828917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7981844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 and </a:t>
                      </a:r>
                      <a:r>
                        <a:rPr lang="en-US" sz="1100" b="0" i="1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DUPed</a:t>
                      </a:r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SU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Specific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48380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662685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91539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645352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51788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#User = </a:t>
                      </a:r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57578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#User = </a:t>
                      </a:r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15324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158315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1575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06045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25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74180"/>
            <a:ext cx="7772400" cy="4114800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Propose to have a sounding NDP always with one symbol EHT-SIG to save overhead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Still have the same U-SIG contents and U-SIG Overflow contents as other EHT MU PPDU for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consistency and unification.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Propose to have 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16 bits U-SIG Overflow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all modes of EHT MU PPDU. 10 bits </a:t>
            </a:r>
            <a:r>
              <a:rPr lang="en-US" altLang="zh-CN" sz="1800" u="sng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CRC+Tail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in EHT-SIG SYM 1 for EHT sounding NDP.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Propose to have </a:t>
            </a:r>
            <a:r>
              <a:rPr lang="en-US" altLang="zh-CN" sz="1800" u="sng" dirty="0">
                <a:solidFill>
                  <a:schemeClr val="dk1"/>
                </a:solidFill>
                <a:ea typeface="Times New Roman"/>
                <a:cs typeface="Times New Roman"/>
              </a:rPr>
              <a:t>Number of 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EHT-LTF Symbols </a:t>
            </a:r>
            <a:r>
              <a:rPr lang="en-US" altLang="zh-CN" sz="1800" u="sng" dirty="0">
                <a:solidFill>
                  <a:schemeClr val="dk1"/>
                </a:solidFill>
                <a:ea typeface="Times New Roman"/>
                <a:cs typeface="Times New Roman"/>
              </a:rPr>
              <a:t>and </a:t>
            </a:r>
            <a:r>
              <a:rPr lang="en-US" altLang="zh-CN" sz="1800" u="sng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Midamble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 Periodicity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with 4 bit: indicate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NSS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for EHT sounding NDP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instead.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Or can merge 1 bit Doppler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+ 3 bit Number of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EHT-LTF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Symbols and </a:t>
            </a:r>
            <a:r>
              <a:rPr lang="en-US" altLang="zh-CN" sz="1400" dirty="0" err="1">
                <a:solidFill>
                  <a:schemeClr val="dk1"/>
                </a:solidFill>
                <a:ea typeface="Times New Roman"/>
                <a:cs typeface="Times New Roman"/>
              </a:rPr>
              <a:t>Midamble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 Periodicity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740780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Proposed EHT sounding NDP</a:t>
            </a:r>
            <a:endParaRPr lang="en-US" kern="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12">
            <a:extLst>
              <a:ext uri="{FF2B5EF4-FFF2-40B4-BE49-F238E27FC236}">
                <a16:creationId xmlns="" xmlns:a16="http://schemas.microsoft.com/office/drawing/2014/main" id="{936B5519-E346-45D5-8000-AA62D1185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601890"/>
              </p:ext>
            </p:extLst>
          </p:nvPr>
        </p:nvGraphicFramePr>
        <p:xfrm>
          <a:off x="467544" y="4953000"/>
          <a:ext cx="7543800" cy="1891665"/>
        </p:xfrm>
        <a:graphic>
          <a:graphicData uri="http://schemas.openxmlformats.org/drawingml/2006/table">
            <a:tbl>
              <a:tblPr/>
              <a:tblGrid>
                <a:gridCol w="1247250">
                  <a:extLst>
                    <a:ext uri="{9D8B030D-6E8A-4147-A177-3AD203B41FA5}">
                      <a16:colId xmlns="" xmlns:a16="http://schemas.microsoft.com/office/drawing/2014/main" val="2942410900"/>
                    </a:ext>
                  </a:extLst>
                </a:gridCol>
                <a:gridCol w="980662">
                  <a:extLst>
                    <a:ext uri="{9D8B030D-6E8A-4147-A177-3AD203B41FA5}">
                      <a16:colId xmlns="" xmlns:a16="http://schemas.microsoft.com/office/drawing/2014/main" val="3973723864"/>
                    </a:ext>
                  </a:extLst>
                </a:gridCol>
                <a:gridCol w="847368">
                  <a:extLst>
                    <a:ext uri="{9D8B030D-6E8A-4147-A177-3AD203B41FA5}">
                      <a16:colId xmlns="" xmlns:a16="http://schemas.microsoft.com/office/drawing/2014/main" val="2597378228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909814615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375160571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621828917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7981844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  <a:endParaRPr lang="en-US" sz="11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Specific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48380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662685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91539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645352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51788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CRC+Tail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57578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CRC+</a:t>
                      </a:r>
                      <a:r>
                        <a:rPr lang="en-US" altLang="zh-CN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15324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158315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1575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0604551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5C1AD04-CB54-464E-AE17-0F96908280D1}"/>
              </a:ext>
            </a:extLst>
          </p:cNvPr>
          <p:cNvSpPr txBox="1"/>
          <p:nvPr/>
        </p:nvSpPr>
        <p:spPr>
          <a:xfrm>
            <a:off x="5704395" y="5846037"/>
            <a:ext cx="34371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/>
              <a:t>16 bits U-SIG overflow </a:t>
            </a:r>
            <a:r>
              <a:rPr lang="en-US" altLang="zh-CN" i="1" dirty="0" smtClean="0"/>
              <a:t>+ </a:t>
            </a:r>
            <a:r>
              <a:rPr lang="en-US" altLang="zh-CN" i="1" dirty="0"/>
              <a:t>10 bits CRC/tail </a:t>
            </a:r>
            <a:r>
              <a:rPr lang="en-US" altLang="zh-CN" i="1" dirty="0" smtClean="0"/>
              <a:t> = 26 bits</a:t>
            </a:r>
            <a:endParaRPr lang="en-US" dirty="0"/>
          </a:p>
        </p:txBody>
      </p:sp>
      <p:cxnSp>
        <p:nvCxnSpPr>
          <p:cNvPr id="8" name="Straight Arrow Connector 9">
            <a:extLst>
              <a:ext uri="{FF2B5EF4-FFF2-40B4-BE49-F238E27FC236}">
                <a16:creationId xmlns="" xmlns:a16="http://schemas.microsoft.com/office/drawing/2014/main" id="{75D5A728-569B-4BF9-B7D5-E59B3FA7AC80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8024" y="5984537"/>
            <a:ext cx="936104" cy="55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7">
            <a:extLst>
              <a:ext uri="{FF2B5EF4-FFF2-40B4-BE49-F238E27FC236}">
                <a16:creationId xmlns="" xmlns:a16="http://schemas.microsoft.com/office/drawing/2014/main" id="{F6EC40D2-BDF4-43F5-83D2-EA15E62BB148}"/>
              </a:ext>
            </a:extLst>
          </p:cNvPr>
          <p:cNvSpPr txBox="1"/>
          <p:nvPr/>
        </p:nvSpPr>
        <p:spPr>
          <a:xfrm>
            <a:off x="5148064" y="4941902"/>
            <a:ext cx="3816424" cy="56938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900" i="1" dirty="0"/>
              <a:t>U-SIG overflow needs to be </a:t>
            </a:r>
            <a:r>
              <a:rPr lang="en-US" sz="900" i="1" dirty="0" smtClean="0">
                <a:solidFill>
                  <a:srgbClr val="FF0000"/>
                </a:solidFill>
              </a:rPr>
              <a:t>16</a:t>
            </a:r>
            <a:r>
              <a:rPr lang="en-US" sz="900" i="1" dirty="0" smtClean="0"/>
              <a:t> </a:t>
            </a:r>
            <a:r>
              <a:rPr lang="en-US" sz="900" i="1" dirty="0"/>
              <a:t>bits or </a:t>
            </a:r>
            <a:r>
              <a:rPr lang="en-US" sz="900" i="1" dirty="0" smtClean="0"/>
              <a:t>lower</a:t>
            </a:r>
            <a:endParaRPr lang="en-US" sz="900" i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i="1" dirty="0" smtClean="0"/>
              <a:t>16 bits U-SIG </a:t>
            </a:r>
            <a:r>
              <a:rPr lang="en-US" sz="800" i="1" dirty="0"/>
              <a:t>overflow + 3 bits (#of users) + 22 (user-field)+10 bits CRC/tail </a:t>
            </a:r>
            <a:r>
              <a:rPr lang="en-US" sz="800" i="1" dirty="0" smtClean="0">
                <a:solidFill>
                  <a:srgbClr val="FF0000"/>
                </a:solidFill>
              </a:rPr>
              <a:t>+ 1 bit padding bit = 52 bits</a:t>
            </a:r>
            <a:endParaRPr lang="en-US" sz="800" i="1" dirty="0">
              <a:solidFill>
                <a:srgbClr val="FF0000"/>
              </a:solidFill>
            </a:endParaRPr>
          </a:p>
          <a:p>
            <a:endParaRPr lang="en-US" sz="500" i="1" dirty="0"/>
          </a:p>
        </p:txBody>
      </p:sp>
      <p:cxnSp>
        <p:nvCxnSpPr>
          <p:cNvPr id="10" name="Straight Arrow Connector 10">
            <a:extLst>
              <a:ext uri="{FF2B5EF4-FFF2-40B4-BE49-F238E27FC236}">
                <a16:creationId xmlns="" xmlns:a16="http://schemas.microsoft.com/office/drawing/2014/main" id="{87AB1A06-17B5-4157-AEC4-0427C56AD413}"/>
              </a:ext>
            </a:extLst>
          </p:cNvPr>
          <p:cNvCxnSpPr/>
          <p:nvPr/>
        </p:nvCxnSpPr>
        <p:spPr bwMode="auto">
          <a:xfrm flipH="1">
            <a:off x="4788024" y="5220982"/>
            <a:ext cx="2880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9973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77639" y="1188025"/>
            <a:ext cx="7772400" cy="4114800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cs typeface="Times New Roman"/>
              </a:rPr>
              <a:t>Three options are proposed in [1] to signal NDP: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806236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err="1" smtClean="0">
                <a:solidFill>
                  <a:schemeClr val="tx1"/>
                </a:solidFill>
              </a:rPr>
              <a:t>Signaling</a:t>
            </a:r>
            <a:r>
              <a:rPr lang="en-IE" kern="0" dirty="0" smtClean="0">
                <a:solidFill>
                  <a:schemeClr val="tx1"/>
                </a:solidFill>
              </a:rPr>
              <a:t> of NDP</a:t>
            </a:r>
            <a:endParaRPr lang="en-US" kern="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12">
            <a:extLst>
              <a:ext uri="{FF2B5EF4-FFF2-40B4-BE49-F238E27FC236}">
                <a16:creationId xmlns="" xmlns:a16="http://schemas.microsoft.com/office/drawing/2014/main" id="{936B5519-E346-45D5-8000-AA62D1185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829135"/>
              </p:ext>
            </p:extLst>
          </p:nvPr>
        </p:nvGraphicFramePr>
        <p:xfrm>
          <a:off x="467544" y="5042535"/>
          <a:ext cx="7543800" cy="1891665"/>
        </p:xfrm>
        <a:graphic>
          <a:graphicData uri="http://schemas.openxmlformats.org/drawingml/2006/table">
            <a:tbl>
              <a:tblPr/>
              <a:tblGrid>
                <a:gridCol w="1247250">
                  <a:extLst>
                    <a:ext uri="{9D8B030D-6E8A-4147-A177-3AD203B41FA5}">
                      <a16:colId xmlns="" xmlns:a16="http://schemas.microsoft.com/office/drawing/2014/main" val="2942410900"/>
                    </a:ext>
                  </a:extLst>
                </a:gridCol>
                <a:gridCol w="980662">
                  <a:extLst>
                    <a:ext uri="{9D8B030D-6E8A-4147-A177-3AD203B41FA5}">
                      <a16:colId xmlns="" xmlns:a16="http://schemas.microsoft.com/office/drawing/2014/main" val="3973723864"/>
                    </a:ext>
                  </a:extLst>
                </a:gridCol>
                <a:gridCol w="847368">
                  <a:extLst>
                    <a:ext uri="{9D8B030D-6E8A-4147-A177-3AD203B41FA5}">
                      <a16:colId xmlns="" xmlns:a16="http://schemas.microsoft.com/office/drawing/2014/main" val="2597378228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909814615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375160571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621828917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7981844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  <a:endParaRPr lang="en-US" sz="11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Specific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48380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662685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91539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645352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51788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CRC+Tail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57578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CRC+</a:t>
                      </a:r>
                      <a:r>
                        <a:rPr lang="en-US" altLang="zh-CN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15324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158315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1575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06045517"/>
                  </a:ext>
                </a:extLst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937241"/>
              </p:ext>
            </p:extLst>
          </p:nvPr>
        </p:nvGraphicFramePr>
        <p:xfrm>
          <a:off x="158390" y="1600200"/>
          <a:ext cx="8833210" cy="3388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287"/>
                <a:gridCol w="4464923"/>
              </a:tblGrid>
              <a:tr h="14495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Options [1]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My comment</a:t>
                      </a:r>
                      <a:endParaRPr lang="zh-CN" altLang="en-US" sz="1400" dirty="0"/>
                    </a:p>
                  </a:txBody>
                  <a:tcPr/>
                </a:tc>
              </a:tr>
              <a:tr h="140717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 1: Use the L-SIG length along with N_LTF and number of EHT-SIG symbols to tell that there is no data in this packet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Similar way is used by 11ax and 11ac</a:t>
                      </a:r>
                      <a:endParaRPr lang="zh-CN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still applicable for 11be</a:t>
                      </a:r>
                      <a:endParaRPr lang="zh-CN" altLang="en-US" sz="1400" dirty="0"/>
                    </a:p>
                  </a:txBody>
                  <a:tcPr/>
                </a:tc>
              </a:tr>
              <a:tr h="14495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 2: Set the EHT-SIG MCS to 0 and number of EHT-SIG symbols to 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provides early/easy detection of NDP, don’t consume additional signaling bits/entries.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altLang="zh-CN" sz="1400" dirty="0" smtClean="0"/>
                        <a:t>Only applicable to the proposed sounding</a:t>
                      </a:r>
                      <a:r>
                        <a:rPr lang="en-US" altLang="zh-CN" sz="1400" baseline="0" dirty="0" smtClean="0"/>
                        <a:t> NDP</a:t>
                      </a:r>
                      <a:r>
                        <a:rPr lang="en-US" altLang="zh-CN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400" u="sng" baseline="0" dirty="0" smtClean="0">
                          <a:solidFill>
                            <a:srgbClr val="FF0000"/>
                          </a:solidFill>
                        </a:rPr>
                        <a:t>(most preferred)</a:t>
                      </a:r>
                      <a:endParaRPr lang="zh-CN" altLang="en-US" sz="14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495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 3: Use a state of the compression mode field to signal an NDP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provides early/easy detection of NDP, may consume 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one bit or </a:t>
                      </a: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entry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format/compression indication.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07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r>
              <a:rPr lang="en-US" altLang="zh-CN" sz="1800" dirty="0" smtClean="0"/>
              <a:t>[1] proposes 1 bit PPDU format, 2 bits for EHT-SIG compression. The indication may be a little bit redundancy, depending how many states are needed for explicit signal. May only need 1+1 bits w/o considering future extension.</a:t>
            </a:r>
          </a:p>
          <a:p>
            <a:pPr lvl="1"/>
            <a:r>
              <a:rPr lang="en-US" altLang="zh-CN" sz="1400" dirty="0" smtClean="0"/>
              <a:t>Non-OFDMA: differentiate from the others through PPDU format?</a:t>
            </a:r>
          </a:p>
          <a:p>
            <a:pPr lvl="1"/>
            <a:r>
              <a:rPr lang="en-US" altLang="zh-CN" sz="1400" dirty="0" smtClean="0"/>
              <a:t>SU, Duped SU: SU and Duped SU can be further differentiated through MCS</a:t>
            </a:r>
          </a:p>
          <a:p>
            <a:pPr lvl="1"/>
            <a:r>
              <a:rPr lang="en-US" altLang="zh-CN" sz="1400" dirty="0" smtClean="0"/>
              <a:t>Non-OFDMA MU-MIMO: can differentiate from SU + Duped SU if number of non-OFDMA users is in U-SIG (different fields for compression and non-compression in U-SIG)</a:t>
            </a:r>
          </a:p>
          <a:p>
            <a:pPr lvl="1"/>
            <a:r>
              <a:rPr lang="en-US" altLang="zh-CN" sz="1400" dirty="0"/>
              <a:t>NDP </a:t>
            </a:r>
            <a:r>
              <a:rPr lang="en-US" altLang="zh-CN" sz="1400" dirty="0" smtClean="0"/>
              <a:t>(identify NDP </a:t>
            </a:r>
            <a:r>
              <a:rPr lang="en-US" altLang="zh-CN" sz="1400" dirty="0"/>
              <a:t>by number of EHT-SIG symbols and EHT-SIG MCS)</a:t>
            </a:r>
          </a:p>
          <a:p>
            <a:pPr lvl="1"/>
            <a:endParaRPr lang="en-US" altLang="zh-CN" sz="1400" dirty="0"/>
          </a:p>
          <a:p>
            <a:r>
              <a:rPr lang="en-US" altLang="zh-CN" sz="1800" dirty="0" smtClean="0"/>
              <a:t>BSS color: propose to have more than 6 bit BSS color to try to prevent from BSS color collision.</a:t>
            </a:r>
            <a:endParaRPr lang="zh-CN" alt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295501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Other things to be discussed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451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zh-CN" sz="1800" dirty="0"/>
              <a:t>In [1], U-SIG and EHT-SIG contents have been very well </a:t>
            </a:r>
            <a:r>
              <a:rPr lang="en-US" altLang="zh-CN" sz="1800" dirty="0" smtClean="0"/>
              <a:t>discussed and some parts are discussed in this proposal regarding sounding NDP and its signaling, PPDU format + EHT-SIG compression, and BSS color.</a:t>
            </a:r>
          </a:p>
          <a:p>
            <a:endParaRPr lang="en-US" altLang="zh-CN" sz="1800" dirty="0"/>
          </a:p>
          <a:p>
            <a:r>
              <a:rPr lang="en-US" altLang="zh-CN" sz="1800" dirty="0" smtClean="0"/>
              <a:t>An efficient sounding NDP format is proposed, in which case one symbol EHT-SIG is enough for MCS 0. And provide a signaling method for early detection of sounding NDP.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19196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/>
              <a:t>The EHT-SIG of EHT sounding NDP is always modulated with BPSK R 1/2, and has only one symbol. </a:t>
            </a:r>
          </a:p>
          <a:p>
            <a:pPr lvl="2" algn="just"/>
            <a:r>
              <a:rPr lang="en-US" altLang="zh-CN" dirty="0" smtClean="0"/>
              <a:t>The EHT-SIG </a:t>
            </a:r>
            <a:r>
              <a:rPr lang="en-US" altLang="zh-CN" dirty="0"/>
              <a:t>of EHT sounding NDP contains </a:t>
            </a:r>
            <a:r>
              <a:rPr lang="en-US" altLang="zh-CN" dirty="0" smtClean="0"/>
              <a:t>16 bit U-SIG overflow bits and 4 bit CRC and 6 bit Tail.</a:t>
            </a:r>
          </a:p>
          <a:p>
            <a:pPr lvl="1" algn="just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81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84484</TotalTime>
  <Words>1442</Words>
  <Application>Microsoft Office PowerPoint</Application>
  <PresentationFormat>全屏显示(4:3)</PresentationFormat>
  <Paragraphs>286</Paragraphs>
  <Slides>14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ＭＳ Ｐゴシック</vt:lpstr>
      <vt:lpstr>宋体</vt:lpstr>
      <vt:lpstr>Arial</vt:lpstr>
      <vt:lpstr>Calibri</vt:lpstr>
      <vt:lpstr>Times New Roman</vt:lpstr>
      <vt:lpstr>Wingdings</vt:lpstr>
      <vt:lpstr>802-11-Submission</vt:lpstr>
      <vt:lpstr>SIG contents discussion for EHT sounding NDP</vt:lpstr>
      <vt:lpstr>Background</vt:lpstr>
      <vt:lpstr>Background: EHT-SIG for single user case [1]</vt:lpstr>
      <vt:lpstr>Background: EHT-SIG for sounding NDP in [1]</vt:lpstr>
      <vt:lpstr>PowerPoint 演示文稿</vt:lpstr>
      <vt:lpstr>PowerPoint 演示文稿</vt:lpstr>
      <vt:lpstr>Other things to be discussed</vt:lpstr>
      <vt:lpstr>Summary</vt:lpstr>
      <vt:lpstr>Straw Poll #1</vt:lpstr>
      <vt:lpstr>Straw Poll #2</vt:lpstr>
      <vt:lpstr>Straw Poll #3</vt:lpstr>
      <vt:lpstr>Straw Poll #4</vt:lpstr>
      <vt:lpstr>PowerPoint 演示文稿</vt:lpstr>
      <vt:lpstr>Appendix: Doppler + EHT-LTF symbols and midamble periodicity (example) 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1527</cp:revision>
  <cp:lastPrinted>1998-02-10T13:28:06Z</cp:lastPrinted>
  <dcterms:created xsi:type="dcterms:W3CDTF">2013-11-12T18:41:50Z</dcterms:created>
  <dcterms:modified xsi:type="dcterms:W3CDTF">2020-08-26T02:54:54Z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(3)ksnWe0qAivboTWMyozr+HaxGf3hwHBiD/MNcYIPYy0wmpbpSJjkw+OLKWuYHz1OPqfIYYwxv
cKhZbrTYrM81iTXXiL2htUl0gfYHv0oP6ch2RBcF5KAnRW42jwVPKOZDpmdf5qcoQWiWCch2
SvQjzhbkdtT/+3qwf93bTU26WpzufZsbrGEYo6IWpHoXCPcfnkoF+29xcaxsw06FTsKgVVSw
QpXhgo5oKtH+5pU4kP</vt:lpwstr>
  </property>
  <property fmtid="{D5CDD505-2E9C-101B-9397-08002B2CF9AE}" pid="4" name="_2015_ms_pID_7253431">
    <vt:lpwstr>EVjWVpAl89fsd8WysmHpNuJyb4jj2hoofgq8KwwCNbIMhaDvneKn7d
+/prZcqc/N5XqODOQhxVN3I3cCBEnzEuI42tzD9d8oOxtW293tBR7YHCHLeW+qZDPcJRP3wQ
BrDBR+R1eLGY2P3KTg6DUBDv6oRpj3kNJum3czs7jv3h5+A5S41qiirRSgoMMrBuwLvEHKV5
w2455KPxTMfCVRA6zA4QAVW03fvES2mPN2Jp</vt:lpwstr>
  </property>
  <property fmtid="{D5CDD505-2E9C-101B-9397-08002B2CF9AE}" pid="5" name="_2015_ms_pID_7253432">
    <vt:lpwstr>hqtKVPxSj3zlAhP86PWke4Q=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