
<file path=[Content_Types].xml><?xml version="1.0" encoding="utf-8"?>
<Types xmlns="http://schemas.openxmlformats.org/package/2006/content-types">
  <Default Extension="bin" ContentType="application/vnd.openxmlformats-officedocument.oleObject"/>
  <Default Extension="doc" ContentType="application/msword"/>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omments/comment1.xml" ContentType="application/vnd.openxmlformats-officedocument.presentationml.comments+xml"/>
  <Override PartName="/ppt/notesSlides/notesSlide3.xml" ContentType="application/vnd.openxmlformats-officedocument.presentationml.notesSlide+xml"/>
  <Override PartName="/ppt/notesSlides/notesSlide4.xml" ContentType="application/vnd.openxmlformats-officedocument.presentationml.notesSlide+xml"/>
  <Override PartName="/ppt/comments/comment2.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293" r:id="rId3"/>
    <p:sldId id="265" r:id="rId4"/>
    <p:sldId id="290" r:id="rId5"/>
    <p:sldId id="289" r:id="rId6"/>
    <p:sldId id="291" r:id="rId7"/>
    <p:sldId id="275" r:id="rId8"/>
    <p:sldId id="292" r:id="rId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s, Dibakar" initials="DD" lastIdx="11" clrIdx="0">
    <p:extLst>
      <p:ext uri="{19B8F6BF-5375-455C-9EA6-DF929625EA0E}">
        <p15:presenceInfo xmlns:p15="http://schemas.microsoft.com/office/powerpoint/2012/main" userId="S::dibakar.das@intel.com::5555b401-5ad5-4206-a20e-01f22605f8f6" providerId="AD"/>
      </p:ext>
    </p:extLst>
  </p:cmAuthor>
  <p:cmAuthor id="2" name="Cariou, Laurent" initials="CL" lastIdx="5" clrIdx="1">
    <p:extLst>
      <p:ext uri="{19B8F6BF-5375-455C-9EA6-DF929625EA0E}">
        <p15:presenceInfo xmlns:p15="http://schemas.microsoft.com/office/powerpoint/2012/main" userId="S::laurent.cariou@intel.com::4453f93f-2ed2-46e8-bb8c-3237fbfdd40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122" autoAdjust="0"/>
    <p:restoredTop sz="93372" autoAdjust="0"/>
  </p:normalViewPr>
  <p:slideViewPr>
    <p:cSldViewPr>
      <p:cViewPr varScale="1">
        <p:scale>
          <a:sx n="110" d="100"/>
          <a:sy n="110" d="100"/>
        </p:scale>
        <p:origin x="1446" y="10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47" d="100"/>
          <a:sy n="47" d="100"/>
        </p:scale>
        <p:origin x="1916" y="26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10-13T08:45:32.211" idx="9">
    <p:pos x="4765" y="2153"/>
    <p:text/>
    <p:extLst>
      <p:ext uri="{C676402C-5697-4E1C-873F-D02D1690AC5C}">
        <p15:threadingInfo xmlns:p15="http://schemas.microsoft.com/office/powerpoint/2012/main" timeZoneBias="42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0-10-13T08:53:08.839" idx="10">
    <p:pos x="10" y="10"/>
    <p:text>consider UL</p:text>
    <p:extLst>
      <p:ext uri="{C676402C-5697-4E1C-873F-D02D1690AC5C}">
        <p15:threadingInfo xmlns:p15="http://schemas.microsoft.com/office/powerpoint/2012/main" timeZoneBias="420"/>
      </p:ext>
    </p:extLst>
  </p:cm>
</p:cmLst>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12/15/2020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t>Special value (e.g., 0) in allocation may signal rest of TXOP is allocated to STA.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dirty="0"/>
          </a:p>
          <a:p>
            <a:r>
              <a:rPr lang="en-US" sz="1200" kern="1200" dirty="0">
                <a:solidFill>
                  <a:srgbClr val="000000"/>
                </a:solidFill>
                <a:latin typeface="Times New Roman" pitchFamily="16" charset="0"/>
                <a:ea typeface="+mn-ea"/>
                <a:cs typeface="+mn-cs"/>
              </a:rPr>
              <a:t>C add a bit indicating whether 1 frame exchange or more than that..., </a:t>
            </a:r>
          </a:p>
          <a:p>
            <a:r>
              <a:rPr lang="en-US" sz="1200" kern="1200" dirty="0">
                <a:solidFill>
                  <a:srgbClr val="000000"/>
                </a:solidFill>
                <a:latin typeface="Times New Roman" pitchFamily="16" charset="0"/>
                <a:ea typeface="+mn-ea"/>
                <a:cs typeface="+mn-cs"/>
              </a:rPr>
              <a:t>add bit to signal whether </a:t>
            </a:r>
            <a:r>
              <a:rPr lang="en-US" sz="1200" kern="1200" dirty="0" err="1">
                <a:solidFill>
                  <a:srgbClr val="000000"/>
                </a:solidFill>
                <a:latin typeface="Times New Roman" pitchFamily="16" charset="0"/>
                <a:ea typeface="+mn-ea"/>
                <a:cs typeface="+mn-cs"/>
              </a:rPr>
              <a:t>alloc</a:t>
            </a:r>
            <a:r>
              <a:rPr lang="en-US" sz="1200" kern="1200" dirty="0">
                <a:solidFill>
                  <a:srgbClr val="000000"/>
                </a:solidFill>
                <a:latin typeface="Times New Roman" pitchFamily="16" charset="0"/>
                <a:ea typeface="+mn-ea"/>
                <a:cs typeface="+mn-cs"/>
              </a:rPr>
              <a:t> is for P2P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t> </a:t>
            </a:r>
          </a:p>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37401260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9732646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Separate bit for CTS..</a:t>
            </a:r>
          </a:p>
          <a:p>
            <a:endParaRPr lang="en-US" dirty="0"/>
          </a:p>
          <a:p>
            <a:r>
              <a:rPr lang="en-US" dirty="0"/>
              <a:t>BA is sent in an SU PPDU if CTS bit = 0 and subtype = 1 and aggregated with QoS Data</a:t>
            </a:r>
          </a:p>
          <a:p>
            <a:endParaRPr lang="en-US" dirty="0"/>
          </a:p>
          <a:p>
            <a:r>
              <a:rPr lang="en-US" strike="sngStrike" dirty="0"/>
              <a:t>Subtype = 1 =&gt; for single SU PPDU</a:t>
            </a:r>
          </a:p>
          <a:p>
            <a:r>
              <a:rPr lang="en-US" dirty="0"/>
              <a:t>Subtype = 1 =&gt; UL SU transmission</a:t>
            </a:r>
          </a:p>
          <a:p>
            <a:r>
              <a:rPr lang="en-US" dirty="0" err="1"/>
              <a:t>SubType</a:t>
            </a:r>
            <a:r>
              <a:rPr lang="en-US" dirty="0"/>
              <a:t> = 2 =&gt; P2P… </a:t>
            </a:r>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21856842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October 2020</a:t>
            </a:r>
            <a:endParaRPr lang="en-GB"/>
          </a:p>
        </p:txBody>
      </p:sp>
      <p:sp>
        <p:nvSpPr>
          <p:cNvPr id="5" name="Footer Placeholder 4"/>
          <p:cNvSpPr>
            <a:spLocks noGrp="1"/>
          </p:cNvSpPr>
          <p:nvPr>
            <p:ph type="ftr" idx="11"/>
          </p:nvPr>
        </p:nvSpPr>
        <p:spPr/>
        <p:txBody>
          <a:bodyPr/>
          <a:lstStyle>
            <a:lvl1pPr>
              <a:defRPr/>
            </a:lvl1pPr>
          </a:lstStyle>
          <a:p>
            <a:r>
              <a:rPr lang="en-GB"/>
              <a:t>Dibakar Das,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Dibakar Das, Intel</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October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October 2020</a:t>
            </a:r>
            <a:endParaRPr lang="en-GB"/>
          </a:p>
        </p:txBody>
      </p:sp>
      <p:sp>
        <p:nvSpPr>
          <p:cNvPr id="5" name="Footer Placeholder 4"/>
          <p:cNvSpPr>
            <a:spLocks noGrp="1"/>
          </p:cNvSpPr>
          <p:nvPr>
            <p:ph type="ftr" idx="11"/>
          </p:nvPr>
        </p:nvSpPr>
        <p:spPr/>
        <p:txBody>
          <a:bodyPr/>
          <a:lstStyle>
            <a:lvl1pPr>
              <a:defRPr/>
            </a:lvl1pPr>
          </a:lstStyle>
          <a:p>
            <a:r>
              <a:rPr lang="en-GB"/>
              <a:t>Dibakar Das,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October 2020</a:t>
            </a:r>
            <a:endParaRPr lang="en-GB"/>
          </a:p>
        </p:txBody>
      </p:sp>
      <p:sp>
        <p:nvSpPr>
          <p:cNvPr id="6" name="Footer Placeholder 5"/>
          <p:cNvSpPr>
            <a:spLocks noGrp="1"/>
          </p:cNvSpPr>
          <p:nvPr>
            <p:ph type="ftr" idx="11"/>
          </p:nvPr>
        </p:nvSpPr>
        <p:spPr/>
        <p:txBody>
          <a:bodyPr/>
          <a:lstStyle>
            <a:lvl1pPr>
              <a:defRPr/>
            </a:lvl1pPr>
          </a:lstStyle>
          <a:p>
            <a:r>
              <a:rPr lang="en-GB"/>
              <a:t>Dibakar Das,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October 2020</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Dibakar Das,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October 2020</a:t>
            </a:r>
            <a:endParaRPr lang="en-GB"/>
          </a:p>
        </p:txBody>
      </p:sp>
      <p:sp>
        <p:nvSpPr>
          <p:cNvPr id="4" name="Footer Placeholder 3"/>
          <p:cNvSpPr>
            <a:spLocks noGrp="1"/>
          </p:cNvSpPr>
          <p:nvPr>
            <p:ph type="ftr" idx="11"/>
          </p:nvPr>
        </p:nvSpPr>
        <p:spPr/>
        <p:txBody>
          <a:bodyPr/>
          <a:lstStyle>
            <a:lvl1pPr>
              <a:defRPr/>
            </a:lvl1pPr>
          </a:lstStyle>
          <a:p>
            <a:r>
              <a:rPr lang="en-GB"/>
              <a:t>Dibakar Das,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October 2020</a:t>
            </a:r>
            <a:endParaRPr lang="en-GB"/>
          </a:p>
        </p:txBody>
      </p:sp>
      <p:sp>
        <p:nvSpPr>
          <p:cNvPr id="3" name="Footer Placeholder 2"/>
          <p:cNvSpPr>
            <a:spLocks noGrp="1"/>
          </p:cNvSpPr>
          <p:nvPr>
            <p:ph type="ftr" idx="11"/>
          </p:nvPr>
        </p:nvSpPr>
        <p:spPr/>
        <p:txBody>
          <a:bodyPr/>
          <a:lstStyle>
            <a:lvl1pPr>
              <a:defRPr/>
            </a:lvl1pPr>
          </a:lstStyle>
          <a:p>
            <a:r>
              <a:rPr lang="en-GB"/>
              <a:t>Dibakar Das,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October 2020</a:t>
            </a:r>
            <a:endParaRPr lang="en-GB"/>
          </a:p>
        </p:txBody>
      </p:sp>
      <p:sp>
        <p:nvSpPr>
          <p:cNvPr id="5" name="Footer Placeholder 4"/>
          <p:cNvSpPr>
            <a:spLocks noGrp="1"/>
          </p:cNvSpPr>
          <p:nvPr>
            <p:ph type="ftr" idx="11"/>
          </p:nvPr>
        </p:nvSpPr>
        <p:spPr/>
        <p:txBody>
          <a:bodyPr/>
          <a:lstStyle>
            <a:lvl1pPr>
              <a:defRPr/>
            </a:lvl1pPr>
          </a:lstStyle>
          <a:p>
            <a:r>
              <a:rPr lang="en-GB"/>
              <a:t>Dibakar Das,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October 2020</a:t>
            </a:r>
            <a:endParaRPr lang="en-GB"/>
          </a:p>
        </p:txBody>
      </p:sp>
      <p:sp>
        <p:nvSpPr>
          <p:cNvPr id="5" name="Footer Placeholder 4"/>
          <p:cNvSpPr>
            <a:spLocks noGrp="1"/>
          </p:cNvSpPr>
          <p:nvPr>
            <p:ph type="ftr" idx="11"/>
          </p:nvPr>
        </p:nvSpPr>
        <p:spPr/>
        <p:txBody>
          <a:bodyPr/>
          <a:lstStyle>
            <a:lvl1pPr>
              <a:defRPr/>
            </a:lvl1pPr>
          </a:lstStyle>
          <a:p>
            <a:r>
              <a:rPr lang="en-GB"/>
              <a:t>Dibakar Das,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October 2020</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Dibakar Das, Intel</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46324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802.11-20/1312r7</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3" Type="http://schemas.openxmlformats.org/officeDocument/2006/relationships/oleObject" Target="../embeddings/Microsoft_Word_97_-_2003_Document.doc"/><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October 2020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Dibakar Das, Intel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AP assisted SU PPDU Tx for 11be R1</a:t>
            </a:r>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2020-10-30</a:t>
            </a:r>
          </a:p>
        </p:txBody>
      </p:sp>
      <p:graphicFrame>
        <p:nvGraphicFramePr>
          <p:cNvPr id="3075" name="Object 3"/>
          <p:cNvGraphicFramePr>
            <a:graphicFrameLocks noChangeAspect="1"/>
          </p:cNvGraphicFramePr>
          <p:nvPr>
            <p:extLst>
              <p:ext uri="{D42A27DB-BD31-4B8C-83A1-F6EECF244321}">
                <p14:modId xmlns:p14="http://schemas.microsoft.com/office/powerpoint/2010/main" val="3112286968"/>
              </p:ext>
            </p:extLst>
          </p:nvPr>
        </p:nvGraphicFramePr>
        <p:xfrm>
          <a:off x="506413" y="2171700"/>
          <a:ext cx="8020050" cy="3924300"/>
        </p:xfrm>
        <a:graphic>
          <a:graphicData uri="http://schemas.openxmlformats.org/presentationml/2006/ole">
            <mc:AlternateContent xmlns:mc="http://schemas.openxmlformats.org/markup-compatibility/2006">
              <mc:Choice xmlns:v="urn:schemas-microsoft-com:vml" Requires="v">
                <p:oleObj spid="_x0000_s3352" name="Document" r:id="rId4" imgW="8245941" imgH="4045880" progId="Word.Document.8">
                  <p:embed/>
                </p:oleObj>
              </mc:Choice>
              <mc:Fallback>
                <p:oleObj name="Document" r:id="rId4" imgW="8245941" imgH="4045880" progId="Word.Document.8">
                  <p:embed/>
                  <p:pic>
                    <p:nvPicPr>
                      <p:cNvPr id="0" name="Picture 3"/>
                      <p:cNvPicPr>
                        <a:picLocks noChangeAspect="1" noChangeArrowheads="1"/>
                      </p:cNvPicPr>
                      <p:nvPr/>
                    </p:nvPicPr>
                    <p:blipFill>
                      <a:blip r:embed="rId5"/>
                      <a:srcRect/>
                      <a:stretch>
                        <a:fillRect/>
                      </a:stretch>
                    </p:blipFill>
                    <p:spPr bwMode="auto">
                      <a:xfrm>
                        <a:off x="506413" y="2171700"/>
                        <a:ext cx="8020050" cy="39243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06413" y="17907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B23F7C-AE9D-4882-AD64-E1B1C3E0AD47}"/>
              </a:ext>
            </a:extLst>
          </p:cNvPr>
          <p:cNvSpPr>
            <a:spLocks noGrp="1"/>
          </p:cNvSpPr>
          <p:nvPr>
            <p:ph type="title"/>
          </p:nvPr>
        </p:nvSpPr>
        <p:spPr/>
        <p:txBody>
          <a:bodyPr/>
          <a:lstStyle/>
          <a:p>
            <a:r>
              <a:rPr lang="en-GB" dirty="0"/>
              <a:t>AP assisted SU PPDU Tx for 11be R1</a:t>
            </a:r>
            <a:endParaRPr lang="en-US" dirty="0"/>
          </a:p>
        </p:txBody>
      </p:sp>
      <p:sp>
        <p:nvSpPr>
          <p:cNvPr id="4" name="Slide Number Placeholder 3">
            <a:extLst>
              <a:ext uri="{FF2B5EF4-FFF2-40B4-BE49-F238E27FC236}">
                <a16:creationId xmlns:a16="http://schemas.microsoft.com/office/drawing/2014/main" id="{33D3E451-3286-466C-95DD-EF7868829622}"/>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2B261B61-34D8-4CFC-A0AE-4C9F75BC213D}"/>
              </a:ext>
            </a:extLst>
          </p:cNvPr>
          <p:cNvSpPr>
            <a:spLocks noGrp="1"/>
          </p:cNvSpPr>
          <p:nvPr>
            <p:ph type="ftr" idx="14"/>
          </p:nvPr>
        </p:nvSpPr>
        <p:spPr/>
        <p:txBody>
          <a:bodyPr/>
          <a:lstStyle/>
          <a:p>
            <a:r>
              <a:rPr lang="en-GB"/>
              <a:t>Dibakar Das, Intel</a:t>
            </a:r>
            <a:endParaRPr lang="en-GB" dirty="0"/>
          </a:p>
        </p:txBody>
      </p:sp>
      <p:sp>
        <p:nvSpPr>
          <p:cNvPr id="6" name="Date Placeholder 5">
            <a:extLst>
              <a:ext uri="{FF2B5EF4-FFF2-40B4-BE49-F238E27FC236}">
                <a16:creationId xmlns:a16="http://schemas.microsoft.com/office/drawing/2014/main" id="{86A7F66F-B99A-4984-90B1-801769C3CFC1}"/>
              </a:ext>
            </a:extLst>
          </p:cNvPr>
          <p:cNvSpPr>
            <a:spLocks noGrp="1"/>
          </p:cNvSpPr>
          <p:nvPr>
            <p:ph type="dt" idx="15"/>
          </p:nvPr>
        </p:nvSpPr>
        <p:spPr/>
        <p:txBody>
          <a:bodyPr/>
          <a:lstStyle/>
          <a:p>
            <a:r>
              <a:rPr lang="en-US"/>
              <a:t>October 2020</a:t>
            </a:r>
            <a:endParaRPr lang="en-GB" dirty="0"/>
          </a:p>
        </p:txBody>
      </p:sp>
      <p:graphicFrame>
        <p:nvGraphicFramePr>
          <p:cNvPr id="7" name="Object 3">
            <a:extLst>
              <a:ext uri="{FF2B5EF4-FFF2-40B4-BE49-F238E27FC236}">
                <a16:creationId xmlns:a16="http://schemas.microsoft.com/office/drawing/2014/main" id="{649A15AE-BC26-40CB-AABB-26238913C787}"/>
              </a:ext>
            </a:extLst>
          </p:cNvPr>
          <p:cNvGraphicFramePr>
            <a:graphicFrameLocks noChangeAspect="1"/>
          </p:cNvGraphicFramePr>
          <p:nvPr>
            <p:extLst>
              <p:ext uri="{D42A27DB-BD31-4B8C-83A1-F6EECF244321}">
                <p14:modId xmlns:p14="http://schemas.microsoft.com/office/powerpoint/2010/main" val="3190711618"/>
              </p:ext>
            </p:extLst>
          </p:nvPr>
        </p:nvGraphicFramePr>
        <p:xfrm>
          <a:off x="627063" y="1827213"/>
          <a:ext cx="7915275" cy="3910012"/>
        </p:xfrm>
        <a:graphic>
          <a:graphicData uri="http://schemas.openxmlformats.org/presentationml/2006/ole">
            <mc:AlternateContent xmlns:mc="http://schemas.openxmlformats.org/markup-compatibility/2006">
              <mc:Choice xmlns:v="urn:schemas-microsoft-com:vml" Requires="v">
                <p:oleObj spid="_x0000_s4124" name="Document" r:id="rId3" imgW="8245941" imgH="4084457" progId="Word.Document.8">
                  <p:embed/>
                </p:oleObj>
              </mc:Choice>
              <mc:Fallback>
                <p:oleObj name="Document" r:id="rId3" imgW="8245941" imgH="4084457" progId="Word.Document.8">
                  <p:embed/>
                  <p:pic>
                    <p:nvPicPr>
                      <p:cNvPr id="3075" name="Object 3"/>
                      <p:cNvPicPr>
                        <a:picLocks noChangeAspect="1" noChangeArrowheads="1"/>
                      </p:cNvPicPr>
                      <p:nvPr/>
                    </p:nvPicPr>
                    <p:blipFill>
                      <a:blip r:embed="rId4"/>
                      <a:srcRect/>
                      <a:stretch>
                        <a:fillRect/>
                      </a:stretch>
                    </p:blipFill>
                    <p:spPr bwMode="auto">
                      <a:xfrm>
                        <a:off x="627063" y="1827213"/>
                        <a:ext cx="7915275" cy="3910012"/>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Tree>
    <p:extLst>
      <p:ext uri="{BB962C8B-B14F-4D97-AF65-F5344CB8AC3E}">
        <p14:creationId xmlns:p14="http://schemas.microsoft.com/office/powerpoint/2010/main" val="20920473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5BA407-42E4-42DF-B75A-435CBF923CBE}"/>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C308D51F-E323-49B2-9109-1D11760A3F0B}"/>
              </a:ext>
            </a:extLst>
          </p:cNvPr>
          <p:cNvSpPr>
            <a:spLocks noGrp="1"/>
          </p:cNvSpPr>
          <p:nvPr>
            <p:ph idx="1"/>
          </p:nvPr>
        </p:nvSpPr>
        <p:spPr>
          <a:xfrm>
            <a:off x="664129" y="1600200"/>
            <a:ext cx="7641672" cy="4038599"/>
          </a:xfrm>
        </p:spPr>
        <p:txBody>
          <a:bodyPr/>
          <a:lstStyle/>
          <a:p>
            <a:pPr>
              <a:buFont typeface="Arial" panose="020B0604020202020204" pitchFamily="34" charset="0"/>
              <a:buChar char="•"/>
            </a:pPr>
            <a:r>
              <a:rPr lang="en-US" sz="1800" dirty="0"/>
              <a:t>11ax has introduced Triggered UL operations to improve medium and QoS Mgt efficiency in a congested BSS.</a:t>
            </a:r>
          </a:p>
          <a:p>
            <a:pPr>
              <a:buFont typeface="Arial" panose="020B0604020202020204" pitchFamily="34" charset="0"/>
              <a:buChar char="•"/>
            </a:pPr>
            <a:r>
              <a:rPr lang="en-US" sz="1800" dirty="0"/>
              <a:t>In 11ax TB operations an AP needs to</a:t>
            </a:r>
          </a:p>
          <a:p>
            <a:pPr lvl="1">
              <a:buFont typeface="Arial" panose="020B0604020202020204" pitchFamily="34" charset="0"/>
              <a:buChar char="•"/>
            </a:pPr>
            <a:r>
              <a:rPr lang="en-US" sz="1400" dirty="0"/>
              <a:t>Compute the MCS, NSS, Tx power at STA side, </a:t>
            </a:r>
          </a:p>
          <a:p>
            <a:pPr lvl="1">
              <a:buFont typeface="Arial" panose="020B0604020202020204" pitchFamily="34" charset="0"/>
              <a:buChar char="•"/>
            </a:pPr>
            <a:r>
              <a:rPr lang="en-US" sz="1400" dirty="0"/>
              <a:t>For medium efficiency, compute the TB PPDU length by collecting exact BSR information or incur padding penalty. </a:t>
            </a:r>
          </a:p>
          <a:p>
            <a:pPr>
              <a:buFont typeface="Arial" panose="020B0604020202020204" pitchFamily="34" charset="0"/>
              <a:buChar char="•"/>
            </a:pPr>
            <a:r>
              <a:rPr lang="en-US" sz="1600" dirty="0"/>
              <a:t>To just solve the issue of UL contention, we only need a low complexity TB mechanism where an AP simply allocates time in a TXOP to one STA at a time</a:t>
            </a:r>
            <a:r>
              <a:rPr lang="en-US" sz="1800" dirty="0"/>
              <a:t>.</a:t>
            </a:r>
          </a:p>
          <a:p>
            <a:pPr lvl="1">
              <a:buFont typeface="Arial" panose="020B0604020202020204" pitchFamily="34" charset="0"/>
              <a:buChar char="•"/>
            </a:pPr>
            <a:r>
              <a:rPr lang="en-US" sz="1400" dirty="0"/>
              <a:t>The STA can use the time allocation for transmitting UL SU PPDUs to AP.</a:t>
            </a:r>
          </a:p>
          <a:p>
            <a:pPr lvl="1">
              <a:buFont typeface="Arial" panose="020B0604020202020204" pitchFamily="34" charset="0"/>
              <a:buChar char="•"/>
            </a:pPr>
            <a:r>
              <a:rPr lang="en-US" sz="1400" dirty="0"/>
              <a:t>The STA can also use the time allocation for its P2P links.</a:t>
            </a:r>
            <a:endParaRPr lang="en-US" sz="1600" dirty="0"/>
          </a:p>
          <a:p>
            <a:pPr>
              <a:buFont typeface="Arial" panose="020B0604020202020204" pitchFamily="34" charset="0"/>
              <a:buChar char="•"/>
            </a:pPr>
            <a:r>
              <a:rPr lang="en-US" sz="1600" dirty="0"/>
              <a:t>This mechanism can then be complementary to the restricted TWT proposal (1046r8) where an AP improves the QoS performance of STAs in its BSS (incl. P2P links) by limiting the UL contention. </a:t>
            </a:r>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FCA67EA7-25F0-44D6-8B67-9928A5C757BA}"/>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1F3BAB47-570D-41AE-A8AE-54E585BF7066}"/>
              </a:ext>
            </a:extLst>
          </p:cNvPr>
          <p:cNvSpPr>
            <a:spLocks noGrp="1"/>
          </p:cNvSpPr>
          <p:nvPr>
            <p:ph type="ftr" idx="14"/>
          </p:nvPr>
        </p:nvSpPr>
        <p:spPr/>
        <p:txBody>
          <a:bodyPr/>
          <a:lstStyle/>
          <a:p>
            <a:r>
              <a:rPr lang="en-GB"/>
              <a:t>Dibakar Das, Intel</a:t>
            </a:r>
            <a:endParaRPr lang="en-GB" dirty="0"/>
          </a:p>
        </p:txBody>
      </p:sp>
      <p:sp>
        <p:nvSpPr>
          <p:cNvPr id="6" name="Date Placeholder 5">
            <a:extLst>
              <a:ext uri="{FF2B5EF4-FFF2-40B4-BE49-F238E27FC236}">
                <a16:creationId xmlns:a16="http://schemas.microsoft.com/office/drawing/2014/main" id="{EE0D20F8-A49B-4BC4-9D8C-AFFC55D1E72B}"/>
              </a:ext>
            </a:extLst>
          </p:cNvPr>
          <p:cNvSpPr>
            <a:spLocks noGrp="1"/>
          </p:cNvSpPr>
          <p:nvPr>
            <p:ph type="dt" idx="15"/>
          </p:nvPr>
        </p:nvSpPr>
        <p:spPr/>
        <p:txBody>
          <a:bodyPr/>
          <a:lstStyle/>
          <a:p>
            <a:r>
              <a:rPr lang="en-US"/>
              <a:t>October 2020</a:t>
            </a:r>
            <a:endParaRPr lang="en-GB" dirty="0"/>
          </a:p>
        </p:txBody>
      </p:sp>
    </p:spTree>
    <p:extLst>
      <p:ext uri="{BB962C8B-B14F-4D97-AF65-F5344CB8AC3E}">
        <p14:creationId xmlns:p14="http://schemas.microsoft.com/office/powerpoint/2010/main" val="42120412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2042E6-60A1-4158-9624-CEFE388C200D}"/>
              </a:ext>
            </a:extLst>
          </p:cNvPr>
          <p:cNvSpPr>
            <a:spLocks noGrp="1"/>
          </p:cNvSpPr>
          <p:nvPr>
            <p:ph type="title"/>
          </p:nvPr>
        </p:nvSpPr>
        <p:spPr/>
        <p:txBody>
          <a:bodyPr/>
          <a:lstStyle/>
          <a:p>
            <a:r>
              <a:rPr lang="en-US" dirty="0"/>
              <a:t>AP assisted SU PPDU</a:t>
            </a:r>
          </a:p>
        </p:txBody>
      </p:sp>
      <p:sp>
        <p:nvSpPr>
          <p:cNvPr id="3" name="Content Placeholder 2">
            <a:extLst>
              <a:ext uri="{FF2B5EF4-FFF2-40B4-BE49-F238E27FC236}">
                <a16:creationId xmlns:a16="http://schemas.microsoft.com/office/drawing/2014/main" id="{A92AF523-038C-4667-A569-11AE412B864F}"/>
              </a:ext>
            </a:extLst>
          </p:cNvPr>
          <p:cNvSpPr>
            <a:spLocks noGrp="1"/>
          </p:cNvSpPr>
          <p:nvPr>
            <p:ph idx="1"/>
          </p:nvPr>
        </p:nvSpPr>
        <p:spPr>
          <a:xfrm>
            <a:off x="609600" y="1751013"/>
            <a:ext cx="7770813" cy="3579812"/>
          </a:xfrm>
        </p:spPr>
        <p:txBody>
          <a:bodyPr/>
          <a:lstStyle/>
          <a:p>
            <a:pPr marL="400050">
              <a:buFont typeface="Arial" panose="020B0604020202020204" pitchFamily="34" charset="0"/>
              <a:buChar char="•"/>
            </a:pPr>
            <a:r>
              <a:rPr lang="en-US" sz="1400" dirty="0"/>
              <a:t>AP schedules one associated STA at a time by a TBD Trigger frame (“SU-TF”)</a:t>
            </a:r>
          </a:p>
          <a:p>
            <a:pPr marL="800100" lvl="1">
              <a:buFont typeface="Arial" panose="020B0604020202020204" pitchFamily="34" charset="0"/>
              <a:buChar char="•"/>
            </a:pPr>
            <a:r>
              <a:rPr lang="en-US" sz="1400" dirty="0"/>
              <a:t>Trigger includes the duration of time for an Intra-</a:t>
            </a:r>
            <a:r>
              <a:rPr lang="en-US" sz="1400" dirty="0" err="1"/>
              <a:t>TxOP</a:t>
            </a:r>
            <a:r>
              <a:rPr lang="en-US" sz="1400" dirty="0"/>
              <a:t> SP, that starts SIFS after trigger</a:t>
            </a:r>
          </a:p>
          <a:p>
            <a:pPr marL="400050">
              <a:buFont typeface="Arial" panose="020B0604020202020204" pitchFamily="34" charset="0"/>
              <a:buChar char="•"/>
            </a:pPr>
            <a:r>
              <a:rPr lang="en-US" sz="1400" dirty="0"/>
              <a:t>During the intra-</a:t>
            </a:r>
            <a:r>
              <a:rPr lang="en-US" sz="1400" dirty="0" err="1"/>
              <a:t>TxOP</a:t>
            </a:r>
            <a:r>
              <a:rPr lang="en-US" sz="1400" dirty="0"/>
              <a:t> SP, the scheduled STA transmits one or more non-TB PPDUs</a:t>
            </a:r>
          </a:p>
          <a:p>
            <a:pPr marL="800100" lvl="1">
              <a:buFont typeface="Arial" panose="020B0604020202020204" pitchFamily="34" charset="0"/>
              <a:buChar char="•"/>
            </a:pPr>
            <a:r>
              <a:rPr lang="en-US" sz="1400" dirty="0"/>
              <a:t>STA is in control of selecting its own operating params (e.g., MCS, NSS, Tx Power).</a:t>
            </a:r>
          </a:p>
          <a:p>
            <a:pPr marL="800100" lvl="1">
              <a:buFont typeface="Arial" panose="020B0604020202020204" pitchFamily="34" charset="0"/>
              <a:buChar char="•"/>
            </a:pPr>
            <a:r>
              <a:rPr lang="en-US" sz="1400" dirty="0"/>
              <a:t>STA does what it wants during Intra-</a:t>
            </a:r>
            <a:r>
              <a:rPr lang="en-US" sz="1400" dirty="0" err="1"/>
              <a:t>TxOP</a:t>
            </a:r>
            <a:r>
              <a:rPr lang="en-US" sz="1400" dirty="0"/>
              <a:t> SP (P2P, UL, …).</a:t>
            </a:r>
          </a:p>
          <a:p>
            <a:pPr marL="400050">
              <a:buFont typeface="Arial" panose="020B0604020202020204" pitchFamily="34" charset="0"/>
              <a:buChar char="•"/>
            </a:pPr>
            <a:r>
              <a:rPr lang="en-US" sz="1400" dirty="0"/>
              <a:t>AP nominally regains control of medium at the end of the allocation</a:t>
            </a:r>
            <a:r>
              <a:rPr lang="en-US" sz="1400" dirty="0">
                <a:highlight>
                  <a:srgbClr val="FFFF00"/>
                </a:highlight>
              </a:rPr>
              <a:t>.</a:t>
            </a:r>
          </a:p>
          <a:p>
            <a:pPr marL="400050">
              <a:buFont typeface="Arial" panose="020B0604020202020204" pitchFamily="34" charset="0"/>
              <a:buChar char="•"/>
            </a:pPr>
            <a:r>
              <a:rPr lang="en-US" sz="1400" dirty="0"/>
              <a:t>AP can also regain control earlier if </a:t>
            </a:r>
          </a:p>
          <a:p>
            <a:pPr marL="800100" lvl="1">
              <a:buFont typeface="Arial" panose="020B0604020202020204" pitchFamily="34" charset="0"/>
              <a:buChar char="•"/>
            </a:pPr>
            <a:r>
              <a:rPr lang="en-US" sz="1200" dirty="0"/>
              <a:t>medium is idle for PIFS after the SU-TF (baseline rule), </a:t>
            </a:r>
          </a:p>
          <a:p>
            <a:pPr marL="800100" lvl="1">
              <a:buFont typeface="Arial" panose="020B0604020202020204" pitchFamily="34" charset="0"/>
              <a:buChar char="•"/>
            </a:pPr>
            <a:r>
              <a:rPr lang="en-US" sz="1200" dirty="0"/>
              <a:t>SIFS after the time known from duration information in the frames from the scheduled STA. </a:t>
            </a:r>
          </a:p>
          <a:p>
            <a:pPr marL="800100" lvl="1">
              <a:buFont typeface="Arial" panose="020B0604020202020204" pitchFamily="34" charset="0"/>
              <a:buChar char="•"/>
            </a:pPr>
            <a:r>
              <a:rPr lang="en-US" sz="1200" dirty="0"/>
              <a:t>SIFS after receiving TBD frame (e.g., QoS Null frame) transmitted by scheduled STA to AP.  </a:t>
            </a:r>
          </a:p>
          <a:p>
            <a:pPr>
              <a:buFont typeface="Arial" panose="020B0604020202020204" pitchFamily="34" charset="0"/>
              <a:buChar char="•"/>
            </a:pPr>
            <a:endParaRPr lang="en-US" sz="1800" dirty="0"/>
          </a:p>
          <a:p>
            <a:pPr lvl="1">
              <a:buFont typeface="Arial" panose="020B0604020202020204" pitchFamily="34" charset="0"/>
              <a:buChar char="•"/>
            </a:pPr>
            <a:endParaRPr lang="en-US" sz="14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01DC12DE-AFAC-4694-98CD-63AAAC576FDF}"/>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6" name="Date Placeholder 5">
            <a:extLst>
              <a:ext uri="{FF2B5EF4-FFF2-40B4-BE49-F238E27FC236}">
                <a16:creationId xmlns:a16="http://schemas.microsoft.com/office/drawing/2014/main" id="{5E5DA035-B271-4393-826C-0D1B5459BE50}"/>
              </a:ext>
            </a:extLst>
          </p:cNvPr>
          <p:cNvSpPr>
            <a:spLocks noGrp="1"/>
          </p:cNvSpPr>
          <p:nvPr>
            <p:ph type="dt" idx="15"/>
          </p:nvPr>
        </p:nvSpPr>
        <p:spPr/>
        <p:txBody>
          <a:bodyPr/>
          <a:lstStyle/>
          <a:p>
            <a:r>
              <a:rPr lang="en-US"/>
              <a:t>October 2020</a:t>
            </a:r>
            <a:endParaRPr lang="en-GB" dirty="0"/>
          </a:p>
        </p:txBody>
      </p:sp>
      <p:sp>
        <p:nvSpPr>
          <p:cNvPr id="5" name="Footer Placeholder 4">
            <a:extLst>
              <a:ext uri="{FF2B5EF4-FFF2-40B4-BE49-F238E27FC236}">
                <a16:creationId xmlns:a16="http://schemas.microsoft.com/office/drawing/2014/main" id="{80DFA6D1-773A-45C6-8550-CC9350EDAAF1}"/>
              </a:ext>
            </a:extLst>
          </p:cNvPr>
          <p:cNvSpPr>
            <a:spLocks noGrp="1"/>
          </p:cNvSpPr>
          <p:nvPr>
            <p:ph type="ftr" idx="14"/>
          </p:nvPr>
        </p:nvSpPr>
        <p:spPr/>
        <p:txBody>
          <a:bodyPr/>
          <a:lstStyle/>
          <a:p>
            <a:r>
              <a:rPr lang="en-GB"/>
              <a:t>Dibakar Das, Intel</a:t>
            </a:r>
            <a:endParaRPr lang="en-GB" dirty="0"/>
          </a:p>
        </p:txBody>
      </p:sp>
    </p:spTree>
    <p:extLst>
      <p:ext uri="{BB962C8B-B14F-4D97-AF65-F5344CB8AC3E}">
        <p14:creationId xmlns:p14="http://schemas.microsoft.com/office/powerpoint/2010/main" val="1385841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4A9724-BC62-40CC-9AB6-6B7CB1F81B1A}"/>
              </a:ext>
            </a:extLst>
          </p:cNvPr>
          <p:cNvSpPr>
            <a:spLocks noGrp="1"/>
          </p:cNvSpPr>
          <p:nvPr>
            <p:ph type="title"/>
          </p:nvPr>
        </p:nvSpPr>
        <p:spPr/>
        <p:txBody>
          <a:bodyPr/>
          <a:lstStyle/>
          <a:p>
            <a:r>
              <a:rPr lang="en-US" sz="2400" dirty="0"/>
              <a:t>Signaling using modified MU-RTS frame</a:t>
            </a:r>
          </a:p>
        </p:txBody>
      </p:sp>
      <p:sp>
        <p:nvSpPr>
          <p:cNvPr id="3" name="Content Placeholder 2">
            <a:extLst>
              <a:ext uri="{FF2B5EF4-FFF2-40B4-BE49-F238E27FC236}">
                <a16:creationId xmlns:a16="http://schemas.microsoft.com/office/drawing/2014/main" id="{C31DA2C9-7405-448E-A508-45BAB438B9F1}"/>
              </a:ext>
            </a:extLst>
          </p:cNvPr>
          <p:cNvSpPr>
            <a:spLocks noGrp="1"/>
          </p:cNvSpPr>
          <p:nvPr>
            <p:ph idx="1"/>
          </p:nvPr>
        </p:nvSpPr>
        <p:spPr/>
        <p:txBody>
          <a:bodyPr/>
          <a:lstStyle/>
          <a:p>
            <a:pPr>
              <a:buFont typeface="Arial" panose="020B0604020202020204" pitchFamily="34" charset="0"/>
              <a:buChar char="•"/>
            </a:pPr>
            <a:r>
              <a:rPr lang="en-US" sz="1600" dirty="0"/>
              <a:t>MU-RTS frame is an 11ax TF that has several reserved fields and trigger CTS =&gt; can be modified to solicit other SU PPDU.</a:t>
            </a:r>
          </a:p>
          <a:p>
            <a:pPr>
              <a:buFont typeface="Arial" panose="020B0604020202020204" pitchFamily="34" charset="0"/>
              <a:buChar char="•"/>
            </a:pPr>
            <a:r>
              <a:rPr lang="en-US" sz="1600" dirty="0"/>
              <a:t>Use Reserved field(s) to signal this frame is an SU-TF and not the baseline MU-RTS frame and whether the SU-TF is for P2P or for UL frame transmissions. This can be signaled by defining a TBD field whose:</a:t>
            </a:r>
          </a:p>
          <a:p>
            <a:pPr lvl="1">
              <a:buFont typeface="Arial" panose="020B0604020202020204" pitchFamily="34" charset="0"/>
              <a:buChar char="•"/>
            </a:pPr>
            <a:r>
              <a:rPr lang="en-US" sz="1200" dirty="0"/>
              <a:t>Value 0 corresponds to baseline MU-RTS, </a:t>
            </a:r>
          </a:p>
          <a:p>
            <a:pPr lvl="1">
              <a:buFont typeface="Arial" panose="020B0604020202020204" pitchFamily="34" charset="0"/>
              <a:buChar char="•"/>
            </a:pPr>
            <a:r>
              <a:rPr lang="en-US" sz="1200" dirty="0"/>
              <a:t>Value 1 corresponds to UL only traffic. </a:t>
            </a:r>
          </a:p>
          <a:p>
            <a:pPr lvl="1">
              <a:buFont typeface="Arial" panose="020B0604020202020204" pitchFamily="34" charset="0"/>
              <a:buChar char="•"/>
            </a:pPr>
            <a:r>
              <a:rPr lang="en-US" sz="1200" dirty="0"/>
              <a:t>Value 2 corresponds to P2P traffic (+ UL traffic). </a:t>
            </a:r>
          </a:p>
          <a:p>
            <a:pPr lvl="1">
              <a:buFont typeface="Arial" panose="020B0604020202020204" pitchFamily="34" charset="0"/>
              <a:buChar char="•"/>
            </a:pPr>
            <a:r>
              <a:rPr lang="en-US" sz="1200" dirty="0"/>
              <a:t>Other values are reserved. </a:t>
            </a:r>
          </a:p>
          <a:p>
            <a:pPr>
              <a:buFont typeface="Arial" panose="020B0604020202020204" pitchFamily="34" charset="0"/>
              <a:buChar char="•"/>
            </a:pPr>
            <a:r>
              <a:rPr lang="en-US" sz="1600" dirty="0"/>
              <a:t>A TBD field signals the intra-TXOP SP Duration.</a:t>
            </a:r>
          </a:p>
          <a:p>
            <a:pPr>
              <a:buFont typeface="Arial" panose="020B0604020202020204" pitchFamily="34" charset="0"/>
              <a:buChar char="•"/>
            </a:pPr>
            <a:r>
              <a:rPr lang="en-US" sz="1600" dirty="0"/>
              <a:t>A TBD field that signals whether the AP requires the first frame in the intra-TXOP SP to be a CTS frame to confirm the assignment.</a:t>
            </a:r>
            <a:r>
              <a:rPr lang="en-US" sz="1200" dirty="0"/>
              <a:t> </a:t>
            </a:r>
          </a:p>
          <a:p>
            <a:pPr lvl="1">
              <a:buFont typeface="Arial" panose="020B0604020202020204" pitchFamily="34" charset="0"/>
              <a:buChar char="•"/>
            </a:pPr>
            <a:r>
              <a:rPr lang="en-US" sz="1400" dirty="0"/>
              <a:t>If AP requires STA to send CTS, then the STA shall send CTS</a:t>
            </a:r>
          </a:p>
          <a:p>
            <a:pPr lvl="1">
              <a:buFont typeface="Arial" panose="020B0604020202020204" pitchFamily="34" charset="0"/>
              <a:buChar char="•"/>
            </a:pPr>
            <a:r>
              <a:rPr lang="en-US" sz="1400" dirty="0"/>
              <a:t> However, if AP does not require STA to send CTS, then the STA may send the CTA (has a choice to either still send the CTS or to skip sending the CTS)</a:t>
            </a:r>
          </a:p>
          <a:p>
            <a:pPr>
              <a:buFont typeface="Arial" panose="020B0604020202020204" pitchFamily="34" charset="0"/>
              <a:buChar char="•"/>
            </a:pPr>
            <a:endParaRPr lang="en-US" sz="1200" dirty="0"/>
          </a:p>
        </p:txBody>
      </p:sp>
      <p:sp>
        <p:nvSpPr>
          <p:cNvPr id="4" name="Slide Number Placeholder 3">
            <a:extLst>
              <a:ext uri="{FF2B5EF4-FFF2-40B4-BE49-F238E27FC236}">
                <a16:creationId xmlns:a16="http://schemas.microsoft.com/office/drawing/2014/main" id="{AF80B723-9AF2-46D8-B37A-71B71EA08F34}"/>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783ACEF1-30AF-4E9F-B835-9651A0DA8AFB}"/>
              </a:ext>
            </a:extLst>
          </p:cNvPr>
          <p:cNvSpPr>
            <a:spLocks noGrp="1"/>
          </p:cNvSpPr>
          <p:nvPr>
            <p:ph type="ftr" idx="14"/>
          </p:nvPr>
        </p:nvSpPr>
        <p:spPr/>
        <p:txBody>
          <a:bodyPr/>
          <a:lstStyle/>
          <a:p>
            <a:r>
              <a:rPr lang="en-GB"/>
              <a:t>Dibakar Das, Intel</a:t>
            </a:r>
            <a:endParaRPr lang="en-GB" dirty="0"/>
          </a:p>
        </p:txBody>
      </p:sp>
      <p:sp>
        <p:nvSpPr>
          <p:cNvPr id="6" name="Date Placeholder 5">
            <a:extLst>
              <a:ext uri="{FF2B5EF4-FFF2-40B4-BE49-F238E27FC236}">
                <a16:creationId xmlns:a16="http://schemas.microsoft.com/office/drawing/2014/main" id="{C60DD9CA-7741-42C3-A381-B8089AD2B02F}"/>
              </a:ext>
            </a:extLst>
          </p:cNvPr>
          <p:cNvSpPr>
            <a:spLocks noGrp="1"/>
          </p:cNvSpPr>
          <p:nvPr>
            <p:ph type="dt" idx="15"/>
          </p:nvPr>
        </p:nvSpPr>
        <p:spPr/>
        <p:txBody>
          <a:bodyPr/>
          <a:lstStyle/>
          <a:p>
            <a:r>
              <a:rPr lang="en-US"/>
              <a:t>October 2020</a:t>
            </a:r>
            <a:endParaRPr lang="en-GB" dirty="0"/>
          </a:p>
        </p:txBody>
      </p:sp>
    </p:spTree>
    <p:extLst>
      <p:ext uri="{BB962C8B-B14F-4D97-AF65-F5344CB8AC3E}">
        <p14:creationId xmlns:p14="http://schemas.microsoft.com/office/powerpoint/2010/main" val="6451115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B5E27-0310-444D-B1A7-9F5EDB6A5AB4}"/>
              </a:ext>
            </a:extLst>
          </p:cNvPr>
          <p:cNvSpPr>
            <a:spLocks noGrp="1"/>
          </p:cNvSpPr>
          <p:nvPr>
            <p:ph type="title"/>
          </p:nvPr>
        </p:nvSpPr>
        <p:spPr/>
        <p:txBody>
          <a:bodyPr/>
          <a:lstStyle/>
          <a:p>
            <a:r>
              <a:rPr lang="en-US" dirty="0"/>
              <a:t>Example</a:t>
            </a:r>
          </a:p>
        </p:txBody>
      </p:sp>
      <p:sp>
        <p:nvSpPr>
          <p:cNvPr id="3" name="Content Placeholder 2">
            <a:extLst>
              <a:ext uri="{FF2B5EF4-FFF2-40B4-BE49-F238E27FC236}">
                <a16:creationId xmlns:a16="http://schemas.microsoft.com/office/drawing/2014/main" id="{6441D60B-18E1-4CD4-8348-2B98A2B7431A}"/>
              </a:ext>
            </a:extLst>
          </p:cNvPr>
          <p:cNvSpPr>
            <a:spLocks noGrp="1"/>
          </p:cNvSpPr>
          <p:nvPr>
            <p:ph idx="1"/>
          </p:nvPr>
        </p:nvSpPr>
        <p:spPr>
          <a:xfrm>
            <a:off x="1045907" y="3263519"/>
            <a:ext cx="7107491" cy="393595"/>
          </a:xfrm>
        </p:spPr>
        <p:txBody>
          <a:bodyPr/>
          <a:lstStyle/>
          <a:p>
            <a:pPr marL="0" indent="0"/>
            <a:r>
              <a:rPr lang="en-US" sz="1800" dirty="0"/>
              <a:t>     Transmission of </a:t>
            </a:r>
            <a:r>
              <a:rPr lang="en-US" sz="1800" u="sng" dirty="0"/>
              <a:t>UL</a:t>
            </a:r>
            <a:r>
              <a:rPr lang="en-US" sz="1800" dirty="0"/>
              <a:t> SU PPDU transmission during intra-TXOP SP</a:t>
            </a:r>
          </a:p>
        </p:txBody>
      </p:sp>
      <p:sp>
        <p:nvSpPr>
          <p:cNvPr id="4" name="Slide Number Placeholder 3">
            <a:extLst>
              <a:ext uri="{FF2B5EF4-FFF2-40B4-BE49-F238E27FC236}">
                <a16:creationId xmlns:a16="http://schemas.microsoft.com/office/drawing/2014/main" id="{B272E3A6-04E2-433D-979E-80BAB033383A}"/>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6" name="Date Placeholder 5">
            <a:extLst>
              <a:ext uri="{FF2B5EF4-FFF2-40B4-BE49-F238E27FC236}">
                <a16:creationId xmlns:a16="http://schemas.microsoft.com/office/drawing/2014/main" id="{2BE6369A-D023-4613-B584-5F8F958E23F5}"/>
              </a:ext>
            </a:extLst>
          </p:cNvPr>
          <p:cNvSpPr>
            <a:spLocks noGrp="1"/>
          </p:cNvSpPr>
          <p:nvPr>
            <p:ph type="dt" idx="15"/>
          </p:nvPr>
        </p:nvSpPr>
        <p:spPr/>
        <p:txBody>
          <a:bodyPr/>
          <a:lstStyle/>
          <a:p>
            <a:r>
              <a:rPr lang="en-US"/>
              <a:t>October 2020</a:t>
            </a:r>
            <a:endParaRPr lang="en-GB" dirty="0"/>
          </a:p>
        </p:txBody>
      </p:sp>
      <p:cxnSp>
        <p:nvCxnSpPr>
          <p:cNvPr id="8" name="Straight Connector 7">
            <a:extLst>
              <a:ext uri="{FF2B5EF4-FFF2-40B4-BE49-F238E27FC236}">
                <a16:creationId xmlns:a16="http://schemas.microsoft.com/office/drawing/2014/main" id="{336E2F2C-C0D1-43C3-9D05-E70107E5EFB7}"/>
              </a:ext>
            </a:extLst>
          </p:cNvPr>
          <p:cNvCxnSpPr>
            <a:cxnSpLocks/>
          </p:cNvCxnSpPr>
          <p:nvPr/>
        </p:nvCxnSpPr>
        <p:spPr bwMode="auto">
          <a:xfrm>
            <a:off x="124293" y="2909606"/>
            <a:ext cx="8276432"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9" name="Rectangle 8">
            <a:extLst>
              <a:ext uri="{FF2B5EF4-FFF2-40B4-BE49-F238E27FC236}">
                <a16:creationId xmlns:a16="http://schemas.microsoft.com/office/drawing/2014/main" id="{A3BEF077-5BDA-4311-9AE6-68A8559E3157}"/>
              </a:ext>
            </a:extLst>
          </p:cNvPr>
          <p:cNvSpPr/>
          <p:nvPr/>
        </p:nvSpPr>
        <p:spPr bwMode="auto">
          <a:xfrm>
            <a:off x="3784092" y="2168528"/>
            <a:ext cx="773694" cy="74107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sz="900" dirty="0">
                <a:solidFill>
                  <a:schemeClr val="tx1"/>
                </a:solidFill>
              </a:rPr>
              <a:t>SU PPDU from STA-1 to AP</a:t>
            </a:r>
          </a:p>
        </p:txBody>
      </p:sp>
      <p:sp>
        <p:nvSpPr>
          <p:cNvPr id="10" name="Rectangle 9">
            <a:extLst>
              <a:ext uri="{FF2B5EF4-FFF2-40B4-BE49-F238E27FC236}">
                <a16:creationId xmlns:a16="http://schemas.microsoft.com/office/drawing/2014/main" id="{E5BB8CBF-1710-4521-959F-76D6D65E579B}"/>
              </a:ext>
            </a:extLst>
          </p:cNvPr>
          <p:cNvSpPr/>
          <p:nvPr/>
        </p:nvSpPr>
        <p:spPr bwMode="auto">
          <a:xfrm>
            <a:off x="4727631" y="2135515"/>
            <a:ext cx="382654" cy="76216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BA</a:t>
            </a:r>
          </a:p>
        </p:txBody>
      </p:sp>
      <p:sp>
        <p:nvSpPr>
          <p:cNvPr id="11" name="Rectangle 10">
            <a:extLst>
              <a:ext uri="{FF2B5EF4-FFF2-40B4-BE49-F238E27FC236}">
                <a16:creationId xmlns:a16="http://schemas.microsoft.com/office/drawing/2014/main" id="{1ADDEAC2-9829-4AE6-B02C-9AF4D902770D}"/>
              </a:ext>
            </a:extLst>
          </p:cNvPr>
          <p:cNvSpPr/>
          <p:nvPr/>
        </p:nvSpPr>
        <p:spPr bwMode="auto">
          <a:xfrm>
            <a:off x="2258974" y="2140032"/>
            <a:ext cx="867425" cy="756759"/>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lvl="0"/>
            <a:r>
              <a:rPr lang="en-US" sz="900" dirty="0">
                <a:solidFill>
                  <a:srgbClr val="FF0000"/>
                </a:solidFill>
              </a:rPr>
              <a:t>New MU-RTS from AP (allocation  = T, RA: STA1)</a:t>
            </a:r>
          </a:p>
        </p:txBody>
      </p:sp>
      <p:cxnSp>
        <p:nvCxnSpPr>
          <p:cNvPr id="12" name="Straight Arrow Connector 11">
            <a:extLst>
              <a:ext uri="{FF2B5EF4-FFF2-40B4-BE49-F238E27FC236}">
                <a16:creationId xmlns:a16="http://schemas.microsoft.com/office/drawing/2014/main" id="{D1E31001-748A-465A-83F4-3295201C43C7}"/>
              </a:ext>
            </a:extLst>
          </p:cNvPr>
          <p:cNvCxnSpPr>
            <a:cxnSpLocks/>
          </p:cNvCxnSpPr>
          <p:nvPr/>
        </p:nvCxnSpPr>
        <p:spPr bwMode="auto">
          <a:xfrm>
            <a:off x="3261998" y="3063226"/>
            <a:ext cx="3360658"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13" name="TextBox 12">
            <a:extLst>
              <a:ext uri="{FF2B5EF4-FFF2-40B4-BE49-F238E27FC236}">
                <a16:creationId xmlns:a16="http://schemas.microsoft.com/office/drawing/2014/main" id="{A2ACFF74-3624-4AE3-8267-40561D150B98}"/>
              </a:ext>
            </a:extLst>
          </p:cNvPr>
          <p:cNvSpPr txBox="1"/>
          <p:nvPr/>
        </p:nvSpPr>
        <p:spPr>
          <a:xfrm>
            <a:off x="3784092" y="3025579"/>
            <a:ext cx="2023631" cy="276999"/>
          </a:xfrm>
          <a:prstGeom prst="rect">
            <a:avLst/>
          </a:prstGeom>
          <a:noFill/>
        </p:spPr>
        <p:txBody>
          <a:bodyPr wrap="none" rtlCol="0">
            <a:spAutoFit/>
          </a:bodyPr>
          <a:lstStyle/>
          <a:p>
            <a:r>
              <a:rPr lang="en-US" sz="1200" dirty="0">
                <a:solidFill>
                  <a:srgbClr val="002060"/>
                </a:solidFill>
              </a:rPr>
              <a:t>Intra-TXOP SP for STA-1 (T)</a:t>
            </a:r>
          </a:p>
        </p:txBody>
      </p:sp>
      <p:cxnSp>
        <p:nvCxnSpPr>
          <p:cNvPr id="14" name="Straight Arrow Connector 13">
            <a:extLst>
              <a:ext uri="{FF2B5EF4-FFF2-40B4-BE49-F238E27FC236}">
                <a16:creationId xmlns:a16="http://schemas.microsoft.com/office/drawing/2014/main" id="{5813D83F-C318-41F3-A50E-0975F59BBC87}"/>
              </a:ext>
            </a:extLst>
          </p:cNvPr>
          <p:cNvCxnSpPr>
            <a:cxnSpLocks/>
          </p:cNvCxnSpPr>
          <p:nvPr/>
        </p:nvCxnSpPr>
        <p:spPr bwMode="auto">
          <a:xfrm>
            <a:off x="1045907" y="1853267"/>
            <a:ext cx="7303224"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15" name="Rectangle 14">
            <a:extLst>
              <a:ext uri="{FF2B5EF4-FFF2-40B4-BE49-F238E27FC236}">
                <a16:creationId xmlns:a16="http://schemas.microsoft.com/office/drawing/2014/main" id="{5D79D74D-9E93-4DEB-A260-7D75B134D85B}"/>
              </a:ext>
            </a:extLst>
          </p:cNvPr>
          <p:cNvSpPr/>
          <p:nvPr/>
        </p:nvSpPr>
        <p:spPr bwMode="auto">
          <a:xfrm>
            <a:off x="1010817" y="2141039"/>
            <a:ext cx="518821" cy="76216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DL Data from AP</a:t>
            </a:r>
          </a:p>
        </p:txBody>
      </p:sp>
      <p:sp>
        <p:nvSpPr>
          <p:cNvPr id="16" name="Rectangle 15">
            <a:extLst>
              <a:ext uri="{FF2B5EF4-FFF2-40B4-BE49-F238E27FC236}">
                <a16:creationId xmlns:a16="http://schemas.microsoft.com/office/drawing/2014/main" id="{0BB71FBA-E0D7-4BB5-8F85-9C426162DB4D}"/>
              </a:ext>
            </a:extLst>
          </p:cNvPr>
          <p:cNvSpPr/>
          <p:nvPr/>
        </p:nvSpPr>
        <p:spPr bwMode="auto">
          <a:xfrm>
            <a:off x="5250768" y="2139681"/>
            <a:ext cx="867425" cy="75829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sz="900" dirty="0">
                <a:solidFill>
                  <a:schemeClr val="tx1"/>
                </a:solidFill>
              </a:rPr>
              <a:t>SU PPDU from STA-1 to AP</a:t>
            </a:r>
          </a:p>
        </p:txBody>
      </p:sp>
      <p:sp>
        <p:nvSpPr>
          <p:cNvPr id="17" name="Rectangle 16">
            <a:extLst>
              <a:ext uri="{FF2B5EF4-FFF2-40B4-BE49-F238E27FC236}">
                <a16:creationId xmlns:a16="http://schemas.microsoft.com/office/drawing/2014/main" id="{5F51315F-B800-439F-BBB5-1AEF3A4F275D}"/>
              </a:ext>
            </a:extLst>
          </p:cNvPr>
          <p:cNvSpPr/>
          <p:nvPr/>
        </p:nvSpPr>
        <p:spPr bwMode="auto">
          <a:xfrm>
            <a:off x="6262744" y="2134631"/>
            <a:ext cx="411987" cy="76216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BA</a:t>
            </a:r>
          </a:p>
        </p:txBody>
      </p:sp>
      <p:sp>
        <p:nvSpPr>
          <p:cNvPr id="18" name="TextBox 17">
            <a:extLst>
              <a:ext uri="{FF2B5EF4-FFF2-40B4-BE49-F238E27FC236}">
                <a16:creationId xmlns:a16="http://schemas.microsoft.com/office/drawing/2014/main" id="{10FF4EA7-2798-47B7-B34B-54B4BFD302DE}"/>
              </a:ext>
            </a:extLst>
          </p:cNvPr>
          <p:cNvSpPr txBox="1"/>
          <p:nvPr/>
        </p:nvSpPr>
        <p:spPr>
          <a:xfrm>
            <a:off x="3984137" y="1807527"/>
            <a:ext cx="1446486" cy="276999"/>
          </a:xfrm>
          <a:prstGeom prst="rect">
            <a:avLst/>
          </a:prstGeom>
          <a:noFill/>
        </p:spPr>
        <p:txBody>
          <a:bodyPr wrap="none" rtlCol="0">
            <a:spAutoFit/>
          </a:bodyPr>
          <a:lstStyle/>
          <a:p>
            <a:r>
              <a:rPr lang="en-US" sz="1200" dirty="0">
                <a:solidFill>
                  <a:srgbClr val="002060"/>
                </a:solidFill>
              </a:rPr>
              <a:t>TXOP owned by AP</a:t>
            </a:r>
          </a:p>
        </p:txBody>
      </p:sp>
      <p:sp>
        <p:nvSpPr>
          <p:cNvPr id="21" name="Rectangle 20">
            <a:extLst>
              <a:ext uri="{FF2B5EF4-FFF2-40B4-BE49-F238E27FC236}">
                <a16:creationId xmlns:a16="http://schemas.microsoft.com/office/drawing/2014/main" id="{2EC53326-4ECA-40AE-8197-A775662F7B69}"/>
              </a:ext>
            </a:extLst>
          </p:cNvPr>
          <p:cNvSpPr/>
          <p:nvPr/>
        </p:nvSpPr>
        <p:spPr bwMode="auto">
          <a:xfrm>
            <a:off x="6827724" y="2144597"/>
            <a:ext cx="939611" cy="756759"/>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lvl="0"/>
            <a:r>
              <a:rPr lang="en-US" sz="900" dirty="0">
                <a:solidFill>
                  <a:schemeClr val="tx1"/>
                </a:solidFill>
              </a:rPr>
              <a:t>DL Data from AP</a:t>
            </a:r>
          </a:p>
        </p:txBody>
      </p:sp>
      <p:sp>
        <p:nvSpPr>
          <p:cNvPr id="22" name="Rectangle 21">
            <a:extLst>
              <a:ext uri="{FF2B5EF4-FFF2-40B4-BE49-F238E27FC236}">
                <a16:creationId xmlns:a16="http://schemas.microsoft.com/office/drawing/2014/main" id="{9432E1A3-C19E-49BB-A6F9-7574D022EA4E}"/>
              </a:ext>
            </a:extLst>
          </p:cNvPr>
          <p:cNvSpPr/>
          <p:nvPr/>
        </p:nvSpPr>
        <p:spPr bwMode="auto">
          <a:xfrm>
            <a:off x="1684614" y="2134631"/>
            <a:ext cx="418716" cy="769087"/>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BA</a:t>
            </a:r>
          </a:p>
        </p:txBody>
      </p:sp>
      <p:sp>
        <p:nvSpPr>
          <p:cNvPr id="42" name="Content Placeholder 2">
            <a:extLst>
              <a:ext uri="{FF2B5EF4-FFF2-40B4-BE49-F238E27FC236}">
                <a16:creationId xmlns:a16="http://schemas.microsoft.com/office/drawing/2014/main" id="{DF7D1390-7C49-4BE0-833B-9688E126BFF0}"/>
              </a:ext>
            </a:extLst>
          </p:cNvPr>
          <p:cNvSpPr txBox="1">
            <a:spLocks/>
          </p:cNvSpPr>
          <p:nvPr/>
        </p:nvSpPr>
        <p:spPr bwMode="auto">
          <a:xfrm>
            <a:off x="940252" y="5682242"/>
            <a:ext cx="7213147" cy="39359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sz="1800" kern="0" dirty="0"/>
              <a:t>     Transmission of </a:t>
            </a:r>
            <a:r>
              <a:rPr lang="en-US" sz="1800" u="sng" kern="0" dirty="0"/>
              <a:t>P2P</a:t>
            </a:r>
            <a:r>
              <a:rPr lang="en-US" sz="1800" kern="0" dirty="0"/>
              <a:t> SU PPDU transmission during intra-TXOP SP </a:t>
            </a:r>
          </a:p>
        </p:txBody>
      </p:sp>
      <p:sp>
        <p:nvSpPr>
          <p:cNvPr id="43" name="Rectangle 42">
            <a:extLst>
              <a:ext uri="{FF2B5EF4-FFF2-40B4-BE49-F238E27FC236}">
                <a16:creationId xmlns:a16="http://schemas.microsoft.com/office/drawing/2014/main" id="{50DEDA67-F122-4297-8E01-855E1BE2936F}"/>
              </a:ext>
            </a:extLst>
          </p:cNvPr>
          <p:cNvSpPr/>
          <p:nvPr/>
        </p:nvSpPr>
        <p:spPr bwMode="auto">
          <a:xfrm>
            <a:off x="3264913" y="2138979"/>
            <a:ext cx="382654" cy="762160"/>
          </a:xfrm>
          <a:prstGeom prst="rect">
            <a:avLst/>
          </a:prstGeom>
          <a:noFill/>
          <a:ln w="9525" cap="flat" cmpd="sng" algn="ctr">
            <a:solidFill>
              <a:schemeClr val="tx1"/>
            </a:solidFill>
            <a:prstDash val="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CTS</a:t>
            </a:r>
          </a:p>
        </p:txBody>
      </p:sp>
      <p:sp>
        <p:nvSpPr>
          <p:cNvPr id="47" name="Rectangle 46">
            <a:extLst>
              <a:ext uri="{FF2B5EF4-FFF2-40B4-BE49-F238E27FC236}">
                <a16:creationId xmlns:a16="http://schemas.microsoft.com/office/drawing/2014/main" id="{AD0E3360-0F2D-4085-8E83-3061D7A65554}"/>
              </a:ext>
            </a:extLst>
          </p:cNvPr>
          <p:cNvSpPr/>
          <p:nvPr/>
        </p:nvSpPr>
        <p:spPr bwMode="auto">
          <a:xfrm>
            <a:off x="7888278" y="2131167"/>
            <a:ext cx="418716" cy="769087"/>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BA</a:t>
            </a:r>
          </a:p>
        </p:txBody>
      </p:sp>
      <p:cxnSp>
        <p:nvCxnSpPr>
          <p:cNvPr id="63" name="Straight Connector 62">
            <a:extLst>
              <a:ext uri="{FF2B5EF4-FFF2-40B4-BE49-F238E27FC236}">
                <a16:creationId xmlns:a16="http://schemas.microsoft.com/office/drawing/2014/main" id="{9DC02E69-C0ED-4E58-A19F-A210DA6834D6}"/>
              </a:ext>
            </a:extLst>
          </p:cNvPr>
          <p:cNvCxnSpPr>
            <a:cxnSpLocks/>
          </p:cNvCxnSpPr>
          <p:nvPr/>
        </p:nvCxnSpPr>
        <p:spPr bwMode="auto">
          <a:xfrm>
            <a:off x="72699" y="5295259"/>
            <a:ext cx="8276432"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64" name="Rectangle 63">
            <a:extLst>
              <a:ext uri="{FF2B5EF4-FFF2-40B4-BE49-F238E27FC236}">
                <a16:creationId xmlns:a16="http://schemas.microsoft.com/office/drawing/2014/main" id="{81170124-8335-4129-8AE2-CBD7A17FD962}"/>
              </a:ext>
            </a:extLst>
          </p:cNvPr>
          <p:cNvSpPr/>
          <p:nvPr/>
        </p:nvSpPr>
        <p:spPr bwMode="auto">
          <a:xfrm>
            <a:off x="3732498" y="4554181"/>
            <a:ext cx="773694" cy="74107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sz="900" dirty="0">
                <a:solidFill>
                  <a:schemeClr val="tx1"/>
                </a:solidFill>
              </a:rPr>
              <a:t> PPDU from P2P STA-1 to P2P STA-2</a:t>
            </a:r>
          </a:p>
        </p:txBody>
      </p:sp>
      <p:sp>
        <p:nvSpPr>
          <p:cNvPr id="65" name="Rectangle 64">
            <a:extLst>
              <a:ext uri="{FF2B5EF4-FFF2-40B4-BE49-F238E27FC236}">
                <a16:creationId xmlns:a16="http://schemas.microsoft.com/office/drawing/2014/main" id="{2938290D-BEBF-4512-B170-5BC86D3DF9E7}"/>
              </a:ext>
            </a:extLst>
          </p:cNvPr>
          <p:cNvSpPr/>
          <p:nvPr/>
        </p:nvSpPr>
        <p:spPr bwMode="auto">
          <a:xfrm>
            <a:off x="4676037" y="4521168"/>
            <a:ext cx="382654" cy="76216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BA</a:t>
            </a:r>
          </a:p>
        </p:txBody>
      </p:sp>
      <p:sp>
        <p:nvSpPr>
          <p:cNvPr id="66" name="Rectangle 65">
            <a:extLst>
              <a:ext uri="{FF2B5EF4-FFF2-40B4-BE49-F238E27FC236}">
                <a16:creationId xmlns:a16="http://schemas.microsoft.com/office/drawing/2014/main" id="{41A046CA-C0B3-4748-BB9F-071B5DC47E74}"/>
              </a:ext>
            </a:extLst>
          </p:cNvPr>
          <p:cNvSpPr/>
          <p:nvPr/>
        </p:nvSpPr>
        <p:spPr bwMode="auto">
          <a:xfrm>
            <a:off x="2207380" y="4525685"/>
            <a:ext cx="867425" cy="756759"/>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lvl="0"/>
            <a:r>
              <a:rPr lang="en-US" sz="900" dirty="0">
                <a:solidFill>
                  <a:srgbClr val="FF0000"/>
                </a:solidFill>
              </a:rPr>
              <a:t>New MU-RTS from AP (allocation  = T, RA: STA1)</a:t>
            </a:r>
          </a:p>
        </p:txBody>
      </p:sp>
      <p:cxnSp>
        <p:nvCxnSpPr>
          <p:cNvPr id="67" name="Straight Arrow Connector 66">
            <a:extLst>
              <a:ext uri="{FF2B5EF4-FFF2-40B4-BE49-F238E27FC236}">
                <a16:creationId xmlns:a16="http://schemas.microsoft.com/office/drawing/2014/main" id="{AEA65EA6-CE97-4A37-A6D4-F3D073666B91}"/>
              </a:ext>
            </a:extLst>
          </p:cNvPr>
          <p:cNvCxnSpPr>
            <a:cxnSpLocks/>
          </p:cNvCxnSpPr>
          <p:nvPr/>
        </p:nvCxnSpPr>
        <p:spPr bwMode="auto">
          <a:xfrm>
            <a:off x="3210404" y="5448879"/>
            <a:ext cx="3360658"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68" name="TextBox 67">
            <a:extLst>
              <a:ext uri="{FF2B5EF4-FFF2-40B4-BE49-F238E27FC236}">
                <a16:creationId xmlns:a16="http://schemas.microsoft.com/office/drawing/2014/main" id="{3F431A4F-4102-4A14-8507-31DA6A7B61D7}"/>
              </a:ext>
            </a:extLst>
          </p:cNvPr>
          <p:cNvSpPr txBox="1"/>
          <p:nvPr/>
        </p:nvSpPr>
        <p:spPr>
          <a:xfrm>
            <a:off x="3732498" y="5411232"/>
            <a:ext cx="2023631" cy="276999"/>
          </a:xfrm>
          <a:prstGeom prst="rect">
            <a:avLst/>
          </a:prstGeom>
          <a:noFill/>
        </p:spPr>
        <p:txBody>
          <a:bodyPr wrap="none" rtlCol="0">
            <a:spAutoFit/>
          </a:bodyPr>
          <a:lstStyle/>
          <a:p>
            <a:r>
              <a:rPr lang="en-US" sz="1200" dirty="0">
                <a:solidFill>
                  <a:srgbClr val="002060"/>
                </a:solidFill>
              </a:rPr>
              <a:t>Intra-TXOP SP for STA-1 (T)</a:t>
            </a:r>
          </a:p>
        </p:txBody>
      </p:sp>
      <p:cxnSp>
        <p:nvCxnSpPr>
          <p:cNvPr id="69" name="Straight Arrow Connector 68">
            <a:extLst>
              <a:ext uri="{FF2B5EF4-FFF2-40B4-BE49-F238E27FC236}">
                <a16:creationId xmlns:a16="http://schemas.microsoft.com/office/drawing/2014/main" id="{F3790182-DA6B-43D2-BCA3-99150734EFE8}"/>
              </a:ext>
            </a:extLst>
          </p:cNvPr>
          <p:cNvCxnSpPr>
            <a:cxnSpLocks/>
          </p:cNvCxnSpPr>
          <p:nvPr/>
        </p:nvCxnSpPr>
        <p:spPr bwMode="auto">
          <a:xfrm>
            <a:off x="994313" y="4238920"/>
            <a:ext cx="7303224"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70" name="Rectangle 69">
            <a:extLst>
              <a:ext uri="{FF2B5EF4-FFF2-40B4-BE49-F238E27FC236}">
                <a16:creationId xmlns:a16="http://schemas.microsoft.com/office/drawing/2014/main" id="{4880E9CC-9831-4D21-AB08-22E75EE9789B}"/>
              </a:ext>
            </a:extLst>
          </p:cNvPr>
          <p:cNvSpPr/>
          <p:nvPr/>
        </p:nvSpPr>
        <p:spPr bwMode="auto">
          <a:xfrm>
            <a:off x="959223" y="4526692"/>
            <a:ext cx="518821" cy="76216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DL Data from AP</a:t>
            </a:r>
          </a:p>
        </p:txBody>
      </p:sp>
      <p:sp>
        <p:nvSpPr>
          <p:cNvPr id="71" name="Rectangle 70">
            <a:extLst>
              <a:ext uri="{FF2B5EF4-FFF2-40B4-BE49-F238E27FC236}">
                <a16:creationId xmlns:a16="http://schemas.microsoft.com/office/drawing/2014/main" id="{9FB8B54B-3F13-4086-8C72-D85C4DAE05D5}"/>
              </a:ext>
            </a:extLst>
          </p:cNvPr>
          <p:cNvSpPr/>
          <p:nvPr/>
        </p:nvSpPr>
        <p:spPr bwMode="auto">
          <a:xfrm>
            <a:off x="5199174" y="4525334"/>
            <a:ext cx="867425" cy="75829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sz="900" dirty="0">
                <a:solidFill>
                  <a:schemeClr val="tx1"/>
                </a:solidFill>
              </a:rPr>
              <a:t> PPDU from P2P STA-1 to P2P STA-2</a:t>
            </a:r>
          </a:p>
        </p:txBody>
      </p:sp>
      <p:sp>
        <p:nvSpPr>
          <p:cNvPr id="72" name="Rectangle 71">
            <a:extLst>
              <a:ext uri="{FF2B5EF4-FFF2-40B4-BE49-F238E27FC236}">
                <a16:creationId xmlns:a16="http://schemas.microsoft.com/office/drawing/2014/main" id="{E16195B4-1FC5-4ACB-BE6A-8C6C5C73D6D8}"/>
              </a:ext>
            </a:extLst>
          </p:cNvPr>
          <p:cNvSpPr/>
          <p:nvPr/>
        </p:nvSpPr>
        <p:spPr bwMode="auto">
          <a:xfrm>
            <a:off x="6211150" y="4520284"/>
            <a:ext cx="411987" cy="76216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BA</a:t>
            </a:r>
          </a:p>
        </p:txBody>
      </p:sp>
      <p:sp>
        <p:nvSpPr>
          <p:cNvPr id="73" name="TextBox 72">
            <a:extLst>
              <a:ext uri="{FF2B5EF4-FFF2-40B4-BE49-F238E27FC236}">
                <a16:creationId xmlns:a16="http://schemas.microsoft.com/office/drawing/2014/main" id="{AA1A7C0B-E072-4844-976D-8558AFC23205}"/>
              </a:ext>
            </a:extLst>
          </p:cNvPr>
          <p:cNvSpPr txBox="1"/>
          <p:nvPr/>
        </p:nvSpPr>
        <p:spPr>
          <a:xfrm>
            <a:off x="3932543" y="4193180"/>
            <a:ext cx="1446486" cy="276999"/>
          </a:xfrm>
          <a:prstGeom prst="rect">
            <a:avLst/>
          </a:prstGeom>
          <a:noFill/>
        </p:spPr>
        <p:txBody>
          <a:bodyPr wrap="none" rtlCol="0">
            <a:spAutoFit/>
          </a:bodyPr>
          <a:lstStyle/>
          <a:p>
            <a:r>
              <a:rPr lang="en-US" sz="1200" dirty="0">
                <a:solidFill>
                  <a:srgbClr val="002060"/>
                </a:solidFill>
              </a:rPr>
              <a:t>TXOP owned by AP</a:t>
            </a:r>
          </a:p>
        </p:txBody>
      </p:sp>
      <p:sp>
        <p:nvSpPr>
          <p:cNvPr id="74" name="Rectangle 73">
            <a:extLst>
              <a:ext uri="{FF2B5EF4-FFF2-40B4-BE49-F238E27FC236}">
                <a16:creationId xmlns:a16="http://schemas.microsoft.com/office/drawing/2014/main" id="{93BE35F0-F1C3-4D4E-A296-1635D0E154B7}"/>
              </a:ext>
            </a:extLst>
          </p:cNvPr>
          <p:cNvSpPr/>
          <p:nvPr/>
        </p:nvSpPr>
        <p:spPr bwMode="auto">
          <a:xfrm>
            <a:off x="6776130" y="4530250"/>
            <a:ext cx="939611" cy="756759"/>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lvl="0"/>
            <a:r>
              <a:rPr lang="en-US" sz="900" dirty="0">
                <a:solidFill>
                  <a:schemeClr val="tx1"/>
                </a:solidFill>
              </a:rPr>
              <a:t>DL Data from AP</a:t>
            </a:r>
          </a:p>
        </p:txBody>
      </p:sp>
      <p:sp>
        <p:nvSpPr>
          <p:cNvPr id="75" name="Rectangle 74">
            <a:extLst>
              <a:ext uri="{FF2B5EF4-FFF2-40B4-BE49-F238E27FC236}">
                <a16:creationId xmlns:a16="http://schemas.microsoft.com/office/drawing/2014/main" id="{8C98EE64-F27E-4545-8C99-2AD466D3E3C1}"/>
              </a:ext>
            </a:extLst>
          </p:cNvPr>
          <p:cNvSpPr/>
          <p:nvPr/>
        </p:nvSpPr>
        <p:spPr bwMode="auto">
          <a:xfrm>
            <a:off x="1633020" y="4520284"/>
            <a:ext cx="418716" cy="769087"/>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BA</a:t>
            </a:r>
          </a:p>
        </p:txBody>
      </p:sp>
      <p:sp>
        <p:nvSpPr>
          <p:cNvPr id="76" name="Rectangle 75">
            <a:extLst>
              <a:ext uri="{FF2B5EF4-FFF2-40B4-BE49-F238E27FC236}">
                <a16:creationId xmlns:a16="http://schemas.microsoft.com/office/drawing/2014/main" id="{A16594B9-AF98-48B1-8D48-3219747AAFED}"/>
              </a:ext>
            </a:extLst>
          </p:cNvPr>
          <p:cNvSpPr/>
          <p:nvPr/>
        </p:nvSpPr>
        <p:spPr bwMode="auto">
          <a:xfrm>
            <a:off x="3213319" y="4524632"/>
            <a:ext cx="382654" cy="76216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CTS</a:t>
            </a:r>
          </a:p>
        </p:txBody>
      </p:sp>
      <p:sp>
        <p:nvSpPr>
          <p:cNvPr id="77" name="Rectangle 76">
            <a:extLst>
              <a:ext uri="{FF2B5EF4-FFF2-40B4-BE49-F238E27FC236}">
                <a16:creationId xmlns:a16="http://schemas.microsoft.com/office/drawing/2014/main" id="{3AEC41D3-A93E-451C-A569-684E72A3804E}"/>
              </a:ext>
            </a:extLst>
          </p:cNvPr>
          <p:cNvSpPr/>
          <p:nvPr/>
        </p:nvSpPr>
        <p:spPr bwMode="auto">
          <a:xfrm>
            <a:off x="7836684" y="4516820"/>
            <a:ext cx="418716" cy="769087"/>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BA</a:t>
            </a:r>
          </a:p>
        </p:txBody>
      </p:sp>
      <p:sp>
        <p:nvSpPr>
          <p:cNvPr id="5" name="Footer Placeholder 4">
            <a:extLst>
              <a:ext uri="{FF2B5EF4-FFF2-40B4-BE49-F238E27FC236}">
                <a16:creationId xmlns:a16="http://schemas.microsoft.com/office/drawing/2014/main" id="{BF3EC149-C685-4E8A-9F50-21B34D9F6FCA}"/>
              </a:ext>
            </a:extLst>
          </p:cNvPr>
          <p:cNvSpPr>
            <a:spLocks noGrp="1"/>
          </p:cNvSpPr>
          <p:nvPr>
            <p:ph type="ftr" idx="14"/>
          </p:nvPr>
        </p:nvSpPr>
        <p:spPr/>
        <p:txBody>
          <a:bodyPr/>
          <a:lstStyle/>
          <a:p>
            <a:r>
              <a:rPr lang="en-GB"/>
              <a:t>Dibakar Das, Intel</a:t>
            </a:r>
            <a:endParaRPr lang="en-GB" dirty="0"/>
          </a:p>
        </p:txBody>
      </p:sp>
    </p:spTree>
    <p:extLst>
      <p:ext uri="{BB962C8B-B14F-4D97-AF65-F5344CB8AC3E}">
        <p14:creationId xmlns:p14="http://schemas.microsoft.com/office/powerpoint/2010/main" val="33608281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75A1EE-13AC-41F1-92FD-73C18F8C7FF8}"/>
              </a:ext>
            </a:extLst>
          </p:cNvPr>
          <p:cNvSpPr>
            <a:spLocks noGrp="1"/>
          </p:cNvSpPr>
          <p:nvPr>
            <p:ph type="title"/>
          </p:nvPr>
        </p:nvSpPr>
        <p:spPr/>
        <p:txBody>
          <a:bodyPr/>
          <a:lstStyle/>
          <a:p>
            <a:r>
              <a:rPr lang="en-US" dirty="0"/>
              <a:t>Summary </a:t>
            </a:r>
          </a:p>
        </p:txBody>
      </p:sp>
      <p:sp>
        <p:nvSpPr>
          <p:cNvPr id="3" name="Content Placeholder 2">
            <a:extLst>
              <a:ext uri="{FF2B5EF4-FFF2-40B4-BE49-F238E27FC236}">
                <a16:creationId xmlns:a16="http://schemas.microsoft.com/office/drawing/2014/main" id="{A4418B77-DD30-442E-B7BB-EE0A5E70C6A4}"/>
              </a:ext>
            </a:extLst>
          </p:cNvPr>
          <p:cNvSpPr>
            <a:spLocks noGrp="1"/>
          </p:cNvSpPr>
          <p:nvPr>
            <p:ph idx="1"/>
          </p:nvPr>
        </p:nvSpPr>
        <p:spPr/>
        <p:txBody>
          <a:bodyPr/>
          <a:lstStyle/>
          <a:p>
            <a:pPr>
              <a:buFont typeface="Arial" panose="020B0604020202020204" pitchFamily="34" charset="0"/>
              <a:buChar char="•"/>
            </a:pPr>
            <a:r>
              <a:rPr lang="en-US" dirty="0"/>
              <a:t>We propose a simple AP assisted non-TB PPDU transmission technique that requires very minimal changes to the spec and hence does not impact R1 timeline. </a:t>
            </a:r>
          </a:p>
          <a:p>
            <a:pPr>
              <a:buFont typeface="Arial" panose="020B0604020202020204" pitchFamily="34" charset="0"/>
              <a:buChar char="•"/>
            </a:pPr>
            <a:r>
              <a:rPr lang="en-US" dirty="0"/>
              <a:t>The proposed protocol, when implemented under the TF framework, can significantly improve TF usage in field and pave the way towards efficient BSS management. </a:t>
            </a:r>
          </a:p>
        </p:txBody>
      </p:sp>
      <p:sp>
        <p:nvSpPr>
          <p:cNvPr id="4" name="Slide Number Placeholder 3">
            <a:extLst>
              <a:ext uri="{FF2B5EF4-FFF2-40B4-BE49-F238E27FC236}">
                <a16:creationId xmlns:a16="http://schemas.microsoft.com/office/drawing/2014/main" id="{2CA49C74-340B-47BE-AD6D-B1F9FF13E0CA}"/>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46F61991-A016-4065-BD59-8150CEE1B961}"/>
              </a:ext>
            </a:extLst>
          </p:cNvPr>
          <p:cNvSpPr>
            <a:spLocks noGrp="1"/>
          </p:cNvSpPr>
          <p:nvPr>
            <p:ph type="ftr" idx="14"/>
          </p:nvPr>
        </p:nvSpPr>
        <p:spPr/>
        <p:txBody>
          <a:bodyPr/>
          <a:lstStyle/>
          <a:p>
            <a:r>
              <a:rPr lang="en-GB"/>
              <a:t>Dibakar Das, Intel</a:t>
            </a:r>
            <a:endParaRPr lang="en-GB" dirty="0"/>
          </a:p>
        </p:txBody>
      </p:sp>
      <p:sp>
        <p:nvSpPr>
          <p:cNvPr id="6" name="Date Placeholder 5">
            <a:extLst>
              <a:ext uri="{FF2B5EF4-FFF2-40B4-BE49-F238E27FC236}">
                <a16:creationId xmlns:a16="http://schemas.microsoft.com/office/drawing/2014/main" id="{7F5C4F90-F827-4167-B46F-70910EEA0CFA}"/>
              </a:ext>
            </a:extLst>
          </p:cNvPr>
          <p:cNvSpPr>
            <a:spLocks noGrp="1"/>
          </p:cNvSpPr>
          <p:nvPr>
            <p:ph type="dt" idx="15"/>
          </p:nvPr>
        </p:nvSpPr>
        <p:spPr/>
        <p:txBody>
          <a:bodyPr/>
          <a:lstStyle/>
          <a:p>
            <a:r>
              <a:rPr lang="en-US"/>
              <a:t>October 2020</a:t>
            </a:r>
            <a:endParaRPr lang="en-GB" dirty="0"/>
          </a:p>
        </p:txBody>
      </p:sp>
    </p:spTree>
    <p:extLst>
      <p:ext uri="{BB962C8B-B14F-4D97-AF65-F5344CB8AC3E}">
        <p14:creationId xmlns:p14="http://schemas.microsoft.com/office/powerpoint/2010/main" val="40486668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0A80F5-50CB-402B-9F00-E6E7512EE81C}"/>
              </a:ext>
            </a:extLst>
          </p:cNvPr>
          <p:cNvSpPr>
            <a:spLocks noGrp="1"/>
          </p:cNvSpPr>
          <p:nvPr>
            <p:ph type="title"/>
          </p:nvPr>
        </p:nvSpPr>
        <p:spPr/>
        <p:txBody>
          <a:bodyPr/>
          <a:lstStyle/>
          <a:p>
            <a:r>
              <a:rPr lang="en-US" dirty="0"/>
              <a:t>Straw Poll</a:t>
            </a:r>
          </a:p>
        </p:txBody>
      </p:sp>
      <p:sp>
        <p:nvSpPr>
          <p:cNvPr id="3" name="Content Placeholder 2">
            <a:extLst>
              <a:ext uri="{FF2B5EF4-FFF2-40B4-BE49-F238E27FC236}">
                <a16:creationId xmlns:a16="http://schemas.microsoft.com/office/drawing/2014/main" id="{17798AB9-A37E-47D6-BFEC-B6F00CD3B152}"/>
              </a:ext>
            </a:extLst>
          </p:cNvPr>
          <p:cNvSpPr>
            <a:spLocks noGrp="1"/>
          </p:cNvSpPr>
          <p:nvPr>
            <p:ph idx="1"/>
          </p:nvPr>
        </p:nvSpPr>
        <p:spPr>
          <a:xfrm>
            <a:off x="457200" y="1981200"/>
            <a:ext cx="8229600" cy="4113213"/>
          </a:xfrm>
        </p:spPr>
        <p:txBody>
          <a:bodyPr/>
          <a:lstStyle/>
          <a:p>
            <a:pPr lvl="0">
              <a:spcBef>
                <a:spcPts val="0"/>
              </a:spcBef>
              <a:spcAft>
                <a:spcPts val="0"/>
              </a:spcAft>
            </a:pPr>
            <a:r>
              <a:rPr lang="en-US" dirty="0">
                <a:latin typeface="Times New Roman" panose="02020603050405020304" pitchFamily="18" charset="0"/>
                <a:ea typeface="Calibri" panose="020F0502020204030204" pitchFamily="34" charset="0"/>
              </a:rPr>
              <a:t>	Do you support the inclusion of the following in the SFD for 802.11be R1:</a:t>
            </a:r>
            <a:endParaRPr lang="en-US" dirty="0">
              <a:solidFill>
                <a:srgbClr val="FFFFFF"/>
              </a:solidFill>
              <a:latin typeface="Calibri" panose="020F0502020204030204" pitchFamily="34" charset="0"/>
              <a:ea typeface="Calibri" panose="020F0502020204030204" pitchFamily="34" charset="0"/>
            </a:endParaRPr>
          </a:p>
          <a:p>
            <a:pPr marL="800100" lvl="1" indent="-342900">
              <a:spcBef>
                <a:spcPts val="600"/>
              </a:spcBef>
              <a:spcAft>
                <a:spcPts val="0"/>
              </a:spcAft>
              <a:buFont typeface="Arial" panose="020B0604020202020204" pitchFamily="34" charset="0"/>
              <a:buChar char="•"/>
            </a:pPr>
            <a:r>
              <a:rPr lang="en-US" dirty="0">
                <a:ea typeface="Calibri" panose="020F0502020204030204" pitchFamily="34" charset="0"/>
              </a:rPr>
              <a:t>802.11be shall define a mechanism for an AP to transmit a modified MU-RTS Trigger frame </a:t>
            </a:r>
            <a:r>
              <a:rPr lang="en-US" dirty="0"/>
              <a:t>that allocates time within a TXOP </a:t>
            </a:r>
            <a:r>
              <a:rPr lang="en-US" dirty="0">
                <a:ea typeface="Calibri" panose="020F0502020204030204" pitchFamily="34" charset="0"/>
              </a:rPr>
              <a:t>to transmit one or more non-TB PPDUs </a:t>
            </a:r>
          </a:p>
          <a:p>
            <a:pPr marL="1200150" lvl="2" indent="-342900">
              <a:spcBef>
                <a:spcPts val="600"/>
              </a:spcBef>
              <a:spcAft>
                <a:spcPts val="0"/>
              </a:spcAft>
              <a:buFont typeface="Arial" panose="020B0604020202020204" pitchFamily="34" charset="0"/>
              <a:buChar char="•"/>
            </a:pPr>
            <a:r>
              <a:rPr lang="en-US" u="sng" dirty="0"/>
              <a:t>The time allocation starts after the end of transmission of the MU-RTS frame.</a:t>
            </a:r>
          </a:p>
          <a:p>
            <a:pPr marL="1200150" lvl="2" indent="-342900">
              <a:spcBef>
                <a:spcPts val="600"/>
              </a:spcBef>
              <a:spcAft>
                <a:spcPts val="0"/>
              </a:spcAft>
              <a:buFont typeface="Arial" panose="020B0604020202020204" pitchFamily="34" charset="0"/>
              <a:buChar char="•"/>
            </a:pPr>
            <a:r>
              <a:rPr lang="en-US" u="sng" dirty="0"/>
              <a:t>It is TBD whether the AP can optionally not solicit CTS in some cases. </a:t>
            </a:r>
            <a:endParaRPr lang="en-US" u="sng" dirty="0">
              <a:ea typeface="Calibri" panose="020F0502020204030204" pitchFamily="34" charset="0"/>
            </a:endParaRPr>
          </a:p>
          <a:p>
            <a:pPr marL="1200150" lvl="2" indent="-342900">
              <a:spcBef>
                <a:spcPts val="600"/>
              </a:spcBef>
              <a:spcAft>
                <a:spcPts val="0"/>
              </a:spcAft>
              <a:buFont typeface="Arial" panose="020B0604020202020204" pitchFamily="34" charset="0"/>
              <a:buChar char="•"/>
            </a:pPr>
            <a:r>
              <a:rPr lang="en-US" dirty="0">
                <a:ea typeface="Calibri" panose="020F0502020204030204" pitchFamily="34" charset="0"/>
              </a:rPr>
              <a:t>This is optional mechanism for non-AP and AP STAs ?</a:t>
            </a:r>
            <a:endParaRPr lang="en-US" dirty="0">
              <a:solidFill>
                <a:srgbClr val="FFFFFF"/>
              </a:solidFill>
              <a:ea typeface="Calibri" panose="020F0502020204030204" pitchFamily="34" charset="0"/>
            </a:endParaRPr>
          </a:p>
          <a:p>
            <a:pPr marL="457200" lvl="1" indent="0">
              <a:spcBef>
                <a:spcPts val="0"/>
              </a:spcBef>
              <a:spcAft>
                <a:spcPts val="0"/>
              </a:spcAft>
            </a:pPr>
            <a:endParaRPr lang="en-US" dirty="0">
              <a:solidFill>
                <a:srgbClr val="FFFFFF"/>
              </a:solidFill>
              <a:ea typeface="Calibri" panose="020F0502020204030204" pitchFamily="34" charset="0"/>
            </a:endParaRPr>
          </a:p>
          <a:p>
            <a:pPr marL="457200" lvl="1" indent="0">
              <a:spcBef>
                <a:spcPts val="0"/>
              </a:spcBef>
              <a:spcAft>
                <a:spcPts val="0"/>
              </a:spcAft>
            </a:pPr>
            <a:r>
              <a:rPr lang="en-US" dirty="0">
                <a:ea typeface="Calibri" panose="020F0502020204030204" pitchFamily="34" charset="0"/>
              </a:rPr>
              <a:t>Note: The non-TB PPDUs may be transmitted by the STA to AP or by the STA to a peer of a peer-to-peer link.</a:t>
            </a:r>
          </a:p>
          <a:p>
            <a:pPr marL="457200" lvl="1" indent="0">
              <a:spcBef>
                <a:spcPts val="0"/>
              </a:spcBef>
              <a:spcAft>
                <a:spcPts val="0"/>
              </a:spcAft>
            </a:pPr>
            <a:endParaRPr lang="en-US" dirty="0">
              <a:ea typeface="Calibri" panose="020F0502020204030204" pitchFamily="34" charset="0"/>
            </a:endParaRPr>
          </a:p>
          <a:p>
            <a:pPr marL="1257300" lvl="1" indent="-342900">
              <a:spcBef>
                <a:spcPts val="0"/>
              </a:spcBef>
              <a:spcAft>
                <a:spcPts val="0"/>
              </a:spcAft>
              <a:buFont typeface="Arial" panose="020B0604020202020204" pitchFamily="34" charset="0"/>
              <a:buChar char="•"/>
            </a:pPr>
            <a:endParaRPr lang="en-US" dirty="0">
              <a:solidFill>
                <a:srgbClr val="FFFFFF"/>
              </a:solidFill>
              <a:ea typeface="Calibri" panose="020F0502020204030204" pitchFamily="34" charset="0"/>
            </a:endParaRPr>
          </a:p>
          <a:p>
            <a:pPr marL="1257300" lvl="1" indent="-342900">
              <a:spcBef>
                <a:spcPts val="0"/>
              </a:spcBef>
              <a:spcAft>
                <a:spcPts val="0"/>
              </a:spcAft>
              <a:buFont typeface="Arial" panose="020B0604020202020204" pitchFamily="34" charset="0"/>
              <a:buChar char="•"/>
            </a:pPr>
            <a:endParaRPr lang="en-US" dirty="0">
              <a:solidFill>
                <a:srgbClr val="FFFFFF"/>
              </a:solidFill>
              <a:ea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D41E2AF4-88C1-4285-92D3-9CA95750E040}"/>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1A438903-CE8E-4F62-8454-D3DD9FF83E09}"/>
              </a:ext>
            </a:extLst>
          </p:cNvPr>
          <p:cNvSpPr>
            <a:spLocks noGrp="1"/>
          </p:cNvSpPr>
          <p:nvPr>
            <p:ph type="ftr" idx="14"/>
          </p:nvPr>
        </p:nvSpPr>
        <p:spPr/>
        <p:txBody>
          <a:bodyPr/>
          <a:lstStyle/>
          <a:p>
            <a:r>
              <a:rPr lang="en-GB"/>
              <a:t>Dibakar Das, Intel</a:t>
            </a:r>
            <a:endParaRPr lang="en-GB" dirty="0"/>
          </a:p>
        </p:txBody>
      </p:sp>
      <p:sp>
        <p:nvSpPr>
          <p:cNvPr id="6" name="Date Placeholder 5">
            <a:extLst>
              <a:ext uri="{FF2B5EF4-FFF2-40B4-BE49-F238E27FC236}">
                <a16:creationId xmlns:a16="http://schemas.microsoft.com/office/drawing/2014/main" id="{BE470459-A92A-4784-9BD2-C9BC8552E23B}"/>
              </a:ext>
            </a:extLst>
          </p:cNvPr>
          <p:cNvSpPr>
            <a:spLocks noGrp="1"/>
          </p:cNvSpPr>
          <p:nvPr>
            <p:ph type="dt" idx="15"/>
          </p:nvPr>
        </p:nvSpPr>
        <p:spPr/>
        <p:txBody>
          <a:bodyPr/>
          <a:lstStyle/>
          <a:p>
            <a:r>
              <a:rPr lang="en-US"/>
              <a:t>October 2020</a:t>
            </a:r>
            <a:endParaRPr lang="en-GB" dirty="0"/>
          </a:p>
        </p:txBody>
      </p:sp>
    </p:spTree>
    <p:extLst>
      <p:ext uri="{BB962C8B-B14F-4D97-AF65-F5344CB8AC3E}">
        <p14:creationId xmlns:p14="http://schemas.microsoft.com/office/powerpoint/2010/main" val="252995495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28129</TotalTime>
  <Words>1025</Words>
  <Application>Microsoft Office PowerPoint</Application>
  <PresentationFormat>On-screen Show (4:3)</PresentationFormat>
  <Paragraphs>133</Paragraphs>
  <Slides>8</Slides>
  <Notes>4</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2</vt:i4>
      </vt:variant>
      <vt:variant>
        <vt:lpstr>Slide Titles</vt:lpstr>
      </vt:variant>
      <vt:variant>
        <vt:i4>8</vt:i4>
      </vt:variant>
    </vt:vector>
  </HeadingPairs>
  <TitlesOfParts>
    <vt:vector size="14" baseType="lpstr">
      <vt:lpstr>Arial</vt:lpstr>
      <vt:lpstr>Calibri</vt:lpstr>
      <vt:lpstr>Times New Roman</vt:lpstr>
      <vt:lpstr>Office Theme</vt:lpstr>
      <vt:lpstr>Document</vt:lpstr>
      <vt:lpstr>Microsoft Word 97 - 2003 Document</vt:lpstr>
      <vt:lpstr>AP assisted SU PPDU Tx for 11be R1</vt:lpstr>
      <vt:lpstr>AP assisted SU PPDU Tx for 11be R1</vt:lpstr>
      <vt:lpstr>Introduction</vt:lpstr>
      <vt:lpstr>AP assisted SU PPDU</vt:lpstr>
      <vt:lpstr>Signaling using modified MU-RTS frame</vt:lpstr>
      <vt:lpstr>Example</vt:lpstr>
      <vt:lpstr>Summary </vt:lpstr>
      <vt:lpstr>Straw Poll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Das, Dibakar</dc:creator>
  <cp:keywords>CTPClassification=CTP_NT</cp:keywords>
  <cp:lastModifiedBy>Das, Dibakar</cp:lastModifiedBy>
  <cp:revision>299</cp:revision>
  <cp:lastPrinted>1601-01-01T00:00:00Z</cp:lastPrinted>
  <dcterms:created xsi:type="dcterms:W3CDTF">2020-08-25T15:51:18Z</dcterms:created>
  <dcterms:modified xsi:type="dcterms:W3CDTF">2020-12-16T17:36:30Z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6a12f335-fcdb-4fc9-9858-131a877bb590</vt:lpwstr>
  </property>
  <property fmtid="{D5CDD505-2E9C-101B-9397-08002B2CF9AE}" pid="3" name="CTP_TimeStamp">
    <vt:lpwstr>2020-08-25 21:18:02Z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