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3" r:id="rId3"/>
    <p:sldId id="265" r:id="rId4"/>
    <p:sldId id="290" r:id="rId5"/>
    <p:sldId id="289" r:id="rId6"/>
    <p:sldId id="291" r:id="rId7"/>
    <p:sldId id="275" r:id="rId8"/>
    <p:sldId id="29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1"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3372" autoAdjust="0"/>
  </p:normalViewPr>
  <p:slideViewPr>
    <p:cSldViewPr>
      <p:cViewPr varScale="1">
        <p:scale>
          <a:sx n="126" d="100"/>
          <a:sy n="126" d="100"/>
        </p:scale>
        <p:origin x="996" y="1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7" d="100"/>
          <a:sy n="47" d="100"/>
        </p:scale>
        <p:origin x="1916" y="2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74012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973264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Separate bit for CTS..</a:t>
            </a:r>
          </a:p>
          <a:p>
            <a:endParaRPr lang="en-US" dirty="0"/>
          </a:p>
          <a:p>
            <a:r>
              <a:rPr lang="en-US" dirty="0"/>
              <a:t>BA is sent in an SU PPDU if CTS bit = 0 and subtype = 1 and aggregated with QoS Data</a:t>
            </a:r>
          </a:p>
          <a:p>
            <a:endParaRPr lang="en-US" dirty="0"/>
          </a:p>
          <a:p>
            <a:r>
              <a:rPr lang="en-US" strike="sngStrike" dirty="0"/>
              <a:t>Subtype = 1 =&gt; for single SU PPDU</a:t>
            </a:r>
          </a:p>
          <a:p>
            <a:r>
              <a:rPr lang="en-US" dirty="0"/>
              <a:t>Subtype = 1 =&gt; UL SU transmission</a:t>
            </a:r>
          </a:p>
          <a:p>
            <a:r>
              <a:rPr lang="en-US" dirty="0" err="1"/>
              <a:t>SubType</a:t>
            </a:r>
            <a:r>
              <a:rPr lang="en-US" dirty="0"/>
              <a:t> = 2 =&gt; P2P…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85684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46324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graphicFrame>
        <p:nvGraphicFramePr>
          <p:cNvPr id="3075" name="Object 3"/>
          <p:cNvGraphicFramePr>
            <a:graphicFrameLocks noChangeAspect="1"/>
          </p:cNvGraphicFramePr>
          <p:nvPr>
            <p:extLst>
              <p:ext uri="{D42A27DB-BD31-4B8C-83A1-F6EECF244321}">
                <p14:modId xmlns:p14="http://schemas.microsoft.com/office/powerpoint/2010/main" val="3112286968"/>
              </p:ext>
            </p:extLst>
          </p:nvPr>
        </p:nvGraphicFramePr>
        <p:xfrm>
          <a:off x="506413" y="2171700"/>
          <a:ext cx="8020050" cy="3924300"/>
        </p:xfrm>
        <a:graphic>
          <a:graphicData uri="http://schemas.openxmlformats.org/presentationml/2006/ole">
            <mc:AlternateContent xmlns:mc="http://schemas.openxmlformats.org/markup-compatibility/2006">
              <mc:Choice xmlns:v="urn:schemas-microsoft-com:vml" Requires="v">
                <p:oleObj spid="_x0000_s3347" name="Document" r:id="rId4" imgW="8245941" imgH="4045880" progId="Word.Document.8">
                  <p:embed/>
                </p:oleObj>
              </mc:Choice>
              <mc:Fallback>
                <p:oleObj name="Document" r:id="rId4" imgW="8245941" imgH="4045880" progId="Word.Document.8">
                  <p:embed/>
                  <p:pic>
                    <p:nvPicPr>
                      <p:cNvPr id="0" name="Picture 3"/>
                      <p:cNvPicPr>
                        <a:picLocks noChangeAspect="1" noChangeArrowheads="1"/>
                      </p:cNvPicPr>
                      <p:nvPr/>
                    </p:nvPicPr>
                    <p:blipFill>
                      <a:blip r:embed="rId5"/>
                      <a:srcRect/>
                      <a:stretch>
                        <a:fillRect/>
                      </a:stretch>
                    </p:blipFill>
                    <p:spPr bwMode="auto">
                      <a:xfrm>
                        <a:off x="506413" y="2171700"/>
                        <a:ext cx="8020050" cy="3924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06413" y="17907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23F7C-AE9D-4882-AD64-E1B1C3E0AD47}"/>
              </a:ext>
            </a:extLst>
          </p:cNvPr>
          <p:cNvSpPr>
            <a:spLocks noGrp="1"/>
          </p:cNvSpPr>
          <p:nvPr>
            <p:ph type="title"/>
          </p:nvPr>
        </p:nvSpPr>
        <p:spPr/>
        <p:txBody>
          <a:bodyPr/>
          <a:lstStyle/>
          <a:p>
            <a:r>
              <a:rPr lang="en-GB" dirty="0"/>
              <a:t>AP assisted SU PPDU Tx for 11be R1</a:t>
            </a:r>
            <a:endParaRPr lang="en-US" dirty="0"/>
          </a:p>
        </p:txBody>
      </p:sp>
      <p:sp>
        <p:nvSpPr>
          <p:cNvPr id="4" name="Slide Number Placeholder 3">
            <a:extLst>
              <a:ext uri="{FF2B5EF4-FFF2-40B4-BE49-F238E27FC236}">
                <a16:creationId xmlns:a16="http://schemas.microsoft.com/office/drawing/2014/main" id="{33D3E451-3286-466C-95DD-EF78688296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B261B61-34D8-4CFC-A0AE-4C9F75BC213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86A7F66F-B99A-4984-90B1-801769C3CFC1}"/>
              </a:ext>
            </a:extLst>
          </p:cNvPr>
          <p:cNvSpPr>
            <a:spLocks noGrp="1"/>
          </p:cNvSpPr>
          <p:nvPr>
            <p:ph type="dt" idx="15"/>
          </p:nvPr>
        </p:nvSpPr>
        <p:spPr/>
        <p:txBody>
          <a:bodyPr/>
          <a:lstStyle/>
          <a:p>
            <a:r>
              <a:rPr lang="en-US"/>
              <a:t>October 2020</a:t>
            </a:r>
            <a:endParaRPr lang="en-GB" dirty="0"/>
          </a:p>
        </p:txBody>
      </p:sp>
      <p:graphicFrame>
        <p:nvGraphicFramePr>
          <p:cNvPr id="7" name="Object 3">
            <a:extLst>
              <a:ext uri="{FF2B5EF4-FFF2-40B4-BE49-F238E27FC236}">
                <a16:creationId xmlns:a16="http://schemas.microsoft.com/office/drawing/2014/main" id="{649A15AE-BC26-40CB-AABB-26238913C787}"/>
              </a:ext>
            </a:extLst>
          </p:cNvPr>
          <p:cNvGraphicFramePr>
            <a:graphicFrameLocks noChangeAspect="1"/>
          </p:cNvGraphicFramePr>
          <p:nvPr>
            <p:extLst>
              <p:ext uri="{D42A27DB-BD31-4B8C-83A1-F6EECF244321}">
                <p14:modId xmlns:p14="http://schemas.microsoft.com/office/powerpoint/2010/main" val="4256701845"/>
              </p:ext>
            </p:extLst>
          </p:nvPr>
        </p:nvGraphicFramePr>
        <p:xfrm>
          <a:off x="627063" y="1830388"/>
          <a:ext cx="7915275" cy="3903662"/>
        </p:xfrm>
        <a:graphic>
          <a:graphicData uri="http://schemas.openxmlformats.org/presentationml/2006/ole">
            <mc:AlternateContent xmlns:mc="http://schemas.openxmlformats.org/markup-compatibility/2006">
              <mc:Choice xmlns:v="urn:schemas-microsoft-com:vml" Requires="v">
                <p:oleObj spid="_x0000_s4119" name="Document" r:id="rId3" imgW="8245941" imgH="4077968" progId="Word.Document.8">
                  <p:embed/>
                </p:oleObj>
              </mc:Choice>
              <mc:Fallback>
                <p:oleObj name="Document" r:id="rId3" imgW="8245941" imgH="4077968" progId="Word.Document.8">
                  <p:embed/>
                  <p:pic>
                    <p:nvPicPr>
                      <p:cNvPr id="3075" name="Object 3"/>
                      <p:cNvPicPr>
                        <a:picLocks noChangeAspect="1" noChangeArrowheads="1"/>
                      </p:cNvPicPr>
                      <p:nvPr/>
                    </p:nvPicPr>
                    <p:blipFill>
                      <a:blip r:embed="rId4"/>
                      <a:srcRect/>
                      <a:stretch>
                        <a:fillRect/>
                      </a:stretch>
                    </p:blipFill>
                    <p:spPr bwMode="auto">
                      <a:xfrm>
                        <a:off x="627063" y="1830388"/>
                        <a:ext cx="7915275" cy="39036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209204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0"/>
            <a:ext cx="7641672" cy="4038599"/>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 (1046r8) where an AP improves the QoS performance of STAs in its BSS (incl. P2P links) by limiting the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3579812"/>
          </a:xfrm>
        </p:spPr>
        <p:txBody>
          <a:bodyPr/>
          <a:lstStyle/>
          <a:p>
            <a:pPr marL="400050">
              <a:buFont typeface="Arial" panose="020B0604020202020204" pitchFamily="34" charset="0"/>
              <a:buChar char="•"/>
            </a:pPr>
            <a:r>
              <a:rPr lang="en-US" sz="1400" dirty="0"/>
              <a:t>AP schedules one associated STA at a time by a TBD Trigger frame (“SU-TF”)</a:t>
            </a:r>
          </a:p>
          <a:p>
            <a:pPr marL="800100" lvl="1">
              <a:buFont typeface="Arial" panose="020B0604020202020204" pitchFamily="34" charset="0"/>
              <a:buChar char="•"/>
            </a:pPr>
            <a:r>
              <a:rPr lang="en-US" sz="1400" dirty="0"/>
              <a:t>Trigger includes the duration of time for an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receiving TBD frame (e.g.,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dirty="0"/>
              <a:t>Signaling using 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 and whether the SU-TF is for P2P or for UL frame transmissions. This can be signaled by defining a TBD field whose:</a:t>
            </a:r>
          </a:p>
          <a:p>
            <a:pPr lvl="1">
              <a:buFont typeface="Arial" panose="020B0604020202020204" pitchFamily="34" charset="0"/>
              <a:buChar char="•"/>
            </a:pPr>
            <a:r>
              <a:rPr lang="en-US" sz="1200" dirty="0"/>
              <a:t>Value 0 corresponds to baseline MU-RTS, </a:t>
            </a:r>
          </a:p>
          <a:p>
            <a:pPr lvl="1">
              <a:buFont typeface="Arial" panose="020B0604020202020204" pitchFamily="34" charset="0"/>
              <a:buChar char="•"/>
            </a:pPr>
            <a:r>
              <a:rPr lang="en-US" sz="1200" dirty="0"/>
              <a:t>Value 1 corresponds to UL only traffic. </a:t>
            </a:r>
          </a:p>
          <a:p>
            <a:pPr lvl="1">
              <a:buFont typeface="Arial" panose="020B0604020202020204" pitchFamily="34" charset="0"/>
              <a:buChar char="•"/>
            </a:pPr>
            <a:r>
              <a:rPr lang="en-US" sz="1200" dirty="0"/>
              <a:t>Value 2 corresponds to P2P traffic (+ UL traffic). </a:t>
            </a:r>
          </a:p>
          <a:p>
            <a:pPr lvl="1">
              <a:buFont typeface="Arial" panose="020B0604020202020204" pitchFamily="34" charset="0"/>
              <a:buChar char="•"/>
            </a:pPr>
            <a:r>
              <a:rPr lang="en-US" sz="1200" dirty="0"/>
              <a:t>Other values are reserved. </a:t>
            </a:r>
          </a:p>
          <a:p>
            <a:pPr>
              <a:buFont typeface="Arial" panose="020B0604020202020204" pitchFamily="34" charset="0"/>
              <a:buChar char="•"/>
            </a:pPr>
            <a:r>
              <a:rPr lang="en-US" sz="1600" dirty="0"/>
              <a:t>A TBD field signals the intra-TXOP SP Duration.</a:t>
            </a:r>
          </a:p>
          <a:p>
            <a:pPr>
              <a:buFont typeface="Arial" panose="020B0604020202020204" pitchFamily="34" charset="0"/>
              <a:buChar char="•"/>
            </a:pPr>
            <a:r>
              <a:rPr lang="en-US" sz="1600" dirty="0"/>
              <a:t>A TBD field that signals whether the AP requires the first frame in the intra-TXOP SP to be a CTS frame to confirm the assignment.</a:t>
            </a:r>
            <a:r>
              <a:rPr lang="en-US" sz="1200" dirty="0"/>
              <a:t> </a:t>
            </a:r>
          </a:p>
          <a:p>
            <a:pPr lvl="1">
              <a:buFont typeface="Arial" panose="020B0604020202020204" pitchFamily="34" charset="0"/>
              <a:buChar char="•"/>
            </a:pPr>
            <a:r>
              <a:rPr lang="en-US" sz="1400" dirty="0"/>
              <a:t>If AP requires STA to send CTS, then the STA shall send CTS</a:t>
            </a:r>
          </a:p>
          <a:p>
            <a:pPr lvl="1">
              <a:buFont typeface="Arial" panose="020B0604020202020204" pitchFamily="34" charset="0"/>
              <a:buChar char="•"/>
            </a:pPr>
            <a:r>
              <a:rPr lang="en-US" sz="1400" dirty="0"/>
              <a:t> However, if AP does not require STA to send CTS, then the STA may send the CTA (has a choice to either still send the CTS or to skip sending the CTS)</a:t>
            </a:r>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	Do you support the inclusion of the following in the SFD for 802.11be 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600"/>
              </a:spcBef>
              <a:spcAft>
                <a:spcPts val="0"/>
              </a:spcAft>
              <a:buFont typeface="Arial" panose="020B0604020202020204" pitchFamily="34" charset="0"/>
              <a:buChar char="•"/>
            </a:pPr>
            <a:r>
              <a:rPr lang="en-US" dirty="0">
                <a:ea typeface="Calibri" panose="020F0502020204030204" pitchFamily="34" charset="0"/>
              </a:rPr>
              <a:t>802.11be shall define a mechanism for an AP to transmit a modified MU-RTS Trigger frame </a:t>
            </a:r>
            <a:r>
              <a:rPr lang="en-US" dirty="0"/>
              <a:t>that allocates time within a TXOP </a:t>
            </a:r>
            <a:r>
              <a:rPr lang="en-US" dirty="0">
                <a:ea typeface="Calibri" panose="020F0502020204030204" pitchFamily="34" charset="0"/>
              </a:rPr>
              <a:t>to transmit one or more non-TB PPDUs </a:t>
            </a:r>
          </a:p>
          <a:p>
            <a:pPr marL="1200150" lvl="2" indent="-342900">
              <a:spcBef>
                <a:spcPts val="600"/>
              </a:spcBef>
              <a:spcAft>
                <a:spcPts val="0"/>
              </a:spcAft>
              <a:buFont typeface="Arial" panose="020B0604020202020204" pitchFamily="34" charset="0"/>
              <a:buChar char="•"/>
            </a:pPr>
            <a:r>
              <a:rPr lang="en-US" dirty="0">
                <a:highlight>
                  <a:srgbClr val="FFFF00"/>
                </a:highlight>
              </a:rPr>
              <a:t>The allocation starts after the end of transmission of the MU-RTS frame.</a:t>
            </a:r>
          </a:p>
          <a:p>
            <a:pPr marL="1200150" lvl="2" indent="-342900">
              <a:spcBef>
                <a:spcPts val="600"/>
              </a:spcBef>
              <a:spcAft>
                <a:spcPts val="0"/>
              </a:spcAft>
              <a:buFont typeface="Arial" panose="020B0604020202020204" pitchFamily="34" charset="0"/>
              <a:buChar char="•"/>
            </a:pPr>
            <a:r>
              <a:rPr lang="en-US" dirty="0">
                <a:highlight>
                  <a:srgbClr val="FFFF00"/>
                </a:highlight>
              </a:rPr>
              <a:t>It is TBD whether the AP can optionally not solicit CTS in some cases. </a:t>
            </a:r>
            <a:endParaRPr lang="en-US" dirty="0">
              <a:highlight>
                <a:srgbClr val="FFFF00"/>
              </a:highlight>
              <a:ea typeface="Calibri" panose="020F0502020204030204" pitchFamily="34" charset="0"/>
            </a:endParaRPr>
          </a:p>
          <a:p>
            <a:pPr marL="1200150" lvl="2" indent="-342900">
              <a:spcBef>
                <a:spcPts val="600"/>
              </a:spcBef>
              <a:spcAft>
                <a:spcPts val="0"/>
              </a:spcAft>
              <a:buFont typeface="Arial" panose="020B0604020202020204" pitchFamily="34" charset="0"/>
              <a:buChar char="•"/>
            </a:pPr>
            <a:r>
              <a:rPr lang="en-US" dirty="0">
                <a:ea typeface="Calibri" panose="020F0502020204030204" pitchFamily="34" charset="0"/>
              </a:rPr>
              <a:t>This is optional mechanism for non-AP and AP STAs ?</a:t>
            </a:r>
            <a:endParaRPr lang="en-US" dirty="0">
              <a:solidFill>
                <a:srgbClr val="FFFFFF"/>
              </a:solidFill>
              <a:ea typeface="Calibri" panose="020F0502020204030204" pitchFamily="34" charset="0"/>
            </a:endParaRPr>
          </a:p>
          <a:p>
            <a:pPr marL="457200" lvl="1" indent="0">
              <a:spcBef>
                <a:spcPts val="0"/>
              </a:spcBef>
              <a:spcAft>
                <a:spcPts val="0"/>
              </a:spcAft>
            </a:pPr>
            <a:endParaRPr lang="en-US" dirty="0">
              <a:solidFill>
                <a:srgbClr val="FFFFFF"/>
              </a:solidFill>
              <a:ea typeface="Calibri" panose="020F0502020204030204" pitchFamily="34" charset="0"/>
            </a:endParaRPr>
          </a:p>
          <a:p>
            <a:pPr marL="457200" lvl="1" indent="0">
              <a:spcBef>
                <a:spcPts val="0"/>
              </a:spcBef>
              <a:spcAft>
                <a:spcPts val="0"/>
              </a:spcAft>
            </a:pPr>
            <a:r>
              <a:rPr lang="en-US" dirty="0">
                <a:ea typeface="Calibri" panose="020F0502020204030204" pitchFamily="34" charset="0"/>
              </a:rPr>
              <a:t>Note: The non-TB PPDUs may be transmitted by the STA to AP or by the STA to a peer of a peer-to-peer link.</a:t>
            </a:r>
          </a:p>
          <a:p>
            <a:pPr marL="457200" lvl="1" indent="0">
              <a:spcBef>
                <a:spcPts val="0"/>
              </a:spcBef>
              <a:spcAft>
                <a:spcPts val="0"/>
              </a:spcAft>
            </a:pPr>
            <a:endParaRPr lang="en-US" dirty="0">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26860</TotalTime>
  <Words>1024</Words>
  <Application>Microsoft Office PowerPoint</Application>
  <PresentationFormat>On-screen Show (4:3)</PresentationFormat>
  <Paragraphs>133</Paragraphs>
  <Slides>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Times New Roman</vt:lpstr>
      <vt:lpstr>Office Theme</vt:lpstr>
      <vt:lpstr>Document</vt:lpstr>
      <vt:lpstr>AP assisted SU PPDU Tx for 11be R1</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295</cp:revision>
  <cp:lastPrinted>1601-01-01T00:00:00Z</cp:lastPrinted>
  <dcterms:created xsi:type="dcterms:W3CDTF">2020-08-25T15:51:18Z</dcterms:created>
  <dcterms:modified xsi:type="dcterms:W3CDTF">2020-12-15T19:38:11Z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