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47" r:id="rId3"/>
    <p:sldId id="453" r:id="rId4"/>
    <p:sldId id="451" r:id="rId5"/>
    <p:sldId id="460" r:id="rId6"/>
    <p:sldId id="439" r:id="rId7"/>
    <p:sldId id="423" r:id="rId8"/>
    <p:sldId id="445" r:id="rId9"/>
    <p:sldId id="454" r:id="rId10"/>
    <p:sldId id="455" r:id="rId11"/>
    <p:sldId id="458" r:id="rId12"/>
    <p:sldId id="457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6327" autoAdjust="0"/>
  </p:normalViewPr>
  <p:slideViewPr>
    <p:cSldViewPr>
      <p:cViewPr varScale="1">
        <p:scale>
          <a:sx n="118" d="100"/>
          <a:sy n="118" d="100"/>
        </p:scale>
        <p:origin x="25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2298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802.11-20/1311r2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n.porat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dirty="0" smtClean="0"/>
              <a:t>2x 320MHz </a:t>
            </a:r>
            <a:r>
              <a:rPr lang="en-US" altLang="ko-KR" dirty="0"/>
              <a:t>EHT-LTF </a:t>
            </a:r>
            <a:r>
              <a:rPr lang="en-US" altLang="ko-KR" dirty="0" smtClean="0"/>
              <a:t>Design</a:t>
            </a:r>
            <a:endParaRPr lang="en-GB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2020-09-02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030693"/>
              </p:ext>
            </p:extLst>
          </p:nvPr>
        </p:nvGraphicFramePr>
        <p:xfrm>
          <a:off x="685800" y="2824688"/>
          <a:ext cx="7772401" cy="151739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Leo Montreuil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  <a:hlinkClick r:id="rId3"/>
                        </a:rPr>
                        <a:t>leo.montreuil@broadcom.com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Ron </a:t>
                      </a:r>
                      <a:r>
                        <a:rPr lang="en-US" sz="1200" dirty="0" err="1">
                          <a:effectLst/>
                          <a:latin typeface="+mn-lt"/>
                          <a:ea typeface="Times New Roman"/>
                        </a:rPr>
                        <a:t>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  <a:hlinkClick r:id="rId3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 smtClean="0"/>
              <a:t>320 MHz 2x Sequence, Alternative 1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51112"/>
            <a:ext cx="8839200" cy="4949687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LTF80_2x =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+1  0 +1  0 -1  0 +1  0 -1  0 -1  0 -1  0 -1  0 +1  0 +1  0 -1  0 +1  0 +1  0 +1  0 +1  0 -1  0 +1  0 -1  0 +1  0 +1  0 +1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0 -1  0 -1  0 +1  0 +1  0 +1  0 -1  0 +1  0 -1  0 -1  0 -1  0 -1  0 +1  0 +1  0 -1  0 +1  0 -1  0 -1  0 -1  0 +1  0 -1  0 +1  0 -1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0 -1  0 +1  0 -1  0 +1  0 +1  0 +1  0 +1  0 +1  0 -1  0 -1  0 -1  0 -1  0 +1  0 -1  0 -1  0 -1  0 +1  0 +1  0 +1  0 -1  0 +1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+1  0 +1  0 -1  0 +1  0 +1  0 +1  0 +1  0 -1  0 +1  0 -1  0 +1  0 +1  0 +1  0 -1  0 -1  0 +1  0 -1  0 +1  0 -1  0 -1  0 -1  0 +1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+1  0 +1  0 -1  0 -1  0 +1  0 -1  0 +1  0 +1  0 +1  0 -1  0 +1  0 -1  0 +1  0 +1  0 +1  0 -1  0 -1  0 +1  0 -1  0 -1  0 +1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+1  0 -1  0 +1  0 -1  0 -1  0 -1  0 -1  0 +1  0 +1  0 -1  0 +1  0 +1  0 +1  0 +1  0 -1  0 +1  0 -1  0 +1  0 +1  0 +1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+1  0 +1  0 +1  0 -1  0 +1  0 -1  0 -1  0 -1  0 -1  0 +1  0 +1  0 -1  0 -1  0 -1  0 -1  0 -1  0 +1  0 -1  0 +1  0 -1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0 -1  0 +1  0 +1  0 -1  0 +1  0 -1  0 -1  0 -1  0 -1  0 +1  0 +1  0 -1  0 -1  0 +1  0 -1  0 -1  0 -1  0 -1  0 -1  0 +1  0 -1  0 +1  0 +1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0 -1  0 -1  0 +1  0 -1  0 -1  0 -1  0 -1  0 +1  0 -1  0 +1  0 -1  0 -1  0 -1  0 +1  0 +1  0 -1  0 +1  0 +1  0 +1  0 +1  0 +1  0 -1  0 +1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0 -1  0 +1  0 +1  0 -1  0 -1  0 -1  0 -1  0 -1  0 +1  0 -1  0 +1  0 -1  0 -1  0 -1  0 +1  0 +1  0 -1  0 +1  0 -1  0 +1  0 -1  0 -1  0  0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 0  0 -1  0 -1  0 +1  0 +1  0 -1  0 -1  0 -1  0 -1  0 +1  0 -1  0 +1  0 +1  0 +1  0 +1  0 -1  0 -1  0 +1  0 -1  0 -1  0 -1  0 -1  0 +1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0 -1  0 -1  0 +1  0 +1  0 -1  0 +1  0 -1  0 -1  0 -1  0 -1  0 +1  0 -1  0 +1  0 +1  0 +1  0 +1  0 -1  0 -1  0 +1  0 -1  0 +1  0 +1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+1  0 +1  0 +1  0 -1  0 -1  0 +1  0 -1  0 -1  0 -1  0 -1  0 -1  0 +1  0 -1  0 -1  0 -1  0 +1  0 -1  0 +1  0 +1  0 -1  0 -1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+1  0 -1  0 +1  0 +1  0 +1  0 +1  0 -1  0 -1  0 +1  0 -1  0 -1  0 -1  0 -1  0 +1  0 -1  0 +1  0 -1  0 -1  0 -1  0 +1  0 +1  0 -1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0 -1  0 +1  0 -1  0 -1  0 -1  0 -1  0 +1  0 +1  0 -1  0 +1  0 -1  0 -1  0 -1  0 +1  0 -1  0 +1  0 -1  0 -1  0 -1  0 +1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+1  0 +1  0 +1  0 +1  0 +1  0 -1  0 +1  0 -1  0 -1  0 -1  0 -1  0 +1  0 +1  0 -1  0 +1  0 +1  0 +1  0 +1  0 -1  0 +1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0 -1  0 -1  0 +1  0 +1  0 +1  0 +1  0 +1  0 +1  0 -1  0 +1  0 -1  0 -1  0 -1  0 -1  0 +1  0 +1  0 -1  0 -1  0 -1  0 -1  0 -1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0 -1  0 -1  0 +1  0 +1  0 -1  0 +1  0 +1  0 -1  0 +1  0 -1  0 -1  0 -1  0 +1  0 +1  0 -1  0 -1  0 +1  0 -1  0 -1  0 -1  0 -1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+1  0 +1  0 +1  0 +1  0 -1  0 -1  0 +1  0 -1  0 -1  0 -1  0 -1  0 +1  0 -1  0 +1  0 -1  0 -1  0 -1  0 +1  0 +1  0 -1  0 +1  0 +1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0 -1  0 +1  0 -1  0 -1  0 -1  0 -1  0 +1  0 +1  0 -1  0 -1  0 -1  0 -1  0 -1  0 +1  0 -1  0 +1  0 -1  0 -1  0 -1  0 +1  0 +1  0 -1  0 -1];</a:t>
            </a:r>
          </a:p>
          <a:p>
            <a:pPr marL="57150" indent="0">
              <a:buNone/>
            </a:pPr>
            <a:endParaRPr lang="en-US" sz="105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LTF320_2x = 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[ C(1)*LTF80_2x,  zeros(1,23),  C(2)*LTF80_2x,  zeros(1,23),  C(3)*LTF80_2x,  zeros(1,23),  C(4)*LTF80_2x 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5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C = [+1,  +1,  -1,  -1</a:t>
            </a:r>
            <a:r>
              <a:rPr lang="en-US" sz="1050" b="0" dirty="0" smtClean="0"/>
              <a:t>];</a:t>
            </a:r>
            <a:endParaRPr lang="en-US" sz="105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52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 smtClean="0"/>
              <a:t>320 MHz 2x Sequence, Alternative 2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51112"/>
            <a:ext cx="8839200" cy="4949687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LTF80_2x =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0 -1  0 +1  0 +1  0 +1  0 +1  0 +1  0 -1  0 +1  0 +1  0 -1  0 -1  0 -1  0 +1  0 -1  0 +1  0 +1  0 +1  0 +1  0 -1  0 +1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+1  0 -1  0 -1  0 +1  0 -1  0 -1  0 -1  0 -1  0 -1  0 +1  0 -1  0 -1  0 +1  0 +1  0 +1  0 +1  0 -1  0 +1  0 +1  0 +1  0 +1  0 -1  0 +1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+1  0 +1  0 -1  0 -1  0 +1  0 +1  0 -1  0 -1  0 -1  0 +1  0 +1  0 +1  0 -1  0 +1  0 -1  0 +1  0 -1  0 +1  0 -1  0 -1  0 -1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0 -1  0 -1  0 +1  0 +1  0 +1  0 -1  0 +1  0 -1  0 -1  0 -1  0 -1  0 +1  0 -1  0 +1  0 +1  0 -1  0 -1  0 -1  0 +1  0 -1  0 +1  0 -1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+1  0 -1  0 -1  0 +1  0 +1  0 +1  0 +1  0 -1  0 +1  0 +1  0 +1  0 +1  0 -1  0 +1  0 -1  0 -1  0 +1  0 +1  0 +1  0 -1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0 -1  0 -1  0 -1  0 -1  0 -1  0 +1  0 -1  0 -1  0 +1  0 +1  0 +1  0 -1  0 +1  0 -1  0 -1  0 -1  0 -1  0 +1  0 -1  0 +1  0 +1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 0 -1  0 +1  0 -1  0 +1  0 +1  0 +1  0 +1  0 +1  0 -1  0 +1  0 +1  0 -1  0 -1  0 +1  0 -1  0 +1  0 -1  0 -1  0 -1  0 -1  0 +1  0 -1  0 +1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+1  0 +1  0 -1  0 -1  0 -1  0 +1  0 +1  0 +1  0 -1  0 -1  0 -1  0 -1  0 -1  0 -1  0 +1  0 -1  0 +1  0 -1  0 -1  0 -1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0 -1  0 +1  0 +1  0 +1  0 -1  0 +1  0 -1  0 -1  0 -1  0 -1  0 +1  0 -1  0 +1  0 +1  0 -1  0 -1  0 +1  0 +1  0 -1  0 +1  0 -1  0 -1  0 -1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 0 +1  0 -1  0 -1  0 +1  0 +1  0 -1  0 +1  0 -1  0 +1  0 +1  0 +1  0 +1  0 -1  0 +1  0 -1  0 -1  0 +1  0 +1  0 +1  0 -1  0 +1  0 -1  0 +1  0  0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 0  0 -1  0 +1  0 -1  0 -1  0 +1  0 +1  0 +1  0 -1  0 -1  0 +1  0 -1  0 +1  0 +1  0 +1  0 +1  0 -1  0 +1  0 -1  0 +1  0 +1  0 -1  0 -1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0 -1  0 -1  0 -1  0 +1  0 -1  0 +1  0 +1  0 -1  0 -1  0 +1  0 +1  0 -1  0 +1  0 -1  0 -1  0 -1  0 -1  0 +1  0 -1  0 +1  0 +1  0 +1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0 -1  0 -1  0 -1  0 -1  0 +1  0 -1  0 +1  0 -1  0 -1  0 -1  0 -1  0 -1  0 -1  0 +1  0 +1  0 +1  0 -1  0 -1  0 -1  0 +1  0 +1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0 -1  0 +1  0 -1  0 -1  0 -1  0 -1  0 +1  0 -1  0 +1  0 -1  0 -1  0 +1  0 +1  0 -1  0 +1  0 +1  0 +1  0 +1  0 +1  0 -1  0 +1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0 -1  0 +1  0 +1  0 -1  0 +1  0 -1  0 -1  0 -1  0 -1  0 +1  0 -1  0 +1  0 +1  0 +1  0 -1  0 -1  0 +1  0 -1  0 -1  0 -1  0 -1  0 -1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+1  0 -1  0 -1  0 -1  0 +1  0 +1  0 -1  0 +1  0 -1  0 -1  0 -1  0 -1  0 +1  0 -1  0 -1  0 -1  0 -1  0 +1  0 +1  0 -1  0 +1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0 -1  0 +1  0 -1  0 +1  0 +1  0 +1  0 -1  0 -1  0 +1  0 -1  0 +1  0 +1  0 +1  0 +1  0 -1  0 +1  0 -1  0 -1  0 -1  0 +1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+1  0 +1  0 +1  0 +1  0 -1  0 +1  0 -1  0 +1  0 -1  0 +1  0 -1  0 -1  0 -1  0 +1  0 +1  0 +1  0 -1  0 -1  0 +1  0 +1  0 -1  0 -1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+1  0 -1  0 +1  0 -1  0 -1  0 -1  0 -1  0 +1  0 -1  0 -1  0 -1  0 -1  0 +1  0 +1  0 -1  0 +1  0 +1  0 +1  0 +1  0 +1  0 -1  0 +1  0 +1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0 -1  0 +1  0 +1  0 -1  0 +</a:t>
            </a:r>
            <a:r>
              <a:rPr lang="en-US" sz="1050" b="0" dirty="0" smtClean="0"/>
              <a:t>1  0 -1  0 -1  0 -1  0 -1  0 +1  0 -1  0 +1  0 +1  0 +1  0 -1  0 -1  0 +1  0 -1  0 -1  0 -1  0 -1  0 -1  0 +1  0 -1  0 +1];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5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LTF320_2x = 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[ C(1)*LTF80_2x(1:500), C(2)*LTF80_2x(501:1001) 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[ C(3)*LTF80_2x(1:500), C(4)*LTF80_2x(501:1001) 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[ C(5)*LTF80_2x(1:500), C(6)*LTF80_2x(501:1001) 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[ C(7)*LTF80_2x(1:500), C(8)*LTF80_2x(501:1001)]  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05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C = [+1 +1,  -1 +1,  +1 +1,  +1 -1];</a:t>
            </a:r>
            <a:endParaRPr lang="en-US" sz="1100" b="0" dirty="0"/>
          </a:p>
          <a:p>
            <a:pPr marL="0" indent="0">
              <a:lnSpc>
                <a:spcPct val="70000"/>
              </a:lnSpc>
              <a:buNone/>
            </a:pPr>
            <a:endParaRPr lang="en-US" sz="105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21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800" dirty="0"/>
              <a:t>Worst case PAPR for </a:t>
            </a:r>
            <a:r>
              <a:rPr lang="en-US" sz="2800" dirty="0" err="1"/>
              <a:t>Nss</a:t>
            </a:r>
            <a:r>
              <a:rPr lang="en-US" sz="2800" dirty="0"/>
              <a:t> = 1 to 8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77292" y="6093023"/>
            <a:ext cx="4934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Highest worst case PAPR of each sequence is in </a:t>
            </a:r>
            <a:r>
              <a:rPr lang="en-US" sz="1400" dirty="0" smtClean="0">
                <a:solidFill>
                  <a:srgbClr val="FF0000"/>
                </a:solidFill>
              </a:rPr>
              <a:t>RED</a:t>
            </a:r>
            <a:endParaRPr lang="en-US" sz="1400" dirty="0">
              <a:solidFill>
                <a:srgbClr val="FF0000"/>
              </a:solidFill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20913"/>
              </p:ext>
            </p:extLst>
          </p:nvPr>
        </p:nvGraphicFramePr>
        <p:xfrm>
          <a:off x="378029" y="1216336"/>
          <a:ext cx="8321040" cy="43767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37360">
                  <a:extLst>
                    <a:ext uri="{9D8B030D-6E8A-4147-A177-3AD203B41FA5}">
                      <a16:colId xmlns:a16="http://schemas.microsoft.com/office/drawing/2014/main" val="183828457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87327792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5295565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47414958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240348074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6933028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30493578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91003566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591938223"/>
                    </a:ext>
                  </a:extLst>
                </a:gridCol>
              </a:tblGrid>
              <a:tr h="4607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Sequence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BPSK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Median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[1] LGE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M-HE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[2]Opt1 Huawei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[2] New Huawei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BRCM Opt1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BRCM Opt2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3241138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Tone Plan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11be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1798462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4.46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4.46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5.26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5.09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4.79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4890953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RU52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4.69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4.69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4.55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4.31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9324218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4.92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7323313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RU242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887675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6.59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5.73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1596327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6.08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5.78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5.76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2962486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4*RU996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7.79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9.59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9.22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6244021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 + 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9.95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9.48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9.44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5236765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 +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10.04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5290437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8.99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10.05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677239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</a:t>
                      </a:r>
                      <a:r>
                        <a:rPr lang="en-US" sz="1400" b="1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discrete</a:t>
                      </a:r>
                      <a:endParaRPr lang="en-US" sz="1400" b="1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9.28</a:t>
                      </a:r>
                      <a:endParaRPr lang="en-US" sz="14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9.03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9.49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8.56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8.63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8.90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7992061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RU996 + 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9.98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7.52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8.06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9651932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RU484+RU242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7.75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1601082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RU106+RU26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6.25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6.64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5.98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6.81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0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RU52+RU26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5.94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6.64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10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Introduction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572000"/>
          </a:xfrm>
        </p:spPr>
        <p:txBody>
          <a:bodyPr/>
          <a:lstStyle/>
          <a:p>
            <a:endParaRPr lang="en-GB" altLang="zh-CN" sz="1800" b="0" dirty="0" smtClean="0"/>
          </a:p>
          <a:p>
            <a:r>
              <a:rPr lang="en-GB" altLang="zh-CN" sz="1800" b="0" dirty="0" smtClean="0"/>
              <a:t>Designing a good sequence with 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for all puncturing cases of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proves to be a challenge.</a:t>
            </a:r>
          </a:p>
          <a:p>
            <a:endParaRPr lang="en-GB" altLang="zh-CN" sz="1800" b="0" dirty="0" smtClean="0"/>
          </a:p>
          <a:p>
            <a:r>
              <a:rPr lang="en-GB" altLang="zh-CN" sz="1800" b="0" dirty="0"/>
              <a:t>[1] and [2] propose a </a:t>
            </a:r>
            <a:r>
              <a:rPr lang="en-GB" altLang="zh-CN" sz="1800" b="0" dirty="0" err="1" smtClean="0"/>
              <a:t>2x</a:t>
            </a:r>
            <a:r>
              <a:rPr lang="en-GB" altLang="zh-CN" sz="1800" b="0" dirty="0" smtClean="0"/>
              <a:t> </a:t>
            </a:r>
            <a:r>
              <a:rPr lang="en-GB" altLang="zh-CN" sz="1800" b="0" dirty="0" err="1"/>
              <a:t>320MHz</a:t>
            </a:r>
            <a:r>
              <a:rPr lang="en-GB" altLang="zh-CN" sz="1800" b="0" dirty="0"/>
              <a:t> LTF </a:t>
            </a:r>
            <a:r>
              <a:rPr lang="en-GB" altLang="zh-CN" sz="1800" b="0" dirty="0" smtClean="0"/>
              <a:t>design.</a:t>
            </a:r>
          </a:p>
          <a:p>
            <a:endParaRPr lang="en-GB" altLang="zh-CN" sz="1800" b="0" dirty="0"/>
          </a:p>
          <a:p>
            <a:r>
              <a:rPr lang="en-GB" altLang="zh-CN" sz="1800" b="0" dirty="0" smtClean="0"/>
              <a:t>Here we propose a set of designs based on new base </a:t>
            </a:r>
            <a:r>
              <a:rPr lang="en-GB" altLang="zh-CN" sz="1800" b="0" dirty="0" err="1" smtClean="0"/>
              <a:t>80MHz</a:t>
            </a:r>
            <a:r>
              <a:rPr lang="en-GB" altLang="zh-CN" sz="1800" b="0" dirty="0" smtClean="0"/>
              <a:t> sequences.  We have one preferred sequence in the main part of the deck and two more alternatives in the Appendix</a:t>
            </a:r>
          </a:p>
          <a:p>
            <a:r>
              <a:rPr lang="en-GB" altLang="zh-CN" sz="1800" b="0" dirty="0" smtClean="0">
                <a:solidFill>
                  <a:srgbClr val="FF0000"/>
                </a:solidFill>
              </a:rPr>
              <a:t>From r1 to r2, on slide 6 corrected some PAPR in the table</a:t>
            </a:r>
          </a:p>
          <a:p>
            <a:endParaRPr lang="en-GB" altLang="zh-CN" sz="1800" b="0" dirty="0"/>
          </a:p>
          <a:p>
            <a:endParaRPr lang="en-GB" altLang="zh-CN" sz="18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2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80 MHz </a:t>
            </a:r>
            <a:r>
              <a:rPr lang="en-US" sz="2800" dirty="0" smtClean="0"/>
              <a:t>2x </a:t>
            </a:r>
            <a:r>
              <a:rPr lang="en-US" sz="2800" dirty="0"/>
              <a:t>base </a:t>
            </a:r>
            <a:r>
              <a:rPr lang="en-US" sz="2800" dirty="0" smtClean="0"/>
              <a:t>sequence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51112"/>
            <a:ext cx="8839200" cy="4949687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LTF80_2x =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+1  0 +1  0 +1  0 -1  0 -1  0 +1  0 -1  0 +1  0 +1  0 +1  0 +1  0 -1  0 +1  0 -1  0 +1  0 +1  0 -1  0 -1  0 +1  0 -1  0 -1  0 -1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-1  0 +1  0 -1  0 +1  0 +1  0 -1  0 -1  0 +1  0 -1  0 +1  0 +1  0 +1  0 +1  0 -1  0 +1  0 -1  0 -1  0 -1  0 +1  0 +1  0 -1  0 +1  0 +1  0 +1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+1  0 -1  0 +1  0 -1  0 -1  0 -1  0 -1  0 -1  0 +1  0 +1  0 -1  0 +1  0 +1  0 -1  0 -1  0 +1  0 +1  0 +1  0 -1  0 -1  0 +1  0 +1  0 -1  0 +1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-1  0 -1  0 -1  0 +1  0 -1  0 +1  0 -1  0 -1  0 +1  0 +1  0 -1  0 +1  0 +1  0 +1  0 +1  0 +1  0 -1  0 +1  0 -1  0 -1  0 +1  0 +1  0 -1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-1  0 +1  0 +1  0 +1  0 +1  0 -1  0 +1  0 -1  0 -1  0 -1  0 +1  0 +1  0 -1  0 +1  0 +1  0 +1  0 +1  0 +1  0 -1  0 +1  0 -1  0 -1  0 -1  0 +1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+1  0 +1  0 -1  0 -1  0 +1  0 -1  0 +1  0 +1  0 +1  0 +1  0 -1  0 +1  0 +1  0 +1  0 +1  0 -1  0 -1  0 +1  0 -1  0 -1  0 -1  0 -1  0 -1  0 +1  0 -1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+1  0 +1  0 +1  0 +1  0 -1  0 -1  0 +1  0 -1  0 +1  0 +1  0 +1  0 +1  0 -1  0 +1  0 -1  0 -1  0 -1  0 +1  0 +1  0 -1  0 +1  0 +1  0 +1  0 +1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-1  0 +1  0 -1  0 +1  0 +1  0 +1  0 -1  0 +1  0 -1  0 +1  0 +1  0 +1  0 -1  0 -1  0 +1  0 -1  0 +1  0 +1  0 +1  0 -1  0 -1  0 +1  0 -1  0 +1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+1  0 +1  0 -1  0 +1  0 +1  0 +1  0 +1  0 -1  0 -1  0 +1  0 -1  0 -1  0 -1  0 -1  0 -1  0 +1  0 -1  0 +1  0 -1  0 -1  0 -1  0 +1  0 +1  0 -1  0 +1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-1  0 -1  0 -1  0 -1  0 +1  0 -1  0 +1  0 +1  0 +1  0 -1  0 -1  0 +1  0 -1  0 -1  0 -1  0 -1  0 -1  0 +1  0 -1  0 +1  0 +1  0 -1  0 -1  0 +1  0  0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 0  0  0 -1  0 -1  0 -1  0 -1  0 -1  0 -1  0 -1  0 +1  0 +1  0 -1  0 +1  0 -1  0 -1  0 -1  0 -1  0 +1  0 -1  0 +1  0 -1  0 -1  0 +1  0 +1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 0 +1  0 +1  0 +1  0 +1  0 -1  0 +1  0 -1  0 +1  0 -1  0 -1  0 +1  0 +1  0 -1  0 +1  0 -1  0 -1  0 -1  0 -1  0 +1  0 -1  0 +1  0 +1  0 +1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 0 +1  0 -1  0 -1  0 -1  0 -1  0 -1  0 +1  0 -1  0 +1  0 -1  0 -1  0 -1  0 -1  0 -1  0 +1  0 -1  0 +1  0 +1  0 -1  0 -1  0 +1  0 +1  0 -1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 0 +1  0 +1  0 -1  0 +1  0 -1  0 -1  0 -1  0 -1  0 +1  0 -1  0 +1  0 -1  0 -1  0 +1  0 +1  0 -1  0 +1  0 +1  0 +1  0 +1  0 +1  0 -1  0 +1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 0 +1  0 +1  0 -1  0 -1  0 +1  0 -1  0 +1  0 +1  0 +1  0 +1  0 -1  0 +1  0 -1  0 -1  0 -1  0 +1  0 +1  0 -1  0 +1  0 +1  0 +1  0 +1  0 +1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 0 -1  0 +1  0 +1  0 +1  0 +1  0 +1  0 +1  0 -1  0 -1  0 +1  0 -1  0 +1  0 +1  0 +1  0 +1  0 -1  0 +1  0 +1  0 +1  0 +1  0 -1  0 -1  0 +1  0 -1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 0 -1  0 -1  0 -1  0 +1  0 -1  0 +1  0 +1  0 +1  0 +1  0 -1  0 -1  0 +1  0 -1  0 +1  0 +1  0 +1  0 +1  0 -1  0 +1  0 -1  0 -1  0 -1  0 +1  0 +1  0 -1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 0 +1  0 +1  0 +1  0 +1  0 +1  0 -1  0 +1  0 -1  0 +1  0 +1  0 -1  0 -1  0 +1  0 +1  0 +1  0 -1  0 -1  0 -1  0 +1  0 -1  0 +1  0 -1  0 -1  0 -1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 0 +1  0 -1  0 +1  0 -1  0 -1  0 -1  0 -1  0 +1  0 -1  0 -1  0 -1  0 -1  0 +1  0 +1  0 -1  0 +1  0 +1  0 +1  0 +1  0 +1  0 -1  0 +1  0 +1  0 +1  0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  0 +1  0 -1  0 -1  0 +1  0 -1  0 +1  0 +1  0 +1  0 +1  0 -1  0 +1  0 -1  0 -1  0 -1  0 +1  0 +1  0 -1  0 +1  0 +1  0 +1  0 +1  0 +1  0 -1  0 +1  0 +1];</a:t>
            </a:r>
          </a:p>
          <a:p>
            <a:pPr marL="57150" indent="0">
              <a:buNone/>
            </a:pPr>
            <a:endParaRPr lang="en-US" sz="110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LTF320_2x = 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[C(1)*LTF80_2x(1:245), C(2)*LTF80_2x(246:500), 0, C(3)*LTF80_2x(502:756), C(4)*LTF80_2x(757:1001)],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[C(5)*LTF80_2x(1:245), C(6)*LTF80_2x(246:500), 0, C(7)*LTF80_2x(502:756), C(8)*LTF80_2x(757:1001)],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[C(9)*LTF80_2x(1:245), C(10)*LTF80_2x(246:500), 0, C(11)*LTF80_2x(502:756), C(12)*LTF80_2x(757:1001)],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[C(13)*LTF80_2x(1:245), C(14)*LTF80_2x(246:500), 0, C(15)*LTF80_2x(502:756), C(16)*LTF80_2x(757:1001)] 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10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100" b="0" dirty="0"/>
              <a:t>C = [+1 +1 +1 +1,  +1 -1 +1 -1,  +1 -1 -1 +1,  +1 +1 -1 -1];</a:t>
            </a:r>
          </a:p>
          <a:p>
            <a:pPr marL="57150" indent="0">
              <a:buNone/>
            </a:pPr>
            <a:endParaRPr lang="en-US" sz="11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5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2587"/>
          </a:xfrm>
        </p:spPr>
        <p:txBody>
          <a:bodyPr/>
          <a:lstStyle/>
          <a:p>
            <a:r>
              <a:rPr lang="en-US" sz="2800" dirty="0"/>
              <a:t>Multi-RU </a:t>
            </a:r>
            <a:r>
              <a:rPr lang="en-US" sz="2800" dirty="0" smtClean="0"/>
              <a:t>PAPR for </a:t>
            </a:r>
            <a:r>
              <a:rPr lang="en-US" sz="2800" dirty="0" err="1" smtClean="0"/>
              <a:t>Nss</a:t>
            </a:r>
            <a:r>
              <a:rPr lang="en-US" sz="2800" dirty="0" smtClean="0"/>
              <a:t> = 1 to 8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727647"/>
              </p:ext>
            </p:extLst>
          </p:nvPr>
        </p:nvGraphicFramePr>
        <p:xfrm>
          <a:off x="426720" y="1143000"/>
          <a:ext cx="1828800" cy="48715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76681625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04909304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7739316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RU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  <a:latin typeface="+mn-lt"/>
                        </a:rPr>
                        <a:t>BPSK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LTF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val="63341227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996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8.84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3842812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105305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345301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54457154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996 + </a:t>
                      </a:r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484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9.17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043659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85534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9160227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552215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355548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1122832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667244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6416523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2*996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9.27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214603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777382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3*996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80MHz)</a:t>
                      </a:r>
                    </a:p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9.54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593556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129785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537197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43444740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3*996 + </a:t>
                      </a:r>
                      <a:r>
                        <a:rPr lang="en-US" sz="1100" b="1" u="none" strike="noStrike" dirty="0" smtClean="0">
                          <a:effectLst/>
                          <a:latin typeface="+mn-lt"/>
                        </a:rPr>
                        <a:t>484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40MHz)</a:t>
                      </a:r>
                    </a:p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9.55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543179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300654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272641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461825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747160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233032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1577385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4420736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4*996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9.60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34806847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493609"/>
              </p:ext>
            </p:extLst>
          </p:nvPr>
        </p:nvGraphicFramePr>
        <p:xfrm>
          <a:off x="3200400" y="1143000"/>
          <a:ext cx="1828800" cy="29574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9411665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429049701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9470448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BPSK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LTF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val="1512655585"/>
                  </a:ext>
                </a:extLst>
              </a:tr>
              <a:tr h="0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2*996 + </a:t>
                      </a:r>
                      <a:r>
                        <a:rPr lang="en-US" sz="1100" b="1" u="none" strike="noStrike" dirty="0" smtClean="0">
                          <a:effectLst/>
                        </a:rPr>
                        <a:t>484</a:t>
                      </a:r>
                    </a:p>
                  </a:txBody>
                  <a:tcPr marL="6002" marR="6002" marT="6002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9.50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3743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69024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98139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98012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754395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497929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 smtClean="0">
                          <a:effectLst/>
                        </a:rPr>
                        <a:t>9.50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01993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5599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6438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61886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08275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</a:t>
                      </a:r>
                    </a:p>
                  </a:txBody>
                  <a:tcPr marL="6350" marR="6350" marT="635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550970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2*996 </a:t>
                      </a:r>
                      <a:r>
                        <a:rPr lang="en-US" sz="1100" b="1" u="none" strike="noStrike" dirty="0" smtClean="0">
                          <a:effectLst/>
                        </a:rPr>
                        <a:t>discrete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9.28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0465893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517699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673780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98689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20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800" dirty="0"/>
              <a:t>Worst case PAPR for </a:t>
            </a:r>
            <a:r>
              <a:rPr lang="en-US" sz="2800" dirty="0" err="1"/>
              <a:t>Nss</a:t>
            </a:r>
            <a:r>
              <a:rPr lang="en-US" sz="2800" dirty="0"/>
              <a:t> = 1 to 8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804136"/>
              </p:ext>
            </p:extLst>
          </p:nvPr>
        </p:nvGraphicFramePr>
        <p:xfrm>
          <a:off x="533400" y="1219200"/>
          <a:ext cx="7772400" cy="4053840"/>
        </p:xfrm>
        <a:graphic>
          <a:graphicData uri="http://schemas.openxmlformats.org/drawingml/2006/table">
            <a:tbl>
              <a:tblPr firstRow="1" firstCol="1" bandRow="1"/>
              <a:tblGrid>
                <a:gridCol w="1554480">
                  <a:extLst>
                    <a:ext uri="{9D8B030D-6E8A-4147-A177-3AD203B41FA5}">
                      <a16:colId xmlns:a16="http://schemas.microsoft.com/office/drawing/2014/main" val="183828457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87327792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295565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741495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6449269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4034807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30493578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910035669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Sequence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BPSK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Median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[1] LGE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M-HE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[2]Opt1 Huawei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[2] New Huawei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BRCM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241138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Tone Plan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11be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179846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4.46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4.46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5.26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5.30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89095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RU52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4.69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4.69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4.31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324218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4.92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32331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RU242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88767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6.59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59632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6.08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5.78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96248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4*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7.79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9.59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7.04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24402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9.22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3676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 +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9.95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9.48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8.49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29043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 + RU484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9.61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10.04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8.64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677239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8.99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10.05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9920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</a:t>
                      </a:r>
                      <a:r>
                        <a:rPr lang="en-US" sz="1400" b="1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discrete</a:t>
                      </a:r>
                      <a:endParaRPr lang="en-US" sz="1400" b="1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9.28</a:t>
                      </a:r>
                      <a:endParaRPr lang="en-US" sz="14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9.03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9.49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8.56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7.80</a:t>
                      </a: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402489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RU996 + 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9.98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7.52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6010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RU484 + RU242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7.68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 + RU26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6.25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6.64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5.98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6.61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RU52 + 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5.94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7292" y="6093023"/>
            <a:ext cx="4934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Highest worst case PAPR for each sequence is in </a:t>
            </a:r>
            <a:r>
              <a:rPr lang="en-US" sz="1400" dirty="0" smtClean="0">
                <a:solidFill>
                  <a:srgbClr val="FF0000"/>
                </a:solidFill>
              </a:rPr>
              <a:t>RED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581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endParaRPr lang="en-GB" altLang="zh-CN" sz="1800" b="0" dirty="0" smtClean="0"/>
          </a:p>
          <a:p>
            <a:r>
              <a:rPr lang="en-GB" altLang="zh-CN" sz="2000" b="0" dirty="0" smtClean="0"/>
              <a:t>Proposal is one 320 MHz 2x EHT-LTF </a:t>
            </a:r>
            <a:r>
              <a:rPr lang="en-US" altLang="zh-CN" sz="2000" b="0" dirty="0" smtClean="0"/>
              <a:t>sequence with overall lowest maximum PAPR across all cases and low PAPR for 320MHz</a:t>
            </a:r>
            <a:endParaRPr lang="en-GB" altLang="zh-CN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84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“2x EHT-LTF sequence</a:t>
            </a:r>
            <a:r>
              <a:rPr lang="en-US" sz="2000" b="0" dirty="0" smtClean="0"/>
              <a:t>” </a:t>
            </a:r>
            <a:r>
              <a:rPr lang="en-US" sz="2000" b="0" dirty="0"/>
              <a:t>802.11-20/1065r1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endParaRPr lang="en-US" sz="20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“2x </a:t>
            </a:r>
            <a:r>
              <a:rPr lang="en-GB" sz="2000" b="0" dirty="0" smtClean="0"/>
              <a:t>EHT-LTFs </a:t>
            </a:r>
            <a:r>
              <a:rPr lang="en-GB" sz="2000" b="0" dirty="0"/>
              <a:t>Sequences Design</a:t>
            </a:r>
            <a:r>
              <a:rPr lang="en-GB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802.11-20/</a:t>
            </a:r>
            <a:r>
              <a:rPr lang="en-US" sz="2000" b="0" dirty="0" err="1" smtClean="0"/>
              <a:t>1072r2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7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err="1"/>
              <a:t>SP</a:t>
            </a:r>
            <a:r>
              <a:rPr lang="en-US" dirty="0"/>
              <a:t>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Do you support the 2x 320MHz LTF sequence described in slide 3 ?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4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Alternative Sequences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65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313154</TotalTime>
  <Words>5636</Words>
  <Application>Microsoft Office PowerPoint</Application>
  <PresentationFormat>On-screen Show (4:3)</PresentationFormat>
  <Paragraphs>521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CiscoSans ExtraLight</vt:lpstr>
      <vt:lpstr>CiscoSans Thin</vt:lpstr>
      <vt:lpstr>Times New Roman</vt:lpstr>
      <vt:lpstr>Wingdings</vt:lpstr>
      <vt:lpstr>802-11-Submission</vt:lpstr>
      <vt:lpstr>2x 320MHz EHT-LTF Design</vt:lpstr>
      <vt:lpstr>Introduction</vt:lpstr>
      <vt:lpstr>80 MHz 2x base sequence</vt:lpstr>
      <vt:lpstr>Multi-RU PAPR for Nss = 1 to 8</vt:lpstr>
      <vt:lpstr>Worst case PAPR for Nss = 1 to 8</vt:lpstr>
      <vt:lpstr>Conclusion</vt:lpstr>
      <vt:lpstr>References</vt:lpstr>
      <vt:lpstr>SP #1</vt:lpstr>
      <vt:lpstr>Appendix</vt:lpstr>
      <vt:lpstr>320 MHz 2x Sequence, Alternative 1</vt:lpstr>
      <vt:lpstr>320 MHz 2x Sequence, Alternative 2</vt:lpstr>
      <vt:lpstr>Worst case PAPR for Nss = 1 to 8</vt:lpstr>
    </vt:vector>
  </TitlesOfParts>
  <Company>Broadcom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Straw polls for R1/R2 classification of “Joint” topics in 11be SFD</dc:title>
  <dc:creator>Ron Porat</dc:creator>
  <cp:lastModifiedBy>Leo Montreuil</cp:lastModifiedBy>
  <cp:revision>1953</cp:revision>
  <cp:lastPrinted>1998-02-10T13:28:06Z</cp:lastPrinted>
  <dcterms:created xsi:type="dcterms:W3CDTF">2007-05-21T21:00:37Z</dcterms:created>
  <dcterms:modified xsi:type="dcterms:W3CDTF">2020-09-08T23:45:17Z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