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447" r:id="rId3"/>
    <p:sldId id="453" r:id="rId4"/>
    <p:sldId id="450" r:id="rId5"/>
    <p:sldId id="451" r:id="rId6"/>
    <p:sldId id="452" r:id="rId7"/>
    <p:sldId id="439" r:id="rId8"/>
    <p:sldId id="423" r:id="rId9"/>
    <p:sldId id="445" r:id="rId10"/>
    <p:sldId id="454" r:id="rId11"/>
    <p:sldId id="455" r:id="rId12"/>
    <p:sldId id="458" r:id="rId13"/>
    <p:sldId id="457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6327" autoAdjust="0"/>
  </p:normalViewPr>
  <p:slideViewPr>
    <p:cSldViewPr>
      <p:cViewPr>
        <p:scale>
          <a:sx n="87" d="100"/>
          <a:sy n="87" d="100"/>
        </p:scale>
        <p:origin x="-630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13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1311r0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on.porat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ko-KR" dirty="0" smtClean="0"/>
              <a:t>2x 320MHz </a:t>
            </a:r>
            <a:r>
              <a:rPr lang="en-US" altLang="ko-KR" dirty="0"/>
              <a:t>EHT-LTF </a:t>
            </a:r>
            <a:r>
              <a:rPr lang="en-US" altLang="ko-KR" dirty="0" smtClean="0"/>
              <a:t>Design</a:t>
            </a:r>
            <a:endParaRPr lang="en-GB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2020-08-25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030693"/>
              </p:ext>
            </p:extLst>
          </p:nvPr>
        </p:nvGraphicFramePr>
        <p:xfrm>
          <a:off x="685800" y="2824688"/>
          <a:ext cx="7772401" cy="1517390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Leo Montreuil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  <a:hlinkClick r:id="rId3"/>
                        </a:rPr>
                        <a:t>leo.montreuil@broadcom.com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Ron </a:t>
                      </a:r>
                      <a:r>
                        <a:rPr lang="en-US" sz="1200" dirty="0" err="1">
                          <a:effectLst/>
                          <a:latin typeface="+mn-lt"/>
                          <a:ea typeface="Times New Roman"/>
                        </a:rPr>
                        <a:t>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  <a:hlinkClick r:id="rId3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Alternative Sequences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65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 smtClean="0"/>
              <a:t>320 </a:t>
            </a:r>
            <a:r>
              <a:rPr lang="en-US" sz="2800" dirty="0" smtClean="0"/>
              <a:t>MHz 2x Sequence, </a:t>
            </a:r>
            <a:r>
              <a:rPr lang="en-US" sz="2800" dirty="0" smtClean="0"/>
              <a:t>Alternative</a:t>
            </a:r>
            <a:r>
              <a:rPr lang="en-US" sz="2800" dirty="0" smtClean="0"/>
              <a:t> </a:t>
            </a:r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51112"/>
            <a:ext cx="8839200" cy="4949687"/>
          </a:xfrm>
        </p:spPr>
        <p:txBody>
          <a:bodyPr/>
          <a:lstStyle/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LTF80_2x =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+1  0 +1  0 +1  0 -1  0 +1  0 -1  0 -1  0 -1  0 -1  0 +1  0 +1  0 -1  0 +1  0 +1  0 +1  0 +1  0 -1  0 +1  0 -1  0 +1  0 +1  0 +1  0 -1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0 -1  0 -1  0 +1  0 +1  0 +1  0 -1  0 +1  0 -1  0 -1  0 -1  0 -1  0 +1  0 +1  0 -1  0 +1  0 -1  0 -1  0 -1  0 +1  0 -1  0 +1  0 -1  0 -1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+1  0 -1  0 +1  0 -1  0 +1  0 +1  0 +1  0 +1  0 +1  0 -1  0 -1  0 -1  0 -1  0 +1  0 -1  0 -1  0 -1  0 +1  0 +1  0 +1  0 -1  0 +1  0 -1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0 -1  0 +1  0 +1  0 -1  0 +1  0 +1  0 +1  0 +1  0 -1  0 +1  0 -1  0 +1  0 +1  0 +1  0 -1  0 -1  0 +1  0 -1  0 +1  0 -1  0 -1  0 -1  0 +1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+1  0 +1  0 +1  0 -1  0 -1  0 +1  0 -1  0 +1  0 +1  0 +1  0 -1  0 +1  0 -1  0 +1  0 +1  0 +1  0 -1  0 -1  0 +1  0 -1  0 -1  0 +1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+1  0 +1  0 -1  0 +1  0 -1  0 -1  0 -1  0 -1  0 +1  0 +1  0 -1  0 +1  0 +1  0 +1  0 +1  0 -1  0 +1  0 -1  0 +1  0 +1  0 +1  0 -1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+1  0 +1  0 +1  0 +1  0 -1  0 +1  0 -1  0 -1  0 -1  0 -1  0 +1  0 +1  0 -1  0 -1  0 -1  0 -1  0 -1  0 +1  0 -1  0 +1  0 -1  0 -1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0 -1  0 +1  0 +1  0 -1  0 +1  0 -1  0 -1  0 -1  0 -1  0 +1  0 +1  0 -1  0 -1  0 +1  0 -1  0 -1  0 -1  0 -1  0 -1  0 +1  0 -1  0 +1  0 +1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0 -1  0 -1  0 +1  0 -1  0 -1  0 -1  0 -1  0 +1  0 -1  0 +1  0 -1  0 -1  0 -1  0 +1  0 +1  0 -1  0 +1  0 +1  0 +1  0 +1  0 +1  0 -1  0 +1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0 -1  0 -1  0 +1  0 +1  0 -1  0 -1  0 -1  0 -1  0 -1  0 +1  0 -1  0 +1  0 -1  0 -1  0 -1  0 +1  0 +1  0 -1  0 +1  0 -1  0 +1  0 -1  0 -1  0  0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 0  0 -1  0 -1  0 +1  0 +1  0 -1  0 -1  0 -1  0 -1  0 +1  0 -1  0 +1  0 +1  0 +1  0 +1  0 -1  0 -1  0 +1  0 -1  0 -1  0 -1  0 -1  0 +1  0 -1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0 -1  0 -1  0 -1  0 +1  0 +1  0 -1  0 +1  0 -1  0 -1  0 -1  0 -1  0 +1  0 -1  0 +1  0 +1  0 +1  0 +1  0 -1  0 -1  0 +1  0 -1  0 +1  0 +1  0 +1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0 -1  0 +1  0 +1  0 +1  0 -1  0 -1  0 +1  0 -1  0 -1  0 -1  0 -1  0 -1  0 +1  0 -1  0 -1  0 -1  0 +1  0 -1  0 +1  0 +1  0 -1  0 -1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0 -1  0 +1  0 -1  0 +1  0 +1  0 +1  0 +1  0 -1  0 -1  0 +1  0 -1  0 -1  0 -1  0 -1  0 +1  0 -1  0 +1  0 -1  0 -1  0 -1  0 +1  0 +1  0 -1  0 +1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+1  0 -1  0 +1  0 -1  0 -1  0 -1  0 -1  0 +1  0 +1  0 -1  0 +1  0 -1  0 -1  0 -1  0 +1  0 -1  0 +1  0 -1  0 -1  0 -1  0 +1  0 +1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+1  0 +1  0 +1  0 +1  0 +1  0 +1  0 -1  0 +1  0 -1  0 -1  0 -1  0 -1  0 +1  0 +1  0 -1  0 +1  0 +1  0 +1  0 +1  0 -1  0 +1  0 -1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0 -1  0 -1  0 +1  0 +1  0 +1  0 +1  0 +1  0 +1  0 -1  0 +1  0 -1  0 -1  0 -1  0 -1  0 +1  0 +1  0 -1  0 -1  0 -1  0 -1  0 -1  0 +1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0 -1  0 -1  0 -1  0 +1  0 +1  0 -1  0 +1  0 +1  0 -1  0 +1  0 -1  0 -1  0 -1  0 +1  0 +1  0 -1  0 -1  0 +1  0 -1  0 -1  0 -1  0 -1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0 -1  0 +1  0 +1  0 +1  0 +1  0 -1  0 -1  0 +1  0 -1  0 -1  0 -1  0 -1  0 +1  0 -1  0 +1  0 -1  0 -1  0 -1  0 +1  0 +1  0 -1  0 +1  0 +1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0 -1  0 +1  0 -1  0 -1  0 -1  0 -1  0 +1  0 +1  0 -1  0 -1  0 -1  0 -1  0 -1  0 +1  0 -1  0 +1  0 -1  0 -1  0 -1  0 +1  0 +1  0 -1  0 -1];</a:t>
            </a:r>
          </a:p>
          <a:p>
            <a:pPr marL="57150" indent="0">
              <a:buNone/>
            </a:pPr>
            <a:endParaRPr lang="en-US" sz="1050" b="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LTF320_2x = 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[ C(1)*LTF80_2x,  zeros(1,23),  C(2)*LTF80_2x,  zeros(1,23),  C(3)*LTF80_2x,  zeros(1,23),  C(4)*LTF80_2x ];</a:t>
            </a:r>
          </a:p>
          <a:p>
            <a:pPr marL="0" indent="0">
              <a:lnSpc>
                <a:spcPct val="70000"/>
              </a:lnSpc>
              <a:buNone/>
            </a:pPr>
            <a:endParaRPr lang="en-US" sz="1050" b="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C = [+1,  +1,  -1,  -1</a:t>
            </a:r>
            <a:r>
              <a:rPr lang="en-US" sz="1050" b="0" dirty="0" smtClean="0"/>
              <a:t>];</a:t>
            </a:r>
            <a:endParaRPr lang="en-US" sz="105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552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 smtClean="0"/>
              <a:t>320 </a:t>
            </a:r>
            <a:r>
              <a:rPr lang="en-US" sz="2800" dirty="0" smtClean="0"/>
              <a:t>MHz 2x Sequence, </a:t>
            </a:r>
            <a:r>
              <a:rPr lang="en-US" sz="2800" dirty="0" smtClean="0"/>
              <a:t>Alternative</a:t>
            </a:r>
            <a:r>
              <a:rPr lang="en-US" sz="2800" dirty="0" smtClean="0"/>
              <a:t> </a:t>
            </a:r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51112"/>
            <a:ext cx="8839200" cy="4949687"/>
          </a:xfrm>
        </p:spPr>
        <p:txBody>
          <a:bodyPr/>
          <a:lstStyle/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LTF80_2x =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+1  0 -1  0 +1  0 +1  0 +1  0 +1  0 +1  0 -1  0 +1  0 +1  0 -1  0 -1  0 -1  0 +1  0 -1  0 +1  0 +1  0 +1  0 +1  0 -1  0 +1  0 -1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+1  0 -1  0 -1  0 +1  0 -1  0 -1  0 -1  0 -1  0 -1  0 +1  0 -1  0 -1  0 +1  0 +1  0 +1  0 +1  0 -1  0 +1  0 +1  0 +1  0 +1  0 -1  0 +1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+1  0 +1  0 +1  0 -1  0 -1  0 +1  0 +1  0 -1  0 -1  0 -1  0 +1  0 +1  0 +1  0 -1  0 +1  0 -1  0 +1  0 -1  0 +1  0 -1  0 -1  0 -1  0 -1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0 -1  0 -1  0 +1  0 +1  0 +1  0 -1  0 +1  0 -1  0 -1  0 -1  0 -1  0 +1  0 -1  0 +1  0 +1  0 -1  0 -1  0 -1  0 +1  0 -1  0 +1  0 -1  0 -1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0 -1  0 +1  0 -1  0 -1  0 +1  0 +1  0 +1  0 +1  0 -1  0 +1  0 +1  0 +1  0 +1  0 -1  0 +1  0 -1  0 -1  0 +1  0 +1  0 +1  0 -1  0 -1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+1  0 -1  0 -1  0 -1  0 -1  0 -1  0 +1  0 -1  0 -1  0 +1  0 +1  0 +1  0 -1  0 +1  0 -1  0 -1  0 -1  0 -1  0 +1  0 -1  0 +1  0 +1  0 -1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0 -1  0 +1  0 -1  0 +1  0 +1  0 +1  0 +1  0 +1  0 -1  0 +1  0 +1  0 -1  0 -1  0 +1  0 -1  0 +1  0 -1  0 -1  0 -1  0 -1  0 +1  0 -1  0 +1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0 -1  0 +1  0 +1  0 -1  0 -1  0 -1  0 +1  0 +1  0 +1  0 -1  0 -1  0 -1  0 -1  0 -1  0 -1  0 +1  0 -1  0 +1  0 -1  0 -1  0 -1  0 -1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0 -1  0 +1  0 +1  0 +1  0 -1  0 +1  0 -1  0 -1  0 -1  0 -1  0 +1  0 -1  0 +1  0 +1  0 -1  0 -1  0 +1  0 +1  0 -1  0 +1  0 -1  0 -1  0 -1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+1  0 -1  0 -1  0 +1  0 +1  0 -1  0 +1  0 -1  0 +1  0 +1  0 +1  0 +1  0 -1  0 +1  0 -1  0 -1  0 +1  0 +1  0 +1  0 -1  0 +1  0 -1  0 +1  0  0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 0  0 -1  0 +1  0 -1  0 -1  0 +1  0 +1  0 +1  0 -1  0 -1  0 +1  0 -1  0 +1  0 +1  0 +1  0 +1  0 -1  0 +1  0 -1  0 +1  0 +1  0 -1  0 -1  0 +1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0 -1  0 -1  0 -1  0 -1  0 +1  0 -1  0 +1  0 +1  0 -1  0 -1  0 +1  0 +1  0 -1  0 +1  0 -1  0 -1  0 -1  0 -1  0 +1  0 -1  0 +1  0 +1  0 +1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0 -1  0 -1  0 -1  0 -1  0 -1  0 +1  0 -1  0 +1  0 -1  0 -1  0 -1  0 -1  0 -1  0 -1  0 +1  0 +1  0 +1  0 -1  0 -1  0 -1  0 +1  0 +1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0 -1  0 +1  0 -1  0 -1  0 -1  0 -1  0 +1  0 -1  0 +1  0 -1  0 -1  0 +1  0 +1  0 -1  0 +1  0 +1  0 +1  0 +1  0 +1  0 -1  0 +1  0 -1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0 -1  0 -1  0 +1  0 +1  0 -1  0 +1  0 -1  0 -1  0 -1  0 -1  0 +1  0 -1  0 +1  0 +1  0 +1  0 -1  0 -1  0 +1  0 -1  0 -1  0 -1  0 -1  0 -1  0 +1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+1  0 +1  0 -1  0 -1  0 -1  0 +1  0 +1  0 -1  0 +1  0 -1  0 -1  0 -1  0 -1  0 +1  0 -1  0 -1  0 -1  0 -1  0 +1  0 +1  0 -1  0 +1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+1  0 -1  0 +1  0 -1  0 +1  0 +1  0 +1  0 -1  0 -1  0 +1  0 -1  0 +1  0 +1  0 +1  0 +1  0 -1  0 +1  0 -1  0 -1  0 -1  0 +1  0 +1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+1  0 +1  0 +1  0 -1  0 +1  0 -1  0 +1  0 -1  0 +1  0 -1  0 -1  0 -1  0 +1  0 +1  0 +1  0 -1  0 -1  0 +1  0 +1  0 -1  0 -1  0 -1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0 -1  0 +1  0 -1  0 -1  0 -1  0 -1  0 +1  0 -1  0 -1  0 -1  0 -1  0 +1  0 +1  0 -1  0 +1  0 +1  0 +1  0 +1  0 +1  0 -1  0 +1  0 +1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0 -1  0 +1  0 +1  0 -1  0 +</a:t>
            </a:r>
            <a:r>
              <a:rPr lang="en-US" sz="1050" b="0" dirty="0" smtClean="0"/>
              <a:t>1  0 -1  0 -1  0 -1  0 -1  0 +1  0 -1  0 +1  0 +1  0 +1  0 -1  0 -1  0 +1  0 -1  0 -1  0 -1  0 -1  0 -1  0 +1  0 -1  0 +1];</a:t>
            </a:r>
          </a:p>
          <a:p>
            <a:pPr marL="0" indent="0">
              <a:lnSpc>
                <a:spcPct val="70000"/>
              </a:lnSpc>
              <a:buNone/>
            </a:pPr>
            <a:endParaRPr lang="en-US" sz="1050" b="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LTF320_2x = 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[ C(1)*LTF80_2x(1:500), C(2)*LTF80_2x(501:1001) ], 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[ C(3)*LTF80_2x(1:500), C(4)*LTF80_2x(501:1001) ], 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[ C(5)*LTF80_2x(1:500), C(6)*LTF80_2x(501:1001) ], 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[ C(7)*LTF80_2x(1:500), C(8)*LTF80_2x(501:1001)]  ];</a:t>
            </a:r>
          </a:p>
          <a:p>
            <a:pPr marL="0" indent="0">
              <a:lnSpc>
                <a:spcPct val="70000"/>
              </a:lnSpc>
              <a:buNone/>
            </a:pPr>
            <a:endParaRPr lang="en-US" sz="1050" b="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C = [+1 +1,  -1 +1,  +1 +1,  +1 -1];</a:t>
            </a:r>
            <a:endParaRPr lang="en-US" sz="1100" b="0" dirty="0"/>
          </a:p>
          <a:p>
            <a:pPr marL="0" indent="0">
              <a:lnSpc>
                <a:spcPct val="70000"/>
              </a:lnSpc>
              <a:buNone/>
            </a:pPr>
            <a:endParaRPr lang="en-US" sz="105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521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sz="2800" dirty="0"/>
              <a:t>Worst case PAPR for </a:t>
            </a:r>
            <a:r>
              <a:rPr lang="en-US" sz="2800" dirty="0" err="1"/>
              <a:t>Nss</a:t>
            </a:r>
            <a:r>
              <a:rPr lang="en-US" sz="2800" dirty="0"/>
              <a:t> = 1 to 8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77292" y="6093023"/>
            <a:ext cx="4934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Highest worst case PAPR of each sequence is in </a:t>
            </a:r>
            <a:r>
              <a:rPr lang="en-US" sz="1400" dirty="0" smtClean="0">
                <a:solidFill>
                  <a:srgbClr val="FF0000"/>
                </a:solidFill>
              </a:rPr>
              <a:t>RED</a:t>
            </a:r>
            <a:endParaRPr lang="en-US" sz="1400" dirty="0">
              <a:solidFill>
                <a:srgbClr val="FF0000"/>
              </a:solidFill>
            </a:endParaRPr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4684421"/>
              </p:ext>
            </p:extLst>
          </p:nvPr>
        </p:nvGraphicFramePr>
        <p:xfrm>
          <a:off x="378029" y="1216336"/>
          <a:ext cx="8321040" cy="48034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37360">
                  <a:extLst>
                    <a:ext uri="{9D8B030D-6E8A-4147-A177-3AD203B41FA5}">
                      <a16:colId xmlns:a16="http://schemas.microsoft.com/office/drawing/2014/main" xmlns="" val="1838284579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187327792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35295565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47414958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3240348074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6933028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2304935787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1910035669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2591938223"/>
                    </a:ext>
                  </a:extLst>
                </a:gridCol>
              </a:tblGrid>
              <a:tr h="4607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Sequence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BPSK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Median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Legacy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Legacy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[1] LGE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M-HE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[2]Opt1 Huawei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[2] New Huawei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BRCM Opt1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BRCM Opt2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03241138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Tone Plan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11be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21798462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4.46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4.46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5.26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5.09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4.79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34890953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RU52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4.69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4.69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4.55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4.31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49324218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7.29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5.42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5.42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4.92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47323313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RU242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8.23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8.23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5.42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81887675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RU484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8.44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6.40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6.97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31596327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6.08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6.48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8.63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5.78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5.60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52962486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4*RU996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7.79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9.59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9.07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9.04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9.22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9.04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9.01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8.11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36244021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3*RU996 + RU484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9.95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9.48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9.44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8.23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05236765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 +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RU484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12 &amp;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(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24) cases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(9.61)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10.04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(10.04)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8.64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(9.15)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(9.11)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9.68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(9.68)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65290437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8.99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10.05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6.39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7677239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</a:t>
                      </a:r>
                      <a:r>
                        <a:rPr lang="en-US" sz="1400" b="1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discrete</a:t>
                      </a:r>
                      <a:endParaRPr lang="en-US" sz="1400" b="1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9.28</a:t>
                      </a:r>
                      <a:endParaRPr lang="en-US" sz="14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9.03</a:t>
                      </a: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9.49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8.56</a:t>
                      </a: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8.63</a:t>
                      </a: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8.90</a:t>
                      </a: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67992061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RU996 + RU484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10.05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7.52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8.25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59651932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RU484+RU242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6.98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7.84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7.69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61601082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RU106+RU26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6.62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7.17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RU52+RU26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7.10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5.94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6.37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5.98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6.64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6.44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3*996+484+242</a:t>
                      </a:r>
                      <a:endParaRPr lang="en-US" sz="14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8.58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10.43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9.72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10.03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7.92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10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Introduction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4572000"/>
          </a:xfrm>
        </p:spPr>
        <p:txBody>
          <a:bodyPr/>
          <a:lstStyle/>
          <a:p>
            <a:endParaRPr lang="en-GB" altLang="zh-CN" sz="1800" b="0" dirty="0" smtClean="0"/>
          </a:p>
          <a:p>
            <a:r>
              <a:rPr lang="en-GB" altLang="zh-CN" sz="1800" b="0" dirty="0" smtClean="0"/>
              <a:t>Designing a good sequence with low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 for all puncturing cases of </a:t>
            </a:r>
            <a:r>
              <a:rPr lang="en-GB" altLang="zh-CN" sz="1800" b="0" dirty="0" err="1" smtClean="0"/>
              <a:t>320MHz</a:t>
            </a:r>
            <a:r>
              <a:rPr lang="en-GB" altLang="zh-CN" sz="1800" b="0" dirty="0" smtClean="0"/>
              <a:t> proves to be a challenge.</a:t>
            </a:r>
          </a:p>
          <a:p>
            <a:endParaRPr lang="en-GB" altLang="zh-CN" sz="1800" b="0" dirty="0" smtClean="0"/>
          </a:p>
          <a:p>
            <a:r>
              <a:rPr lang="en-GB" altLang="zh-CN" sz="1800" b="0" dirty="0"/>
              <a:t>[1] and [2] propose a </a:t>
            </a:r>
            <a:r>
              <a:rPr lang="en-GB" altLang="zh-CN" sz="1800" b="0" dirty="0" err="1" smtClean="0"/>
              <a:t>2x</a:t>
            </a:r>
            <a:r>
              <a:rPr lang="en-GB" altLang="zh-CN" sz="1800" b="0" dirty="0" smtClean="0"/>
              <a:t> </a:t>
            </a:r>
            <a:r>
              <a:rPr lang="en-GB" altLang="zh-CN" sz="1800" b="0" dirty="0" err="1"/>
              <a:t>320MHz</a:t>
            </a:r>
            <a:r>
              <a:rPr lang="en-GB" altLang="zh-CN" sz="1800" b="0" dirty="0"/>
              <a:t> LTF </a:t>
            </a:r>
            <a:r>
              <a:rPr lang="en-GB" altLang="zh-CN" sz="1800" b="0" dirty="0" smtClean="0"/>
              <a:t>design</a:t>
            </a:r>
            <a:r>
              <a:rPr lang="en-GB" altLang="zh-CN" sz="1800" b="0" dirty="0" smtClean="0"/>
              <a:t>.</a:t>
            </a:r>
          </a:p>
          <a:p>
            <a:endParaRPr lang="en-GB" altLang="zh-CN" sz="1800" b="0" dirty="0"/>
          </a:p>
          <a:p>
            <a:r>
              <a:rPr lang="en-GB" altLang="zh-CN" sz="1800" b="0" dirty="0" smtClean="0"/>
              <a:t>Here we propose a set of designs based on new base </a:t>
            </a:r>
            <a:r>
              <a:rPr lang="en-GB" altLang="zh-CN" sz="1800" b="0" dirty="0" err="1" smtClean="0"/>
              <a:t>80MHz</a:t>
            </a:r>
            <a:r>
              <a:rPr lang="en-GB" altLang="zh-CN" sz="1800" b="0" dirty="0" smtClean="0"/>
              <a:t> sequences.  We have one preferred sequence in the main part of the deck and two more alternatives in the Appendix</a:t>
            </a:r>
            <a:endParaRPr lang="en-GB" altLang="zh-CN" sz="1800" b="0" dirty="0" smtClean="0"/>
          </a:p>
          <a:p>
            <a:endParaRPr lang="en-GB" altLang="zh-CN" sz="1800" b="0" dirty="0"/>
          </a:p>
          <a:p>
            <a:endParaRPr lang="en-GB" altLang="zh-CN" sz="18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2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/>
              <a:t>80 MHz </a:t>
            </a:r>
            <a:r>
              <a:rPr lang="en-US" sz="2800" dirty="0" smtClean="0"/>
              <a:t>2x </a:t>
            </a:r>
            <a:r>
              <a:rPr lang="en-US" sz="2800" dirty="0"/>
              <a:t>base </a:t>
            </a:r>
            <a:r>
              <a:rPr lang="en-US" sz="2800" dirty="0" smtClean="0"/>
              <a:t>sequence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51112"/>
            <a:ext cx="8839200" cy="4949687"/>
          </a:xfrm>
        </p:spPr>
        <p:txBody>
          <a:bodyPr/>
          <a:lstStyle/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LTF80_2x =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+1  0 +1  0 -1  0 -1  0 +1  0 -1  0 +1  0 +1  0 +1  0 +1  0 -1  0 +1  0 -1  0 +1  0 +1  0 -1  0 -1  0 +1  0 -1  0 -1  0 -1  0 -1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+1  0 -1  0 +1  0 +1  0 -1  0 -1  0 +1  0 -1  0 +1  0 +1  0 +1  0 +1  0 -1  0 +1  0 -1  0 -1  0 -1  0 +1  0 +1  0 -1  0 +1  0 +1  0 +1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0 -1  0 +1  0 -1  0 -1  0 -1  0 -1  0 -1  0 +1  0 +1  0 -1  0 +1  0 +1  0 -1  0 -1  0 +1  0 +1  0 +1  0 -1  0 -1  0 +1  0 +1  0 -1  0 +1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0 -1  0 -1  0 +1  0 -1  0 +1  0 -1  0 -1  0 +1  0 +1  0 -1  0 +1  0 +1  0 +1  0 +1  0 +1  0 -1  0 +1  0 -1  0 -1  0 +1  0 +1  0 -1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+1  0 +1  0 +1  0 +1  0 -1  0 +1  0 -1  0 -1  0 -1  0 +1  0 +1  0 -1  0 +1  0 +1  0 +1  0 +1  0 +1  0 -1  0 +1  0 -1  0 -1  0 -1  0 +1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+1  0 -1  0 -1  0 +1  0 -1  0 +1  0 +1  0 +1  0 +1  0 -1  0 +1  0 +1  0 +1  0 +1  0 -1  0 -1  0 +1  0 -1  0 -1  0 -1  0 -1  0 -1  0 +1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+1  0 +1  0 +1  0 -1  0 -1  0 +1  0 -1  0 +1  0 +1  0 +1  0 +1  0 -1  0 +1  0 -1  0 -1  0 -1  0 +1  0 +1  0 -1  0 +1  0 +1  0 +1  0 +1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+1  0 -1  0 +1  0 +1  0 +1  0 -1  0 +1  0 -1  0 +1  0 +1  0 +1  0 -1  0 -1  0 +1  0 -1  0 +1  0 +1  0 +1  0 -1  0 -1  0 +1  0 -1  0 +1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+1  0 -1  0 +1  0 +1  0 +1  0 +1  0 -1  0 -1  0 +1  0 -1  0 -1  0 -1  0 -1  0 -1  0 +1  0 -1  0 +1  0 -1  0 -1  0 -1  0 +1  0 +1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0 -1  0 -1  0 -1  0 +1  0 -1  0 +1  0 +1  0 +1  0 -1  0 -1  0 +1  0 -1  0 -1  0 -1  0 -1  0 -1  0 +1  0 -1  0 +1  0 +1  0 -1  0 -1  0 +1  0  0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 0  0 -1  0 -1  0 -1  0 -1  0 -1  0 -1  0 -1  0 +1  0 +1  0 -1  0 +1  0 -1  0 -1  0 -1  0 -1  0 +1  0 -1  0 +1  0 -1  0 -1  0 +1  0 +1  0 -1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+1  0 +1  0 -1  0 +1  0 -1  0 +1  0 -1  0 -1  0 +1  0 +1  0 -1  0 +1  0 -1  0 -1  0 -1  0 -1  0 +1  0 -1  0 +1  0 +1  0 +1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0 -1  0 -1  0 -1  0 -1  0 -1  0 +1  0 -1  0 +1  0 -1  0 -1  0 -1  0 -1  0 -1  0 +1  0 -1  0 +1  0 +1  0 -1  0 -1  0 +1  0 +1  0 -1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0 -1  0 +1  0 -1  0 -1  0 -1  0 -1  0 +1  0 -1  0 +1  0 -1  0 -1  0 +1  0 +1  0 -1  0 +1  0 +1  0 +1  0 +1  0 +1  0 -1  0 +1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0 -1  0 -1  0 +1  0 -1  0 +1  0 +1  0 +1  0 +1  0 -1  0 +1  0 -1  0 -1  0 -1  0 +1  0 +1  0 -1  0 +1  0 +1  0 +1  0 +1  0 +1  0 -1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0 -1  0 +1  0 +1  0 +1  0 +1  0 +1  0 +1  0 -1  0 -1  0 +1  0 -1  0 +1  0 +1  0 +1  0 +1  0 -1  0 +1  0 +1  0 +1  0 +1  0 -1  0 -1  0 +1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0 -1  0 -1  0 -1  0 +1  0 -1  0 +1  0 +1  0 +1  0 +1  0 -1  0 -1  0 +1  0 -1  0 +1  0 +1  0 +1  0 +1  0 -1  0 +1  0 -1  0 -1  0 -1  0 +1  0 +1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+1  0 +1  0 +1  0 -1  0 +1  0 -1  0 +1  0 +1  0 -1  0 -1  0 +1  0 +1  0 +1  0 -1  0 -1  0 -1  0 +1  0 -1  0 +1  0 -1  0 -1  0 -1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0 -1  0 +1  0 -1  0 -1  0 -1  0 -1  0 +1  0 -1  0 -1  0 -1  0 -1  0 +1  0 +1  0 -1  0 +1  0 +1  0 +1  0 +1  0 +1  0 -1  0 +1  0 +1  0 +1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0 -1  0 -1  0 +1  0 -1  0 +1  0 +1  0 +1  0 +1  0 -1  0 +1  0 -1  0 -1  0 -1  0 +1  0 +1  0 -1  0 +1  0 +1  0 +1  0 +1  0 +1  0 -1  0 +1  0 +1];</a:t>
            </a:r>
          </a:p>
          <a:p>
            <a:pPr marL="57150" indent="0">
              <a:buNone/>
            </a:pPr>
            <a:endParaRPr lang="en-US" sz="1050" b="0" dirty="0"/>
          </a:p>
          <a:p>
            <a:pPr marL="57150" indent="0">
              <a:buNone/>
            </a:pPr>
            <a:r>
              <a:rPr lang="en-US" sz="1400" b="0" dirty="0" smtClean="0"/>
              <a:t>Covering 1001 tones [-500:500] for </a:t>
            </a:r>
            <a:r>
              <a:rPr lang="en-US" sz="1400" b="0" dirty="0" err="1" smtClean="0"/>
              <a:t>RU996</a:t>
            </a:r>
            <a:r>
              <a:rPr lang="en-US" sz="1400" b="0" dirty="0" smtClean="0"/>
              <a:t> in any </a:t>
            </a:r>
            <a:r>
              <a:rPr lang="en-US" sz="1400" b="0" dirty="0" err="1" smtClean="0"/>
              <a:t>80MHz</a:t>
            </a:r>
            <a:endParaRPr lang="en-US" sz="1200" b="0" dirty="0"/>
          </a:p>
          <a:p>
            <a:pPr marL="57150" indent="0">
              <a:buNone/>
            </a:pPr>
            <a:endParaRPr lang="en-US" sz="105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58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/>
              <a:t>320MHz </a:t>
            </a:r>
            <a:r>
              <a:rPr lang="en-US" sz="2800" dirty="0" smtClean="0"/>
              <a:t>2x EHT-LTF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51113"/>
            <a:ext cx="8534400" cy="4572000"/>
          </a:xfrm>
        </p:spPr>
        <p:txBody>
          <a:bodyPr/>
          <a:lstStyle/>
          <a:p>
            <a:pPr marL="0" indent="0">
              <a:lnSpc>
                <a:spcPct val="70000"/>
              </a:lnSpc>
              <a:buNone/>
            </a:pPr>
            <a:endParaRPr lang="en-US" sz="1200" b="0" dirty="0" smtClean="0"/>
          </a:p>
          <a:p>
            <a:pPr marL="0" indent="0">
              <a:lnSpc>
                <a:spcPct val="70000"/>
              </a:lnSpc>
              <a:buNone/>
            </a:pPr>
            <a:endParaRPr lang="en-US" sz="1200" b="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200" b="0" dirty="0" err="1" smtClean="0"/>
              <a:t>LTF320_2x</a:t>
            </a:r>
            <a:r>
              <a:rPr lang="en-US" sz="1200" b="0" dirty="0" smtClean="0"/>
              <a:t> </a:t>
            </a:r>
            <a:r>
              <a:rPr lang="en-US" sz="1200" b="0" dirty="0"/>
              <a:t>= 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200" b="0" dirty="0"/>
              <a:t>[C(1)*LTF80_2x(1:245), C(2)*LTF80_2x(246:500), 0, C(3)*LTF80_2x(502:756), C(4)*LTF80_2x(757:1001)],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200" b="0" dirty="0"/>
              <a:t>[C(5)*LTF80_2x(1:245), C(6)*LTF80_2x(246:500), 0, C(7)*LTF80_2x(502:756), C(8)*LTF80_2x(757:1001)],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200" b="0" dirty="0"/>
              <a:t>[C(9)*LTF80_2x(1:245), C(10)*LTF80_2x(246:500), 0, C(11)*LTF80_2x(502:756), C(12)*LTF80_2x(757:1001)],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200" b="0" dirty="0"/>
              <a:t>[C(13)*LTF80_2x(1:245), C(14)*LTF80_2x(246:500), 0, C(15)*LTF80_2x(502:756), C(16)*LTF80_2x(757:1001)] ];</a:t>
            </a:r>
          </a:p>
          <a:p>
            <a:pPr marL="0" indent="0">
              <a:lnSpc>
                <a:spcPct val="70000"/>
              </a:lnSpc>
              <a:buNone/>
            </a:pPr>
            <a:endParaRPr lang="en-US" sz="1200" b="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200" b="0" dirty="0"/>
              <a:t>C = [+1 +1 +1 +1,  +1 -1 +1 -1,  +1 -1 -1 +1,  +1 +1 -1 -1];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56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2587"/>
          </a:xfrm>
        </p:spPr>
        <p:txBody>
          <a:bodyPr/>
          <a:lstStyle/>
          <a:p>
            <a:r>
              <a:rPr lang="en-US" sz="2800" dirty="0"/>
              <a:t>Multi-RU </a:t>
            </a:r>
            <a:r>
              <a:rPr lang="en-US" sz="2800" dirty="0" smtClean="0"/>
              <a:t>PAPR for </a:t>
            </a:r>
            <a:r>
              <a:rPr lang="en-US" sz="2800" dirty="0" err="1" smtClean="0"/>
              <a:t>Nss</a:t>
            </a:r>
            <a:r>
              <a:rPr lang="en-US" sz="2800" dirty="0" smtClean="0"/>
              <a:t> = 1 to 8</a:t>
            </a: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453611"/>
              </p:ext>
            </p:extLst>
          </p:nvPr>
        </p:nvGraphicFramePr>
        <p:xfrm>
          <a:off x="426720" y="1143000"/>
          <a:ext cx="1828800" cy="444486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xmlns="" val="76681625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304909304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7739316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RU size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  <a:latin typeface="+mn-lt"/>
                        </a:rPr>
                        <a:t>BPSK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LTF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633412274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996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8.84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23842812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3105305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7345301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854457154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996 + 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484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9.17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9043659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42855348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29160227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9552215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41355548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11122832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2667244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66416523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2*996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9.27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5214603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67773825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3*996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(puncture 80MHz)</a:t>
                      </a:r>
                    </a:p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9.54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4593556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51297858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41537197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543444740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3*996 + 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484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(puncture 40MHz)</a:t>
                      </a:r>
                    </a:p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9.55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15431796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33006548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2272641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0461825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17471607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8233032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51577385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544207368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4*996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9.60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534806847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8853"/>
              </p:ext>
            </p:extLst>
          </p:nvPr>
        </p:nvGraphicFramePr>
        <p:xfrm>
          <a:off x="3200400" y="1143000"/>
          <a:ext cx="1828800" cy="460340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xmlns="" val="29411665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429049701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9470448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RU size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BPSK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</a:rPr>
                        <a:t>LTF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1512655585"/>
                  </a:ext>
                </a:extLst>
              </a:tr>
              <a:tr h="0">
                <a:tc rowSpan="2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2*996 + </a:t>
                      </a:r>
                      <a:r>
                        <a:rPr lang="en-US" sz="1000" b="1" u="none" strike="noStrike" dirty="0" smtClean="0">
                          <a:effectLst/>
                        </a:rPr>
                        <a:t>484</a:t>
                      </a:r>
                    </a:p>
                  </a:txBody>
                  <a:tcPr marL="6002" marR="6002" marT="6002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9.50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3637437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669024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398139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698012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6754395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9497929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9.50</a:t>
                      </a:r>
                      <a:endParaRPr lang="en-US" sz="1000" b="0" i="0" u="none" strike="noStrike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7.94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9697491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8.54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42989073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8.40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41419614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7.55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3126823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8.21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9769151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8.57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30729721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9.50</a:t>
                      </a:r>
                      <a:endParaRPr lang="en-US" sz="1000" b="0" i="0" u="none" strike="noStrike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8.50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190158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9.23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91613706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8.03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10348742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7.09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46690669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8.17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975761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8.83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417325145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effectLst/>
                        </a:rPr>
                        <a:t>9.50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9101993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45599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16438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261886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708275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57550970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2*996 </a:t>
                      </a:r>
                      <a:r>
                        <a:rPr lang="en-US" sz="1000" b="1" u="none" strike="noStrike" dirty="0" smtClean="0">
                          <a:effectLst/>
                        </a:rPr>
                        <a:t>discrete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9.28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50465893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4517699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0673780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98689293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611947"/>
              </p:ext>
            </p:extLst>
          </p:nvPr>
        </p:nvGraphicFramePr>
        <p:xfrm>
          <a:off x="5989320" y="1143000"/>
          <a:ext cx="1828800" cy="270192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xmlns="" val="170545697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77673542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472473879"/>
                    </a:ext>
                  </a:extLst>
                </a:gridCol>
              </a:tblGrid>
              <a:tr h="914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 size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BPSK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LTF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701377647"/>
                  </a:ext>
                </a:extLst>
              </a:tr>
              <a:tr h="91440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3*996+484+242</a:t>
                      </a:r>
                    </a:p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(puncture 20MHz)</a:t>
                      </a:r>
                      <a:endParaRPr lang="en-US" sz="1000" b="1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7.61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09031746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7.23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93078186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8.30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24980110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7.67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66914514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7.98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29224459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7.06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00230800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7.06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4076461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7.75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20065721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8.13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74929098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7.33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94415852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7.41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87302348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7.78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8381165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8.21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27399329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7.63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74464463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7.60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6180019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8.01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79218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20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sz="2800" dirty="0"/>
              <a:t>Worst case PAPR for </a:t>
            </a:r>
            <a:r>
              <a:rPr lang="en-US" sz="2800" dirty="0" err="1"/>
              <a:t>Nss</a:t>
            </a:r>
            <a:r>
              <a:rPr lang="en-US" sz="2800" dirty="0"/>
              <a:t> = 1 to 8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7655330"/>
              </p:ext>
            </p:extLst>
          </p:nvPr>
        </p:nvGraphicFramePr>
        <p:xfrm>
          <a:off x="533400" y="1219200"/>
          <a:ext cx="7772400" cy="4480560"/>
        </p:xfrm>
        <a:graphic>
          <a:graphicData uri="http://schemas.openxmlformats.org/drawingml/2006/table">
            <a:tbl>
              <a:tblPr firstRow="1" firstCol="1" bandRow="1"/>
              <a:tblGrid>
                <a:gridCol w="1554480">
                  <a:extLst>
                    <a:ext uri="{9D8B030D-6E8A-4147-A177-3AD203B41FA5}">
                      <a16:colId xmlns:a16="http://schemas.microsoft.com/office/drawing/2014/main" xmlns="" val="1838284579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187327792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5295565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4741495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16449269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24034807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30493578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910035669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Sequence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BPSK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Median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Legacy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Legacy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[1] LGE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M-HE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[2]Opt1 Huawei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[2] New Huawei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BRCM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3241138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Tone Plan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11be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21798462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4.46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4.46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5.26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5.30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489095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RU52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4.69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4.69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4.31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9324218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7.29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5.42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5.42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4.92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732331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RU242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8.23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8.23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5.42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188767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6.40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6.97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6.34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31596327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6.08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6.48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8.63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5.78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7.15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296248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4*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7.79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9.59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9.07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7.04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624402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3*RU996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9.22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9.04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7.80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523676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3*RU996 +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9.95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9.48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8.49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5290437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 + RU484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12 &amp;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(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24) cases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(9.61)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10.04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(10.04)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8.64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(9.15)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8.32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(9.23)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7677239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8.99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10.05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79920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</a:t>
                      </a:r>
                      <a:r>
                        <a:rPr lang="en-US" sz="1400" b="1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discrete</a:t>
                      </a:r>
                      <a:endParaRPr lang="en-US" sz="1400" b="1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9.28</a:t>
                      </a:r>
                      <a:endParaRPr lang="en-US" sz="14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9.03</a:t>
                      </a: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9.49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8.56</a:t>
                      </a: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7.80</a:t>
                      </a: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26402489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RU996 + RU484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10.05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7.52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7.81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16010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RU484 + RU242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6.98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7.63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 + RU26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6.62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7.17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6.61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RU52 + RU26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7.10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5.94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6.37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5.98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3*996+484+242</a:t>
                      </a:r>
                      <a:endParaRPr lang="en-US" sz="14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8.58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10.43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9.72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8.30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260839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77292" y="6093023"/>
            <a:ext cx="4934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Highest worst case PAPR of each sequence is in </a:t>
            </a:r>
            <a:r>
              <a:rPr lang="en-US" sz="1400" dirty="0" smtClean="0">
                <a:solidFill>
                  <a:srgbClr val="FF0000"/>
                </a:solidFill>
              </a:rPr>
              <a:t>RED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720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endParaRPr lang="en-GB" altLang="zh-CN" sz="1800" b="0" dirty="0" smtClean="0"/>
          </a:p>
          <a:p>
            <a:r>
              <a:rPr lang="en-GB" altLang="zh-CN" sz="1800" b="0" dirty="0" smtClean="0"/>
              <a:t>Proposed </a:t>
            </a:r>
            <a:r>
              <a:rPr lang="en-GB" altLang="zh-CN" sz="1800" b="0" dirty="0" smtClean="0"/>
              <a:t>one </a:t>
            </a:r>
            <a:r>
              <a:rPr lang="en-US" altLang="zh-CN" sz="1800" b="0" dirty="0" smtClean="0"/>
              <a:t>sequence with overall lowest maximum </a:t>
            </a:r>
            <a:r>
              <a:rPr lang="en-US" altLang="zh-CN" sz="1800" b="0" dirty="0" err="1" smtClean="0"/>
              <a:t>PAPR</a:t>
            </a:r>
            <a:r>
              <a:rPr lang="en-US" altLang="zh-CN" sz="1800" b="0" dirty="0" smtClean="0"/>
              <a:t> across all cases and very low </a:t>
            </a:r>
            <a:r>
              <a:rPr lang="en-US" altLang="zh-CN" sz="1800" b="0" dirty="0" err="1" smtClean="0"/>
              <a:t>PAPR</a:t>
            </a:r>
            <a:r>
              <a:rPr lang="en-US" altLang="zh-CN" sz="1800" b="0" dirty="0" smtClean="0"/>
              <a:t> for </a:t>
            </a:r>
            <a:r>
              <a:rPr lang="en-US" altLang="zh-CN" sz="1800" b="0" dirty="0" err="1" smtClean="0"/>
              <a:t>320MHz</a:t>
            </a:r>
            <a:endParaRPr lang="en-GB" altLang="zh-CN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84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“2x EHT-LTF sequence</a:t>
            </a:r>
            <a:r>
              <a:rPr lang="en-US" sz="2000" b="0" dirty="0" smtClean="0"/>
              <a:t>” </a:t>
            </a:r>
            <a:r>
              <a:rPr lang="en-US" sz="2000" b="0" dirty="0"/>
              <a:t>802.11-20/1065r1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endParaRPr lang="en-US" sz="200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“2x </a:t>
            </a:r>
            <a:r>
              <a:rPr lang="en-GB" sz="2000" b="0" dirty="0" smtClean="0"/>
              <a:t>EHT-LTFs </a:t>
            </a:r>
            <a:r>
              <a:rPr lang="en-GB" sz="2000" b="0" dirty="0"/>
              <a:t>Sequences Design</a:t>
            </a:r>
            <a:r>
              <a:rPr lang="en-GB" sz="2000" b="0" dirty="0" smtClean="0"/>
              <a:t>”, </a:t>
            </a:r>
            <a:r>
              <a:rPr lang="en-US" sz="2000" b="0" dirty="0"/>
              <a:t>IEEE </a:t>
            </a:r>
            <a:r>
              <a:rPr lang="en-US" sz="2000" b="0" dirty="0" smtClean="0"/>
              <a:t>802.11-20/</a:t>
            </a:r>
            <a:r>
              <a:rPr lang="en-US" sz="2000" b="0" dirty="0" err="1" smtClean="0"/>
              <a:t>1072r2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7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err="1"/>
              <a:t>SP</a:t>
            </a:r>
            <a:r>
              <a:rPr lang="en-US" dirty="0"/>
              <a:t>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 smtClean="0"/>
              <a:t>Do you support the </a:t>
            </a:r>
            <a:r>
              <a:rPr lang="en-US" sz="2000" b="0" dirty="0" err="1" smtClean="0"/>
              <a:t>2x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320MHz</a:t>
            </a:r>
            <a:r>
              <a:rPr lang="en-US" sz="2000" b="0" dirty="0" smtClean="0"/>
              <a:t> LTF sequence described in slides 3 and 4?</a:t>
            </a:r>
            <a:endParaRPr lang="en-US" sz="2000" b="0" dirty="0" smtClean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 smtClean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4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311555</TotalTime>
  <Words>5694</Words>
  <Application>Microsoft Office PowerPoint</Application>
  <PresentationFormat>On-screen Show (4:3)</PresentationFormat>
  <Paragraphs>600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802-11-Submission</vt:lpstr>
      <vt:lpstr>2x 320MHz EHT-LTF Design</vt:lpstr>
      <vt:lpstr>Introduction</vt:lpstr>
      <vt:lpstr>80 MHz 2x base sequence</vt:lpstr>
      <vt:lpstr>320MHz 2x EHT-LTF</vt:lpstr>
      <vt:lpstr>Multi-RU PAPR for Nss = 1 to 8</vt:lpstr>
      <vt:lpstr>Worst case PAPR for Nss = 1 to 8</vt:lpstr>
      <vt:lpstr>Conclusion</vt:lpstr>
      <vt:lpstr>References</vt:lpstr>
      <vt:lpstr>SP #1</vt:lpstr>
      <vt:lpstr>Appendix</vt:lpstr>
      <vt:lpstr>320 MHz 2x Sequence, Alternative 1</vt:lpstr>
      <vt:lpstr>320 MHz 2x Sequence, Alternative 2</vt:lpstr>
      <vt:lpstr>Worst case PAPR for Nss = 1 to 8</vt:lpstr>
    </vt:vector>
  </TitlesOfParts>
  <Company>Broadcom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Straw polls for R1/R2 classification of “Joint” topics in 11be SFD</dc:title>
  <dc:creator>Ron Porat</dc:creator>
  <cp:lastModifiedBy>Ron Porat</cp:lastModifiedBy>
  <cp:revision>1940</cp:revision>
  <cp:lastPrinted>1998-02-10T13:28:06Z</cp:lastPrinted>
  <dcterms:created xsi:type="dcterms:W3CDTF">2007-05-21T21:00:37Z</dcterms:created>
  <dcterms:modified xsi:type="dcterms:W3CDTF">2020-08-26T00:14:08Z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