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30" r:id="rId16"/>
    <p:sldId id="297" r:id="rId17"/>
    <p:sldId id="314" r:id="rId18"/>
    <p:sldId id="264" r:id="rId19"/>
    <p:sldId id="319" r:id="rId20"/>
    <p:sldId id="324" r:id="rId21"/>
    <p:sldId id="322" r:id="rId22"/>
    <p:sldId id="321" r:id="rId23"/>
    <p:sldId id="320" r:id="rId24"/>
    <p:sldId id="327" r:id="rId2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802.11-20/1304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Aufust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802.11-20/1304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Aufust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802.11-20/1304</a:t>
            </a:r>
            <a:endParaRPr lang="en-US"/>
          </a:p>
        </p:txBody>
      </p:sp>
      <p:sp>
        <p:nvSpPr>
          <p:cNvPr id="5" name="Rectangle 3"/>
          <p:cNvSpPr>
            <a:spLocks noGrp="1" noChangeArrowheads="1"/>
          </p:cNvSpPr>
          <p:nvPr>
            <p:ph type="dt"/>
          </p:nvPr>
        </p:nvSpPr>
        <p:spPr>
          <a:ln/>
        </p:spPr>
        <p:txBody>
          <a:bodyPr/>
          <a:lstStyle/>
          <a:p>
            <a:r>
              <a:rPr lang="en-GB"/>
              <a:t>Aufust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802.11-20/1304</a:t>
            </a:r>
            <a:endParaRPr lang="en-US"/>
          </a:p>
        </p:txBody>
      </p:sp>
      <p:sp>
        <p:nvSpPr>
          <p:cNvPr id="5" name="Rectangle 3"/>
          <p:cNvSpPr>
            <a:spLocks noGrp="1" noChangeArrowheads="1"/>
          </p:cNvSpPr>
          <p:nvPr>
            <p:ph type="dt"/>
          </p:nvPr>
        </p:nvSpPr>
        <p:spPr>
          <a:ln/>
        </p:spPr>
        <p:txBody>
          <a:bodyPr/>
          <a:lstStyle/>
          <a:p>
            <a:r>
              <a:rPr lang="en-GB"/>
              <a:t>Aufust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802.11-20/1304</a:t>
            </a:r>
            <a:endParaRPr lang="en-US"/>
          </a:p>
        </p:txBody>
      </p:sp>
      <p:sp>
        <p:nvSpPr>
          <p:cNvPr id="5" name="Rectangle 3"/>
          <p:cNvSpPr>
            <a:spLocks noGrp="1" noChangeArrowheads="1"/>
          </p:cNvSpPr>
          <p:nvPr>
            <p:ph type="dt"/>
          </p:nvPr>
        </p:nvSpPr>
        <p:spPr>
          <a:ln/>
        </p:spPr>
        <p:txBody>
          <a:bodyPr/>
          <a:lstStyle/>
          <a:p>
            <a:r>
              <a:rPr lang="en-GB"/>
              <a:t>Aufust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August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August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August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August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802.11-20/1304r0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August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August 25,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2020-08-25</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198"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Comment resolution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020666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August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485900"/>
            <a:ext cx="7770813" cy="3084910"/>
          </a:xfrm>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August 25 (Acting secretary: McCann)</a:t>
            </a:r>
          </a:p>
          <a:p>
            <a:pPr lvl="1">
              <a:buFont typeface="Arial" panose="020B0604020202020204" pitchFamily="34" charset="0"/>
              <a:buChar char="•"/>
            </a:pPr>
            <a:r>
              <a:rPr lang="en-US" dirty="0"/>
              <a:t>September 1 </a:t>
            </a:r>
          </a:p>
          <a:p>
            <a:pPr lvl="1">
              <a:buFont typeface="Arial" panose="020B0604020202020204" pitchFamily="34" charset="0"/>
              <a:buChar char="•"/>
            </a:pPr>
            <a:r>
              <a:rPr lang="en-US" dirty="0"/>
              <a:t>September 8 </a:t>
            </a:r>
          </a:p>
          <a:p>
            <a:pPr lvl="1">
              <a:buFont typeface="Arial" panose="020B0604020202020204" pitchFamily="34" charset="0"/>
              <a:buChar char="•"/>
            </a:pPr>
            <a:r>
              <a:rPr lang="en-US" strike="sngStrike" dirty="0"/>
              <a:t>September 15 </a:t>
            </a:r>
            <a:r>
              <a:rPr lang="en-US" dirty="0"/>
              <a:t>(f2f meeting; </a:t>
            </a:r>
            <a:r>
              <a:rPr lang="en-US" dirty="0">
                <a:solidFill>
                  <a:srgbClr val="FF0000"/>
                </a:solidFill>
              </a:rPr>
              <a:t>10:00h slot cancelled; 11:15h instead and 2-hour slot</a:t>
            </a:r>
            <a:r>
              <a:rPr lang="en-US" dirty="0"/>
              <a:t>)</a:t>
            </a:r>
          </a:p>
          <a:p>
            <a:pPr>
              <a:buFont typeface="Arial" panose="020B0604020202020204" pitchFamily="34" charset="0"/>
              <a:buChar char="•"/>
            </a:pPr>
            <a:r>
              <a:rPr lang="en-US" dirty="0"/>
              <a:t>Tuesday, </a:t>
            </a:r>
            <a:r>
              <a:rPr lang="en-US" dirty="0">
                <a:solidFill>
                  <a:srgbClr val="FF0000"/>
                </a:solidFill>
              </a:rPr>
              <a:t>11:15h – 13:15h ET (2 hours)</a:t>
            </a:r>
          </a:p>
          <a:p>
            <a:pPr lvl="1">
              <a:buFont typeface="Arial" panose="020B0604020202020204" pitchFamily="34" charset="0"/>
              <a:buChar char="•"/>
            </a:pPr>
            <a:r>
              <a:rPr lang="en-US" dirty="0">
                <a:solidFill>
                  <a:srgbClr val="FF0000"/>
                </a:solidFill>
              </a:rPr>
              <a:t>September 15 (f2f meeting)</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August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August 25,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August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spTree>
    <p:extLst>
      <p:ext uri="{BB962C8B-B14F-4D97-AF65-F5344CB8AC3E}">
        <p14:creationId xmlns:p14="http://schemas.microsoft.com/office/powerpoint/2010/main" val="3438742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strike="sngStrike" dirty="0">
                <a:solidFill>
                  <a:schemeClr val="tx1"/>
                </a:solidFill>
              </a:rPr>
              <a:t>May 2020			Initial WGLB (D1.0)</a:t>
            </a:r>
          </a:p>
          <a:p>
            <a:pPr marL="0" indent="0">
              <a:lnSpc>
                <a:spcPct val="80000"/>
              </a:lnSpc>
            </a:pPr>
            <a:r>
              <a:rPr lang="en-US" altLang="en-US" dirty="0">
                <a:solidFill>
                  <a:srgbClr val="FF0000"/>
                </a:solidFill>
              </a:rPr>
              <a:t>June 2020			Call for comments on D0.1</a:t>
            </a:r>
          </a:p>
          <a:p>
            <a:pPr marL="0" indent="0">
              <a:lnSpc>
                <a:spcPct val="80000"/>
              </a:lnSpc>
            </a:pPr>
            <a:r>
              <a:rPr lang="en-US" altLang="en-US" dirty="0">
                <a:solidFill>
                  <a:srgbClr val="FF0000"/>
                </a:solidFill>
              </a:rPr>
              <a:t>September 2020	Initial WGLB (D1.0)</a:t>
            </a:r>
          </a:p>
          <a:p>
            <a:pPr marL="0" indent="0">
              <a:lnSpc>
                <a:spcPct val="80000"/>
              </a:lnSpc>
            </a:pPr>
            <a:r>
              <a:rPr lang="en-US" altLang="en-US" dirty="0">
                <a:solidFill>
                  <a:srgbClr val="FF0000"/>
                </a:solidFill>
              </a:rPr>
              <a:t>Shift following dates by 2-3 months</a:t>
            </a:r>
            <a:endParaRPr lang="en-US" altLang="en-US" dirty="0">
              <a:solidFill>
                <a:schemeClr val="tx1"/>
              </a:solidFill>
            </a:endParaRP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r>
              <a:rPr lang="en-GB" sz="800" dirty="0"/>
              <a:t>Join the </a:t>
            </a:r>
            <a:r>
              <a:rPr lang="en-GB" sz="800" dirty="0" err="1"/>
              <a:t>Webex</a:t>
            </a:r>
            <a:r>
              <a:rPr lang="en-GB" sz="800" dirty="0"/>
              <a:t> meeting here:</a:t>
            </a:r>
          </a:p>
          <a:p>
            <a:endParaRPr lang="en-GB" sz="800" dirty="0"/>
          </a:p>
          <a:p>
            <a:endParaRPr lang="en-GB" sz="800" dirty="0"/>
          </a:p>
          <a:p>
            <a:endParaRPr lang="en-GB" sz="800" dirty="0"/>
          </a:p>
          <a:p>
            <a:endParaRPr lang="en-GB" sz="800" dirty="0"/>
          </a:p>
          <a:p>
            <a:r>
              <a:rPr lang="en-GB" sz="800" dirty="0"/>
              <a:t>Join </a:t>
            </a:r>
            <a:r>
              <a:rPr lang="en-GB" sz="800" dirty="0" err="1"/>
              <a:t>Webex</a:t>
            </a:r>
            <a:r>
              <a:rPr lang="en-GB" sz="800" dirty="0"/>
              <a:t> meeting as host</a:t>
            </a:r>
          </a:p>
          <a:p>
            <a:r>
              <a:rPr lang="en-GB" sz="800" dirty="0"/>
              <a:t>https://</a:t>
            </a:r>
            <a:r>
              <a:rPr lang="en-GB" sz="800" dirty="0" err="1"/>
              <a:t>ieeesa.webex.com</a:t>
            </a:r>
            <a:r>
              <a:rPr lang="en-GB" sz="800" dirty="0"/>
              <a:t>/</a:t>
            </a:r>
            <a:r>
              <a:rPr lang="en-GB" sz="800" dirty="0" err="1"/>
              <a:t>ieeesa</a:t>
            </a:r>
            <a:r>
              <a:rPr lang="en-GB" sz="800" dirty="0"/>
              <a:t>/</a:t>
            </a:r>
            <a:r>
              <a:rPr lang="en-GB" sz="800" dirty="0" err="1"/>
              <a:t>p.php?AT</a:t>
            </a:r>
            <a:r>
              <a:rPr lang="en-GB" sz="800" dirty="0"/>
              <a:t>=LI&amp;WID=802_11_chair@ieee.org&amp;TK=e1823b1afd53e3ad20818c2f56478e5d229099f82562b31b3ba12f4db049ca46&amp;MU=https%3A%2F%2Fieeesa.webex.com%2Fieeesa%2Fm.php%3FAT%3DHM%26MK%3D714132203%26Rnd%3D0.9083425752501436</a:t>
            </a:r>
          </a:p>
          <a:p>
            <a:endParaRPr lang="en-GB" sz="800" dirty="0"/>
          </a:p>
          <a:p>
            <a:r>
              <a:rPr lang="en-GB" sz="800" dirty="0"/>
              <a:t>Meeting number: 714 132 203</a:t>
            </a:r>
          </a:p>
          <a:p>
            <a:r>
              <a:rPr lang="en-GB" sz="8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1657350" y="1275606"/>
            <a:ext cx="5828110" cy="3084910"/>
          </a:xfrm>
        </p:spPr>
        <p:txBody>
          <a:bodyPr/>
          <a:lstStyle/>
          <a:p>
            <a:pPr>
              <a:buFont typeface="Arial" panose="020B0604020202020204" pitchFamily="34" charset="0"/>
              <a:buChar char="•"/>
            </a:pPr>
            <a:r>
              <a:rPr lang="en-US" sz="1500" dirty="0"/>
              <a:t>Call Meeting to order</a:t>
            </a:r>
          </a:p>
          <a:p>
            <a:pPr>
              <a:buFont typeface="Arial" panose="020B0604020202020204" pitchFamily="34" charset="0"/>
              <a:buChar char="•"/>
            </a:pPr>
            <a:r>
              <a:rPr lang="en-US" sz="1500" dirty="0"/>
              <a:t>Approval of agenda</a:t>
            </a:r>
          </a:p>
          <a:p>
            <a:pPr>
              <a:buFont typeface="Arial" panose="020B0604020202020204" pitchFamily="34" charset="0"/>
              <a:buChar char="•"/>
            </a:pPr>
            <a:r>
              <a:rPr lang="en-US" sz="1500" dirty="0"/>
              <a:t>Review Patent Policy &amp; Call for Essential Patents</a:t>
            </a:r>
          </a:p>
          <a:p>
            <a:pPr>
              <a:buFont typeface="Arial" panose="020B0604020202020204" pitchFamily="34" charset="0"/>
              <a:buChar char="•"/>
            </a:pPr>
            <a:r>
              <a:rPr lang="en-US" sz="1500" dirty="0"/>
              <a:t>Attendance – IMAT</a:t>
            </a:r>
          </a:p>
          <a:p>
            <a:pPr>
              <a:buFont typeface="Arial" panose="020B0604020202020204" pitchFamily="34" charset="0"/>
              <a:buChar char="•"/>
            </a:pPr>
            <a:r>
              <a:rPr lang="en-US" sz="1500" dirty="0"/>
              <a:t>Comment resolution </a:t>
            </a:r>
          </a:p>
          <a:p>
            <a:pPr lvl="1">
              <a:buFont typeface="Arial" panose="020B0604020202020204" pitchFamily="34" charset="0"/>
              <a:buChar char="•"/>
            </a:pPr>
            <a:r>
              <a:rPr lang="en-US" sz="1200" dirty="0"/>
              <a:t>CC31 Resolution for comments assigned to </a:t>
            </a:r>
            <a:r>
              <a:rPr lang="en-US" sz="1200" dirty="0" err="1"/>
              <a:t>Abhi</a:t>
            </a:r>
            <a:r>
              <a:rPr lang="en-US" sz="1200" dirty="0"/>
              <a:t> (11-20/1215r0; Patil)</a:t>
            </a:r>
          </a:p>
          <a:p>
            <a:pPr lvl="1">
              <a:buFont typeface="Arial" panose="020B0604020202020204" pitchFamily="34" charset="0"/>
              <a:buChar char="•"/>
            </a:pPr>
            <a:r>
              <a:rPr lang="en-US" sz="1200" dirty="0"/>
              <a:t>CC31 Resolutions Assigned to Morioka (11-20/1204r3; Morioka)</a:t>
            </a:r>
          </a:p>
          <a:p>
            <a:pPr lvl="1">
              <a:buFont typeface="Arial" panose="020B0604020202020204" pitchFamily="34" charset="0"/>
              <a:buChar char="•"/>
            </a:pPr>
            <a:r>
              <a:rPr lang="en-US" sz="1200" strike="sngStrike" dirty="0"/>
              <a:t>Initial comment resolution (11-20/1197r1; 11-20/1198r1; McCann) (continued from telco on Aug 18)</a:t>
            </a:r>
          </a:p>
          <a:p>
            <a:pPr lvl="1">
              <a:buFont typeface="Arial" panose="020B0604020202020204" pitchFamily="34" charset="0"/>
              <a:buChar char="•"/>
            </a:pPr>
            <a:r>
              <a:rPr lang="en-US" sz="1200" strike="sngStrike" dirty="0"/>
              <a:t>CIDs assigned to </a:t>
            </a:r>
            <a:r>
              <a:rPr lang="en-US" sz="1200" strike="sngStrike" dirty="0" err="1"/>
              <a:t>Abhi</a:t>
            </a:r>
            <a:r>
              <a:rPr lang="en-US" sz="1200" strike="sngStrike" dirty="0"/>
              <a:t> - Part 2 (11-20/1298r0; Patil)</a:t>
            </a:r>
          </a:p>
          <a:p>
            <a:pPr>
              <a:buFont typeface="Arial" panose="020B0604020202020204" pitchFamily="34" charset="0"/>
              <a:buChar char="•"/>
            </a:pPr>
            <a:r>
              <a:rPr lang="en-US" sz="1500" dirty="0"/>
              <a:t>AOB</a:t>
            </a:r>
          </a:p>
          <a:p>
            <a:pPr>
              <a:buFont typeface="Arial" panose="020B0604020202020204" pitchFamily="34" charset="0"/>
              <a:buChar char="•"/>
            </a:pPr>
            <a:r>
              <a:rPr lang="en-US" sz="15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796</TotalTime>
  <Words>1892</Words>
  <Application>Microsoft Macintosh PowerPoint</Application>
  <PresentationFormat>On-screen Show (16:9)</PresentationFormat>
  <Paragraphs>227</Paragraphs>
  <Slides>24</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vt:lpstr>
      <vt:lpstr>Calibri</vt:lpstr>
      <vt:lpstr>Monotype Sorts</vt:lpstr>
      <vt:lpstr>Times New Roman</vt:lpstr>
      <vt:lpstr>802-11-BCS-Chair-Slides-Template</vt:lpstr>
      <vt:lpstr>Document</vt:lpstr>
      <vt:lpstr>Agenda TGbc Telco August 25,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Comment resolution</vt:lpstr>
      <vt:lpstr>AOB</vt:lpstr>
      <vt:lpstr>Adjourn</vt:lpstr>
      <vt:lpstr>References</vt:lpstr>
      <vt:lpstr>Telco Schedule</vt:lpstr>
      <vt:lpstr>Timeline</vt:lpstr>
      <vt:lpstr>PowerPoint Presentation</vt:lpstr>
      <vt:lpstr>Current TGbc Schedule</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02 2020 TGbc Telco Agenda</dc:title>
  <dc:subject/>
  <dc:creator>Marc Emmelmann</dc:creator>
  <cp:keywords/>
  <dc:description/>
  <cp:lastModifiedBy>Emmelmann, Marc</cp:lastModifiedBy>
  <cp:revision>95</cp:revision>
  <cp:lastPrinted>1601-01-01T00:00:00Z</cp:lastPrinted>
  <dcterms:created xsi:type="dcterms:W3CDTF">2020-02-25T15:01:23Z</dcterms:created>
  <dcterms:modified xsi:type="dcterms:W3CDTF">2020-08-25T10:46:50Z</dcterms:modified>
  <cp:category/>
</cp:coreProperties>
</file>