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65" r:id="rId5"/>
    <p:sldId id="321" r:id="rId6"/>
    <p:sldId id="409" r:id="rId7"/>
    <p:sldId id="410" r:id="rId8"/>
    <p:sldId id="407" r:id="rId9"/>
    <p:sldId id="406" r:id="rId10"/>
    <p:sldId id="408" r:id="rId11"/>
    <p:sldId id="411" r:id="rId12"/>
    <p:sldId id="381" r:id="rId13"/>
    <p:sldId id="320" r:id="rId14"/>
    <p:sldId id="369" r:id="rId15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4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66"/>
    <a:srgbClr val="CCFF99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67FAC1-A40B-41E3-56F1-B802254312E8}" v="36" dt="2020-09-11T01:58:33.955"/>
    <p1510:client id="{919DA2ED-D058-43FD-4C71-46147809E315}" v="12" dt="2020-09-11T08:49:10.459"/>
    <p1510:client id="{A708ACA4-671A-42FD-7D47-2633E7EFB569}" v="1" dt="2020-09-09T04:58:30.9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952" autoAdjust="0"/>
  </p:normalViewPr>
  <p:slideViewPr>
    <p:cSldViewPr>
      <p:cViewPr varScale="1">
        <p:scale>
          <a:sx n="131" d="100"/>
          <a:sy n="131" d="100"/>
        </p:scale>
        <p:origin x="102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3546" y="84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802.11-19/1162r0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 dirty="0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802.11-19/1162r0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802.11-19/1162r0</a:t>
            </a:r>
            <a:endParaRPr lang="en-GB" sz="14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ja-JP" sz="1400"/>
              <a:t>September 2019</a:t>
            </a:r>
            <a:endParaRPr lang="en-GB" sz="1400"/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2340" y="9012916"/>
            <a:ext cx="2099934" cy="184666"/>
          </a:xfrm>
          <a:noFill/>
        </p:spPr>
        <p:txBody>
          <a:bodyPr/>
          <a:lstStyle>
            <a:lvl1pPr marL="345369" indent="-345369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492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0984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147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1967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2459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8101" y="9012916"/>
            <a:ext cx="415177" cy="184666"/>
          </a:xfrm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732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802.11-19/1162r0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9778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September 2020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085541" y="332601"/>
            <a:ext cx="335995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802.11-20-1302/r3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62272" y="6475413"/>
            <a:ext cx="88165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/>
              <a:t> Submission   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90656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NGV 60GHz Beamforming</a:t>
            </a:r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98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2020-9-15</a:t>
            </a: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4330509"/>
              </p:ext>
            </p:extLst>
          </p:nvPr>
        </p:nvGraphicFramePr>
        <p:xfrm>
          <a:off x="427038" y="2705100"/>
          <a:ext cx="8183562" cy="346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Document" r:id="rId4" imgW="8756606" imgH="3712725" progId="Word.Document.8">
                  <p:embed/>
                </p:oleObj>
              </mc:Choice>
              <mc:Fallback>
                <p:oleObj name="Document" r:id="rId4" imgW="8756606" imgH="3712725" progId="Word.Document.8">
                  <p:embed/>
                  <p:pic>
                    <p:nvPicPr>
                      <p:cNvPr id="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38" y="2705100"/>
                        <a:ext cx="8183562" cy="346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1540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/>
              <a:t>[1] 11-19/1162r2 OCB for 60GHz</a:t>
            </a:r>
          </a:p>
          <a:p>
            <a:pPr marL="0" indent="0">
              <a:buNone/>
            </a:pPr>
            <a:r>
              <a:rPr lang="en-US" dirty="0"/>
              <a:t>[2] IEEE802.11-2016</a:t>
            </a:r>
          </a:p>
          <a:p>
            <a:pPr marL="0" indent="0">
              <a:buNone/>
            </a:pPr>
            <a:r>
              <a:rPr lang="en-US" dirty="0"/>
              <a:t>[3] 11-19/497r6 802.11bd Specification Framework Document</a:t>
            </a:r>
          </a:p>
          <a:p>
            <a:pPr marL="0" indent="0">
              <a:buNone/>
            </a:pPr>
            <a:r>
              <a:rPr lang="en-US" dirty="0"/>
              <a:t>[4] 11-20/1303r0 NGV 60 GHz beamforming -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072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90656" cy="4114800"/>
          </a:xfrm>
        </p:spPr>
        <p:txBody>
          <a:bodyPr>
            <a:noAutofit/>
          </a:bodyPr>
          <a:lstStyle/>
          <a:p>
            <a:r>
              <a:rPr lang="en-US" dirty="0"/>
              <a:t>Do you support to add the following text to Section 4 of SFD[3]: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11bd </a:t>
            </a:r>
            <a:r>
              <a:rPr lang="en-US" dirty="0" smtClean="0">
                <a:solidFill>
                  <a:srgbClr val="FF0000"/>
                </a:solidFill>
              </a:rPr>
              <a:t>defines </a:t>
            </a:r>
            <a:r>
              <a:rPr lang="en-US" dirty="0">
                <a:solidFill>
                  <a:srgbClr val="FF0000"/>
                </a:solidFill>
              </a:rPr>
              <a:t>a procedure for continuous discovery of other </a:t>
            </a:r>
            <a:r>
              <a:rPr lang="en-US" dirty="0" smtClean="0">
                <a:solidFill>
                  <a:srgbClr val="FF0000"/>
                </a:solidFill>
              </a:rPr>
              <a:t>STAs operating in 60 GHz with </a:t>
            </a:r>
            <a:r>
              <a:rPr lang="en-US" dirty="0">
                <a:solidFill>
                  <a:srgbClr val="FF0000"/>
                </a:solidFill>
              </a:rPr>
              <a:t>dot11OCBActivated equals to </a:t>
            </a:r>
            <a:r>
              <a:rPr lang="en-US" dirty="0" smtClean="0">
                <a:solidFill>
                  <a:srgbClr val="FF0000"/>
                </a:solidFill>
              </a:rPr>
              <a:t>true. The procedure should be </a:t>
            </a:r>
            <a:r>
              <a:rPr lang="en-US" dirty="0">
                <a:solidFill>
                  <a:srgbClr val="FF0000"/>
                </a:solidFill>
              </a:rPr>
              <a:t>based </a:t>
            </a:r>
            <a:r>
              <a:rPr lang="en-US" dirty="0" smtClean="0">
                <a:solidFill>
                  <a:srgbClr val="FF0000"/>
                </a:solidFill>
              </a:rPr>
              <a:t>on </a:t>
            </a:r>
            <a:r>
              <a:rPr lang="en-US" altLang="ja-JP" dirty="0" smtClean="0">
                <a:solidFill>
                  <a:srgbClr val="FF0000"/>
                </a:solidFill>
              </a:rPr>
              <a:t>existing procedure defined in subclause </a:t>
            </a:r>
            <a:r>
              <a:rPr lang="en-US" altLang="ja-JP" dirty="0">
                <a:solidFill>
                  <a:srgbClr val="FF0000"/>
                </a:solidFill>
              </a:rPr>
              <a:t>11.1.3.4 </a:t>
            </a:r>
            <a:r>
              <a:rPr lang="en-US" altLang="ja-JP" dirty="0" smtClean="0">
                <a:solidFill>
                  <a:srgbClr val="FF0000"/>
                </a:solidFill>
              </a:rPr>
              <a:t>of </a:t>
            </a:r>
            <a:r>
              <a:rPr lang="en-US" altLang="ja-JP" dirty="0">
                <a:solidFill>
                  <a:srgbClr val="FF0000"/>
                </a:solidFill>
              </a:rPr>
              <a:t>802.11-2016 </a:t>
            </a:r>
            <a:r>
              <a:rPr lang="en-US" altLang="ja-JP" dirty="0" smtClean="0">
                <a:solidFill>
                  <a:srgbClr val="FF0000"/>
                </a:solidFill>
              </a:rPr>
              <a:t>(</a:t>
            </a:r>
            <a:r>
              <a:rPr lang="en-US" dirty="0" smtClean="0">
                <a:solidFill>
                  <a:srgbClr val="FF0000"/>
                </a:solidFill>
              </a:rPr>
              <a:t>beacon </a:t>
            </a:r>
            <a:r>
              <a:rPr lang="en-US" dirty="0">
                <a:solidFill>
                  <a:srgbClr val="FF0000"/>
                </a:solidFill>
              </a:rPr>
              <a:t>transmission procedure before establishment of a </a:t>
            </a:r>
            <a:r>
              <a:rPr lang="en-US" dirty="0" smtClean="0">
                <a:solidFill>
                  <a:srgbClr val="FF0000"/>
                </a:solidFill>
              </a:rPr>
              <a:t>BSS)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11bd extends the </a:t>
            </a:r>
            <a:r>
              <a:rPr lang="en-US" dirty="0">
                <a:solidFill>
                  <a:srgbClr val="FF0000"/>
                </a:solidFill>
              </a:rPr>
              <a:t>MLME service interface </a:t>
            </a:r>
            <a:r>
              <a:rPr lang="en-US" dirty="0" smtClean="0">
                <a:solidFill>
                  <a:srgbClr val="FF0000"/>
                </a:solidFill>
              </a:rPr>
              <a:t>so </a:t>
            </a:r>
            <a:r>
              <a:rPr lang="en-US" altLang="ja-JP" dirty="0">
                <a:solidFill>
                  <a:srgbClr val="FF0000"/>
                </a:solidFill>
              </a:rPr>
              <a:t>higher </a:t>
            </a:r>
            <a:r>
              <a:rPr lang="en-US" altLang="ja-JP" dirty="0" smtClean="0">
                <a:solidFill>
                  <a:srgbClr val="FF0000"/>
                </a:solidFill>
              </a:rPr>
              <a:t>layers can </a:t>
            </a:r>
            <a:r>
              <a:rPr lang="en-US" dirty="0" smtClean="0">
                <a:solidFill>
                  <a:srgbClr val="FF0000"/>
                </a:solidFill>
              </a:rPr>
              <a:t>request to start the continuous discovery procedure.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11bd </a:t>
            </a:r>
            <a:r>
              <a:rPr lang="en-US" dirty="0" smtClean="0">
                <a:solidFill>
                  <a:srgbClr val="FF0000"/>
                </a:solidFill>
              </a:rPr>
              <a:t>defines mechanism to enable STAs operating in 60 GHz with </a:t>
            </a:r>
            <a:r>
              <a:rPr lang="en-US" dirty="0">
                <a:solidFill>
                  <a:srgbClr val="FF0000"/>
                </a:solidFill>
              </a:rPr>
              <a:t>dot11OCBActivated equals to true to perform data transmission shortly after discovery.</a:t>
            </a:r>
          </a:p>
          <a:p>
            <a:r>
              <a:rPr lang="en-US"/>
              <a:t>Y </a:t>
            </a:r>
            <a:r>
              <a:rPr lang="en-US" smtClean="0"/>
              <a:t>11/N 0/A 7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94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8458200" cy="3536032"/>
          </a:xfrm>
        </p:spPr>
        <p:txBody>
          <a:bodyPr>
            <a:noAutofit/>
          </a:bodyPr>
          <a:lstStyle/>
          <a:p>
            <a:r>
              <a:rPr lang="en-US" altLang="ja-JP" dirty="0"/>
              <a:t>60 GHz band transceivers utilize beamforming to achieve practical communication range (several </a:t>
            </a:r>
            <a:r>
              <a:rPr lang="en-US" altLang="ja-JP" dirty="0" smtClean="0"/>
              <a:t>hundreds </a:t>
            </a:r>
            <a:r>
              <a:rPr lang="en-US" altLang="ja-JP" dirty="0"/>
              <a:t>of meters) in V2X scenarios.</a:t>
            </a:r>
            <a:endParaRPr lang="en-US" dirty="0"/>
          </a:p>
          <a:p>
            <a:r>
              <a:rPr lang="en-US" dirty="0" err="1"/>
              <a:t>Beamformed</a:t>
            </a:r>
            <a:r>
              <a:rPr lang="en-US" dirty="0"/>
              <a:t> transmission/reception is suitable for unicast communication.</a:t>
            </a:r>
          </a:p>
          <a:p>
            <a:r>
              <a:rPr lang="en-US" dirty="0"/>
              <a:t>We propose discovery procedure in OCB mode that is required for performing beamforming training and/or </a:t>
            </a:r>
            <a:r>
              <a:rPr lang="en-US" dirty="0" err="1"/>
              <a:t>beamformed</a:t>
            </a:r>
            <a:r>
              <a:rPr lang="en-US" dirty="0"/>
              <a:t> unicast transmission.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4" name="正方形/長方形 3"/>
          <p:cNvSpPr/>
          <p:nvPr/>
        </p:nvSpPr>
        <p:spPr>
          <a:xfrm>
            <a:off x="971600" y="5440628"/>
            <a:ext cx="33350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en-US" altLang="ja-JP" sz="1800" dirty="0"/>
              <a:t>The concept was proposed in:</a:t>
            </a:r>
          </a:p>
          <a:p>
            <a:pPr marL="0" indent="0">
              <a:buNone/>
            </a:pPr>
            <a:r>
              <a:rPr lang="en-US" altLang="ja-JP" sz="1800" dirty="0"/>
              <a:t>[1] </a:t>
            </a:r>
            <a:r>
              <a:rPr lang="en-US" altLang="ja-JP" sz="1800" dirty="0" smtClean="0"/>
              <a:t>11-19/1162r2 </a:t>
            </a:r>
            <a:r>
              <a:rPr lang="en-US" altLang="ja-JP" sz="1800" dirty="0"/>
              <a:t>OCB for 60GHz</a:t>
            </a:r>
          </a:p>
        </p:txBody>
      </p:sp>
    </p:spTree>
    <p:extLst>
      <p:ext uri="{BB962C8B-B14F-4D97-AF65-F5344CB8AC3E}">
        <p14:creationId xmlns:p14="http://schemas.microsoft.com/office/powerpoint/2010/main" val="244112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Beamforming gain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1"/>
            <a:ext cx="8604448" cy="3072243"/>
          </a:xfrm>
        </p:spPr>
        <p:txBody>
          <a:bodyPr>
            <a:noAutofit/>
          </a:bodyPr>
          <a:lstStyle/>
          <a:p>
            <a:r>
              <a:rPr lang="en-US" altLang="ja-JP" sz="2000" dirty="0"/>
              <a:t>It is expected to utilize 10 </a:t>
            </a:r>
            <a:r>
              <a:rPr lang="en-US" altLang="ja-JP" sz="2000" dirty="0" err="1"/>
              <a:t>dBi</a:t>
            </a:r>
            <a:r>
              <a:rPr lang="en-US" altLang="ja-JP" sz="2000" dirty="0"/>
              <a:t> or (much) higher antenna gain in 60 GHz band communication.</a:t>
            </a:r>
          </a:p>
          <a:p>
            <a:r>
              <a:rPr lang="en-US" altLang="ja-JP" sz="2000" dirty="0"/>
              <a:t>Beamforming gain is essential to enable the desired communication range (one to a few hundreds meters) for outdoor scenarios.</a:t>
            </a:r>
          </a:p>
          <a:p>
            <a:r>
              <a:rPr lang="en-US" altLang="ja-JP" sz="2000" dirty="0"/>
              <a:t>In these scenarios, STAs not in proximity of each other have to perform “initial” beamforming training before starting data transmission.</a:t>
            </a:r>
          </a:p>
          <a:p>
            <a:pPr lvl="1"/>
            <a:r>
              <a:rPr lang="en-US" altLang="ja-JP" sz="1600" dirty="0"/>
              <a:t>Typically in 11ad/ay (non-TDD), “initial” beamforming training is performed during scan procedure.</a:t>
            </a:r>
          </a:p>
          <a:p>
            <a:pPr lvl="1"/>
            <a:r>
              <a:rPr lang="en-US" altLang="ja-JP" sz="1600" dirty="0"/>
              <a:t>This assumption/situation is different from 5.9 GHz OCB communication.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4" name="正方形/長方形 3"/>
          <p:cNvSpPr/>
          <p:nvPr/>
        </p:nvSpPr>
        <p:spPr bwMode="auto">
          <a:xfrm>
            <a:off x="1403648" y="4846057"/>
            <a:ext cx="576064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涙形 6"/>
          <p:cNvSpPr/>
          <p:nvPr/>
        </p:nvSpPr>
        <p:spPr bwMode="auto">
          <a:xfrm rot="13458814">
            <a:off x="2143481" y="4689201"/>
            <a:ext cx="833982" cy="781960"/>
          </a:xfrm>
          <a:prstGeom prst="teardrop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楕円 7"/>
          <p:cNvSpPr/>
          <p:nvPr/>
        </p:nvSpPr>
        <p:spPr bwMode="auto">
          <a:xfrm rot="5400000">
            <a:off x="4300905" y="2660004"/>
            <a:ext cx="181002" cy="4825687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673459" y="5433154"/>
            <a:ext cx="20585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w/ quasi-</a:t>
            </a:r>
            <a:r>
              <a:rPr kumimoji="1" lang="en-US" altLang="ja-JP" sz="1600" dirty="0" err="1"/>
              <a:t>omni</a:t>
            </a:r>
            <a:r>
              <a:rPr kumimoji="1" lang="en-US" altLang="ja-JP" sz="1600" dirty="0"/>
              <a:t> antenna</a:t>
            </a:r>
            <a:endParaRPr kumimoji="1" lang="ja-JP" altLang="en-US" sz="1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60263" y="5111726"/>
            <a:ext cx="21723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w/ </a:t>
            </a:r>
            <a:r>
              <a:rPr kumimoji="1" lang="en-US" altLang="ja-JP" sz="1600" dirty="0" err="1"/>
              <a:t>beamformed</a:t>
            </a:r>
            <a:r>
              <a:rPr kumimoji="1" lang="en-US" altLang="ja-JP" sz="1600" dirty="0"/>
              <a:t> antenna</a:t>
            </a:r>
            <a:endParaRPr kumimoji="1" lang="ja-JP" altLang="en-US" sz="1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153684" y="5398656"/>
            <a:ext cx="372198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Antenna gain e.g. +10 dB</a:t>
            </a:r>
          </a:p>
          <a:p>
            <a:r>
              <a:rPr kumimoji="1" lang="en-US" altLang="ja-JP" sz="1600" dirty="0" smtClean="0"/>
              <a:t>+ may have larger power input </a:t>
            </a:r>
            <a:r>
              <a:rPr kumimoji="1" lang="en-US" altLang="ja-JP" sz="1600" dirty="0"/>
              <a:t>e.g. +10 </a:t>
            </a:r>
            <a:r>
              <a:rPr kumimoji="1" lang="en-US" altLang="ja-JP" sz="1600" dirty="0" smtClean="0"/>
              <a:t>dB</a:t>
            </a:r>
            <a:br>
              <a:rPr kumimoji="1" lang="en-US" altLang="ja-JP" sz="1600" dirty="0" smtClean="0"/>
            </a:br>
            <a:r>
              <a:rPr kumimoji="1" lang="en-US" altLang="ja-JP" sz="1600" dirty="0" smtClean="0"/>
              <a:t>   with larger number of antenna elements</a:t>
            </a:r>
          </a:p>
          <a:p>
            <a:r>
              <a:rPr kumimoji="1" lang="en-US" altLang="ja-JP" sz="1600" dirty="0" smtClean="0"/>
              <a:t>   (implementation dependent)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4232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Beamforming procedure in BTI (11ad)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20852"/>
            <a:ext cx="8424936" cy="539996"/>
          </a:xfrm>
        </p:spPr>
        <p:txBody>
          <a:bodyPr>
            <a:noAutofit/>
          </a:bodyPr>
          <a:lstStyle/>
          <a:p>
            <a:r>
              <a:rPr lang="en-US" altLang="ja-JP" sz="2000" dirty="0"/>
              <a:t>Beamforming using DMG Beacon frames (BTI) is one of the procedures</a:t>
            </a:r>
            <a:br>
              <a:rPr lang="en-US" altLang="ja-JP" sz="2000" dirty="0"/>
            </a:br>
            <a:r>
              <a:rPr lang="en-US" altLang="ja-JP" sz="2000" dirty="0"/>
              <a:t>to be used for the initial beamforming. </a:t>
            </a:r>
            <a:endParaRPr lang="en-US" altLang="ja-JP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652729" y="2931370"/>
            <a:ext cx="439363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DBcn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1134519" y="2931370"/>
            <a:ext cx="439363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DBcn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2166020" y="2931370"/>
            <a:ext cx="439363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DBcn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3196650" y="2931370"/>
            <a:ext cx="439363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DBcn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1520" y="2878305"/>
            <a:ext cx="683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Initiator</a:t>
            </a:r>
            <a:br>
              <a:rPr kumimoji="1" lang="en-US" altLang="ja-JP" dirty="0">
                <a:latin typeface="+mj-lt"/>
              </a:rPr>
            </a:br>
            <a:r>
              <a:rPr kumimoji="1" lang="en-US" altLang="ja-JP" dirty="0">
                <a:latin typeface="+mj-lt"/>
              </a:rPr>
              <a:t>STA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9512" y="4513352"/>
            <a:ext cx="843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Responder</a:t>
            </a:r>
            <a:br>
              <a:rPr kumimoji="1" lang="en-US" altLang="ja-JP" dirty="0">
                <a:latin typeface="+mj-lt"/>
              </a:rPr>
            </a:br>
            <a:r>
              <a:rPr kumimoji="1" lang="en-US" altLang="ja-JP" dirty="0">
                <a:latin typeface="+mj-lt"/>
              </a:rPr>
              <a:t>STA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4504438" y="4545649"/>
            <a:ext cx="438247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SSW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5958964" y="4541274"/>
            <a:ext cx="438247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SSW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6" name="楕円 15"/>
          <p:cNvSpPr/>
          <p:nvPr/>
        </p:nvSpPr>
        <p:spPr bwMode="auto">
          <a:xfrm rot="3395711">
            <a:off x="1096024" y="3097586"/>
            <a:ext cx="72008" cy="43204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7" name="楕円 16"/>
          <p:cNvSpPr/>
          <p:nvPr/>
        </p:nvSpPr>
        <p:spPr bwMode="auto">
          <a:xfrm rot="1929720">
            <a:off x="1686764" y="3155205"/>
            <a:ext cx="72008" cy="43204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8" name="楕円 17"/>
          <p:cNvSpPr/>
          <p:nvPr/>
        </p:nvSpPr>
        <p:spPr bwMode="auto">
          <a:xfrm>
            <a:off x="2349697" y="3172822"/>
            <a:ext cx="72008" cy="43204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9" name="楕円 18"/>
          <p:cNvSpPr/>
          <p:nvPr/>
        </p:nvSpPr>
        <p:spPr bwMode="auto">
          <a:xfrm rot="18407058">
            <a:off x="3506432" y="3112876"/>
            <a:ext cx="72008" cy="43204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20" name="直線コネクタ 19"/>
          <p:cNvCxnSpPr/>
          <p:nvPr/>
        </p:nvCxnSpPr>
        <p:spPr bwMode="auto">
          <a:xfrm>
            <a:off x="2636164" y="3045899"/>
            <a:ext cx="53113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5427832" y="4643290"/>
            <a:ext cx="4529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楕円 21"/>
          <p:cNvSpPr/>
          <p:nvPr/>
        </p:nvSpPr>
        <p:spPr bwMode="auto">
          <a:xfrm rot="18407058">
            <a:off x="4528680" y="4163256"/>
            <a:ext cx="72008" cy="43204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3" name="楕円 22"/>
          <p:cNvSpPr/>
          <p:nvPr/>
        </p:nvSpPr>
        <p:spPr bwMode="auto">
          <a:xfrm rot="3395711">
            <a:off x="6327249" y="4180637"/>
            <a:ext cx="72008" cy="43204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24" name="直線コネクタ 23"/>
          <p:cNvCxnSpPr/>
          <p:nvPr/>
        </p:nvCxnSpPr>
        <p:spPr bwMode="auto">
          <a:xfrm>
            <a:off x="2735248" y="3338958"/>
            <a:ext cx="53113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5483293" y="4379280"/>
            <a:ext cx="4529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正方形/長方形 32"/>
          <p:cNvSpPr/>
          <p:nvPr/>
        </p:nvSpPr>
        <p:spPr bwMode="auto">
          <a:xfrm>
            <a:off x="6588224" y="2931370"/>
            <a:ext cx="648072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SSW-FB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043608" y="2276872"/>
            <a:ext cx="2557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1) A STA sweeps sectors using </a:t>
            </a:r>
            <a:br>
              <a:rPr kumimoji="1" lang="en-US" altLang="ja-JP" dirty="0">
                <a:latin typeface="+mj-lt"/>
              </a:rPr>
            </a:br>
            <a:r>
              <a:rPr kumimoji="1" lang="en-US" altLang="ja-JP" dirty="0">
                <a:latin typeface="+mj-lt"/>
              </a:rPr>
              <a:t>multiple DMG Beacon</a:t>
            </a:r>
            <a:r>
              <a:rPr kumimoji="1" lang="ja-JP" altLang="en-US" dirty="0">
                <a:latin typeface="+mj-lt"/>
              </a:rPr>
              <a:t> </a:t>
            </a:r>
            <a:r>
              <a:rPr kumimoji="1" lang="en-US" altLang="ja-JP" dirty="0">
                <a:latin typeface="+mj-lt"/>
              </a:rPr>
              <a:t>(</a:t>
            </a:r>
            <a:r>
              <a:rPr kumimoji="1" lang="en-US" altLang="ja-JP" dirty="0" err="1">
                <a:latin typeface="+mj-lt"/>
              </a:rPr>
              <a:t>DBcn</a:t>
            </a:r>
            <a:r>
              <a:rPr kumimoji="1" lang="en-US" altLang="ja-JP" dirty="0">
                <a:latin typeface="+mj-lt"/>
              </a:rPr>
              <a:t>) frames</a:t>
            </a:r>
            <a:endParaRPr kumimoji="1" lang="ja-JP" altLang="en-US" dirty="0">
              <a:latin typeface="+mj-lt"/>
            </a:endParaRPr>
          </a:p>
        </p:txBody>
      </p:sp>
      <p:cxnSp>
        <p:nvCxnSpPr>
          <p:cNvPr id="39" name="直線コネクタ 38"/>
          <p:cNvCxnSpPr/>
          <p:nvPr/>
        </p:nvCxnSpPr>
        <p:spPr bwMode="auto">
          <a:xfrm flipV="1">
            <a:off x="998447" y="3135402"/>
            <a:ext cx="7966041" cy="69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正方形/長方形 39"/>
          <p:cNvSpPr/>
          <p:nvPr/>
        </p:nvSpPr>
        <p:spPr bwMode="auto">
          <a:xfrm>
            <a:off x="2141034" y="4545165"/>
            <a:ext cx="438247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DBcn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41" name="直線コネクタ 40"/>
          <p:cNvCxnSpPr/>
          <p:nvPr/>
        </p:nvCxnSpPr>
        <p:spPr bwMode="auto">
          <a:xfrm flipV="1">
            <a:off x="998447" y="4748257"/>
            <a:ext cx="7966041" cy="69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楕円 41"/>
          <p:cNvSpPr/>
          <p:nvPr/>
        </p:nvSpPr>
        <p:spPr bwMode="auto">
          <a:xfrm>
            <a:off x="6905145" y="3149507"/>
            <a:ext cx="72008" cy="43204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376854" y="4942909"/>
            <a:ext cx="2499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3) A peer STA sweeps sectors using </a:t>
            </a:r>
            <a:br>
              <a:rPr kumimoji="1" lang="en-US" altLang="ja-JP" dirty="0">
                <a:latin typeface="+mj-lt"/>
              </a:rPr>
            </a:br>
            <a:r>
              <a:rPr kumimoji="1" lang="en-US" altLang="ja-JP" dirty="0">
                <a:latin typeface="+mj-lt"/>
              </a:rPr>
              <a:t>SSW frames</a:t>
            </a:r>
          </a:p>
          <a:p>
            <a:r>
              <a:rPr kumimoji="1" lang="en-US" altLang="ja-JP" dirty="0">
                <a:latin typeface="+mj-lt"/>
              </a:rPr>
              <a:t>Including feedback: best Sector ID=</a:t>
            </a:r>
            <a:r>
              <a:rPr kumimoji="1" lang="en-US" altLang="ja-JP" dirty="0">
                <a:solidFill>
                  <a:srgbClr val="FF0000"/>
                </a:solidFill>
                <a:latin typeface="+mj-lt"/>
              </a:rPr>
              <a:t>2</a:t>
            </a:r>
            <a:endParaRPr kumimoji="1" lang="ja-JP" alt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80251" y="2708920"/>
            <a:ext cx="7793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Sector ID</a:t>
            </a:r>
            <a:endParaRPr kumimoji="1" lang="ja-JP" altLang="en-US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213545" y="270892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0</a:t>
            </a:r>
            <a:endParaRPr kumimoji="1" lang="ja-JP" altLang="en-US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763187" y="270892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281397" y="270892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2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212382" y="270892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N-1</a:t>
            </a:r>
            <a:endParaRPr kumimoji="1" lang="ja-JP" altLang="en-US" dirty="0"/>
          </a:p>
        </p:txBody>
      </p:sp>
      <p:sp>
        <p:nvSpPr>
          <p:cNvPr id="51" name="正方形/長方形 50"/>
          <p:cNvSpPr/>
          <p:nvPr/>
        </p:nvSpPr>
        <p:spPr bwMode="auto">
          <a:xfrm>
            <a:off x="5045046" y="2918110"/>
            <a:ext cx="438247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SSW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53" name="直線コネクタ 52"/>
          <p:cNvCxnSpPr/>
          <p:nvPr/>
        </p:nvCxnSpPr>
        <p:spPr bwMode="auto">
          <a:xfrm flipV="1">
            <a:off x="2349697" y="3722948"/>
            <a:ext cx="0" cy="7419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テキスト ボックス 53"/>
          <p:cNvSpPr txBox="1"/>
          <p:nvPr/>
        </p:nvSpPr>
        <p:spPr>
          <a:xfrm>
            <a:off x="1739731" y="4725144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Sector ID=2 (example)</a:t>
            </a:r>
          </a:p>
          <a:p>
            <a:r>
              <a:rPr kumimoji="1" lang="en-US" altLang="ja-JP" dirty="0">
                <a:latin typeface="+mj-lt"/>
              </a:rPr>
              <a:t>Received </a:t>
            </a:r>
            <a:r>
              <a:rPr kumimoji="1" lang="en-US" altLang="ja-JP" dirty="0" err="1">
                <a:latin typeface="+mj-lt"/>
              </a:rPr>
              <a:t>DBcn</a:t>
            </a:r>
            <a:r>
              <a:rPr kumimoji="1" lang="en-US" altLang="ja-JP" dirty="0">
                <a:latin typeface="+mj-lt"/>
              </a:rPr>
              <a:t> frame</a:t>
            </a:r>
          </a:p>
          <a:p>
            <a:r>
              <a:rPr kumimoji="1" lang="en-US" altLang="ja-JP" dirty="0">
                <a:latin typeface="+mj-lt"/>
              </a:rPr>
              <a:t>with the best quality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55" name="正方形/長方形 54"/>
          <p:cNvSpPr/>
          <p:nvPr/>
        </p:nvSpPr>
        <p:spPr bwMode="auto">
          <a:xfrm>
            <a:off x="5045046" y="4545649"/>
            <a:ext cx="438247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SSW</a:t>
            </a: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56" name="楕円 55"/>
          <p:cNvSpPr/>
          <p:nvPr/>
        </p:nvSpPr>
        <p:spPr bwMode="auto">
          <a:xfrm rot="19703642">
            <a:off x="5087110" y="4124001"/>
            <a:ext cx="72008" cy="43204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3827109" y="4748737"/>
            <a:ext cx="7793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Sector ID</a:t>
            </a:r>
            <a:endParaRPr kumimoji="1" lang="ja-JP" altLang="en-US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560403" y="4748737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0</a:t>
            </a:r>
            <a:endParaRPr kumimoji="1" lang="ja-JP" altLang="en-US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110045" y="4748737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1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995883" y="4748737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N-1</a:t>
            </a:r>
            <a:endParaRPr kumimoji="1" lang="ja-JP" altLang="en-US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512629" y="226723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Sector ID=1 (example)</a:t>
            </a:r>
          </a:p>
          <a:p>
            <a:r>
              <a:rPr kumimoji="1" lang="en-US" altLang="ja-JP" dirty="0">
                <a:latin typeface="+mj-lt"/>
              </a:rPr>
              <a:t>Received SSW frame</a:t>
            </a:r>
          </a:p>
          <a:p>
            <a:r>
              <a:rPr kumimoji="1" lang="en-US" altLang="ja-JP" dirty="0">
                <a:latin typeface="+mj-lt"/>
              </a:rPr>
              <a:t>with the best quality</a:t>
            </a:r>
            <a:endParaRPr kumimoji="1" lang="ja-JP" altLang="en-US" dirty="0">
              <a:latin typeface="+mj-lt"/>
            </a:endParaRPr>
          </a:p>
        </p:txBody>
      </p:sp>
      <p:cxnSp>
        <p:nvCxnSpPr>
          <p:cNvPr id="64" name="直線コネクタ 63"/>
          <p:cNvCxnSpPr/>
          <p:nvPr/>
        </p:nvCxnSpPr>
        <p:spPr bwMode="auto">
          <a:xfrm>
            <a:off x="3737008" y="2204864"/>
            <a:ext cx="0" cy="35283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直線コネクタ 64"/>
          <p:cNvCxnSpPr/>
          <p:nvPr/>
        </p:nvCxnSpPr>
        <p:spPr bwMode="auto">
          <a:xfrm>
            <a:off x="4427984" y="2204864"/>
            <a:ext cx="0" cy="35283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直線コネクタ 66"/>
          <p:cNvCxnSpPr/>
          <p:nvPr/>
        </p:nvCxnSpPr>
        <p:spPr bwMode="auto">
          <a:xfrm>
            <a:off x="7308304" y="2204864"/>
            <a:ext cx="0" cy="35283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直線コネクタ 67"/>
          <p:cNvCxnSpPr/>
          <p:nvPr/>
        </p:nvCxnSpPr>
        <p:spPr bwMode="auto">
          <a:xfrm>
            <a:off x="7956376" y="2204864"/>
            <a:ext cx="0" cy="35283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直線矢印コネクタ 69"/>
          <p:cNvCxnSpPr/>
          <p:nvPr/>
        </p:nvCxnSpPr>
        <p:spPr bwMode="auto">
          <a:xfrm>
            <a:off x="3737008" y="5589240"/>
            <a:ext cx="69097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テキスト ボックス 70"/>
          <p:cNvSpPr txBox="1"/>
          <p:nvPr/>
        </p:nvSpPr>
        <p:spPr>
          <a:xfrm>
            <a:off x="3491880" y="5589240"/>
            <a:ext cx="10411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A-BFT slot#0</a:t>
            </a:r>
            <a:endParaRPr kumimoji="1" lang="ja-JP" altLang="en-US" dirty="0">
              <a:latin typeface="+mj-lt"/>
            </a:endParaRPr>
          </a:p>
        </p:txBody>
      </p:sp>
      <p:cxnSp>
        <p:nvCxnSpPr>
          <p:cNvPr id="72" name="直線矢印コネクタ 71"/>
          <p:cNvCxnSpPr/>
          <p:nvPr/>
        </p:nvCxnSpPr>
        <p:spPr bwMode="auto">
          <a:xfrm>
            <a:off x="4427220" y="5600273"/>
            <a:ext cx="288108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テキスト ボックス 72"/>
          <p:cNvSpPr txBox="1"/>
          <p:nvPr/>
        </p:nvSpPr>
        <p:spPr>
          <a:xfrm>
            <a:off x="5259073" y="5600273"/>
            <a:ext cx="10411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A-BFT slot#1</a:t>
            </a:r>
            <a:endParaRPr kumimoji="1" lang="ja-JP" altLang="en-US" dirty="0">
              <a:latin typeface="+mj-lt"/>
            </a:endParaRPr>
          </a:p>
        </p:txBody>
      </p:sp>
      <p:cxnSp>
        <p:nvCxnSpPr>
          <p:cNvPr id="75" name="直線矢印コネクタ 74"/>
          <p:cNvCxnSpPr/>
          <p:nvPr/>
        </p:nvCxnSpPr>
        <p:spPr bwMode="auto">
          <a:xfrm>
            <a:off x="7274969" y="5608052"/>
            <a:ext cx="69097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テキスト ボックス 75"/>
          <p:cNvSpPr txBox="1"/>
          <p:nvPr/>
        </p:nvSpPr>
        <p:spPr>
          <a:xfrm>
            <a:off x="7131281" y="5608052"/>
            <a:ext cx="11950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A-BFT slot#2...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77" name="右中かっこ 76"/>
          <p:cNvSpPr/>
          <p:nvPr/>
        </p:nvSpPr>
        <p:spPr bwMode="auto">
          <a:xfrm rot="5400000">
            <a:off x="5787359" y="3741367"/>
            <a:ext cx="233577" cy="4536503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4121189" y="6021288"/>
            <a:ext cx="37065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latin typeface="+mj-lt"/>
              </a:rPr>
              <a:t>2) Responder STA chooses one of A-BFT slot by random</a:t>
            </a:r>
            <a:br>
              <a:rPr kumimoji="1" lang="en-US" altLang="ja-JP" dirty="0">
                <a:latin typeface="+mj-lt"/>
              </a:rPr>
            </a:br>
            <a:r>
              <a:rPr kumimoji="1" lang="en-US" altLang="ja-JP" dirty="0">
                <a:latin typeface="+mj-lt"/>
              </a:rPr>
              <a:t>to perform </a:t>
            </a:r>
            <a:r>
              <a:rPr kumimoji="1" lang="en-US" altLang="ja-JP" dirty="0" err="1">
                <a:latin typeface="+mj-lt"/>
              </a:rPr>
              <a:t>Tx</a:t>
            </a:r>
            <a:r>
              <a:rPr kumimoji="1" lang="en-US" altLang="ja-JP" dirty="0">
                <a:latin typeface="+mj-lt"/>
              </a:rPr>
              <a:t> Sector Sweep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6291781" y="2308814"/>
            <a:ext cx="2499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4) Initiator STA transmits</a:t>
            </a:r>
            <a:br>
              <a:rPr kumimoji="1" lang="en-US" altLang="ja-JP" dirty="0">
                <a:latin typeface="+mj-lt"/>
              </a:rPr>
            </a:br>
            <a:r>
              <a:rPr kumimoji="1" lang="en-US" altLang="ja-JP" dirty="0">
                <a:latin typeface="+mj-lt"/>
              </a:rPr>
              <a:t>SSW-Feedback frame</a:t>
            </a:r>
          </a:p>
          <a:p>
            <a:r>
              <a:rPr kumimoji="1" lang="en-US" altLang="ja-JP" dirty="0">
                <a:latin typeface="+mj-lt"/>
              </a:rPr>
              <a:t>Including feedback: best Sector ID=</a:t>
            </a:r>
            <a:r>
              <a:rPr kumimoji="1" lang="en-US" altLang="ja-JP" dirty="0">
                <a:solidFill>
                  <a:srgbClr val="FF0000"/>
                </a:solidFill>
                <a:latin typeface="+mj-lt"/>
              </a:rPr>
              <a:t>1</a:t>
            </a:r>
            <a:endParaRPr kumimoji="1" lang="ja-JP" altLang="en-US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80" name="直線矢印コネクタ 79"/>
          <p:cNvCxnSpPr/>
          <p:nvPr/>
        </p:nvCxnSpPr>
        <p:spPr bwMode="auto">
          <a:xfrm flipV="1">
            <a:off x="986700" y="5589239"/>
            <a:ext cx="2649196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テキスト ボックス 82"/>
          <p:cNvSpPr txBox="1"/>
          <p:nvPr/>
        </p:nvSpPr>
        <p:spPr>
          <a:xfrm>
            <a:off x="2122644" y="5600273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BTI</a:t>
            </a:r>
            <a:endParaRPr kumimoji="1" lang="ja-JP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63260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DMG Beacon transmission with </a:t>
            </a:r>
            <a:br>
              <a:rPr lang="en-US" dirty="0"/>
            </a:br>
            <a:r>
              <a:rPr lang="en-US" dirty="0"/>
              <a:t>Discovery mode = 1 (11ad)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16833"/>
            <a:ext cx="8424936" cy="1080119"/>
          </a:xfrm>
        </p:spPr>
        <p:txBody>
          <a:bodyPr>
            <a:noAutofit/>
          </a:bodyPr>
          <a:lstStyle/>
          <a:p>
            <a:r>
              <a:rPr lang="en-US" altLang="ja-JP" sz="2000" dirty="0"/>
              <a:t>11ad specifies a beacon transmission procedure before establishment</a:t>
            </a:r>
            <a:br>
              <a:rPr lang="en-US" altLang="ja-JP" sz="2000" dirty="0"/>
            </a:br>
            <a:r>
              <a:rPr lang="en-US" altLang="ja-JP" sz="2000" dirty="0"/>
              <a:t>of a BSS (802.11-2016[2], subclause 11.1.3.4)</a:t>
            </a:r>
          </a:p>
          <a:p>
            <a:r>
              <a:rPr lang="en-US" altLang="ja-JP" sz="2000" dirty="0"/>
              <a:t>DMG Beacon transmission, followed by beamforming training, is performed with random interval to discover peer STA(s).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cxnSp>
        <p:nvCxnSpPr>
          <p:cNvPr id="7" name="直線コネクタ 6"/>
          <p:cNvCxnSpPr/>
          <p:nvPr/>
        </p:nvCxnSpPr>
        <p:spPr bwMode="auto">
          <a:xfrm flipV="1">
            <a:off x="782423" y="4701484"/>
            <a:ext cx="7966041" cy="69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正方形/長方形 7"/>
          <p:cNvSpPr/>
          <p:nvPr/>
        </p:nvSpPr>
        <p:spPr bwMode="auto">
          <a:xfrm>
            <a:off x="1057927" y="4504409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1129935" y="4504409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1210327" y="4504409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1508878" y="4504409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 bwMode="auto">
          <a:xfrm>
            <a:off x="1318883" y="4636433"/>
            <a:ext cx="17109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テキスト ボックス 12"/>
          <p:cNvSpPr txBox="1"/>
          <p:nvPr/>
        </p:nvSpPr>
        <p:spPr>
          <a:xfrm>
            <a:off x="379404" y="4492417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STA</a:t>
            </a:r>
            <a:endParaRPr kumimoji="1" lang="ja-JP" altLang="en-US" dirty="0">
              <a:latin typeface="+mj-lt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7089" y="3661420"/>
            <a:ext cx="1214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Transmission of </a:t>
            </a:r>
            <a:br>
              <a:rPr kumimoji="1" lang="en-US" altLang="ja-JP" dirty="0">
                <a:latin typeface="+mj-lt"/>
              </a:rPr>
            </a:br>
            <a:r>
              <a:rPr kumimoji="1" lang="en-US" altLang="ja-JP" dirty="0">
                <a:latin typeface="+mj-lt"/>
              </a:rPr>
              <a:t>DMG Beacon</a:t>
            </a:r>
          </a:p>
          <a:p>
            <a:r>
              <a:rPr kumimoji="1" lang="en-US" altLang="ja-JP" dirty="0">
                <a:latin typeface="+mj-lt"/>
              </a:rPr>
              <a:t>frames (BTI)</a:t>
            </a:r>
            <a:endParaRPr kumimoji="1" lang="ja-JP" altLang="en-US" dirty="0">
              <a:latin typeface="+mj-lt"/>
            </a:endParaRPr>
          </a:p>
        </p:txBody>
      </p:sp>
      <p:cxnSp>
        <p:nvCxnSpPr>
          <p:cNvPr id="16" name="直線矢印コネクタ 15"/>
          <p:cNvCxnSpPr/>
          <p:nvPr/>
        </p:nvCxnSpPr>
        <p:spPr bwMode="auto">
          <a:xfrm>
            <a:off x="1561983" y="4630916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直線矢印コネクタ 16"/>
          <p:cNvCxnSpPr/>
          <p:nvPr/>
        </p:nvCxnSpPr>
        <p:spPr bwMode="auto">
          <a:xfrm>
            <a:off x="1778007" y="4636433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直線矢印コネクタ 17"/>
          <p:cNvCxnSpPr/>
          <p:nvPr/>
        </p:nvCxnSpPr>
        <p:spPr bwMode="auto">
          <a:xfrm>
            <a:off x="1994031" y="4636433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右中かっこ 19"/>
          <p:cNvSpPr/>
          <p:nvPr/>
        </p:nvSpPr>
        <p:spPr bwMode="auto">
          <a:xfrm rot="16200000" flipV="1">
            <a:off x="1787232" y="4042410"/>
            <a:ext cx="233577" cy="61206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643825" y="3661420"/>
            <a:ext cx="1502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A-BFT slots</a:t>
            </a:r>
          </a:p>
          <a:p>
            <a:r>
              <a:rPr kumimoji="1" lang="en-US" altLang="ja-JP" dirty="0">
                <a:latin typeface="+mj-lt"/>
              </a:rPr>
              <a:t>waiting for responses</a:t>
            </a:r>
          </a:p>
          <a:p>
            <a:r>
              <a:rPr kumimoji="1" lang="en-US" altLang="ja-JP" dirty="0">
                <a:latin typeface="+mj-lt"/>
              </a:rPr>
              <a:t>from peer STAs</a:t>
            </a:r>
          </a:p>
        </p:txBody>
      </p:sp>
      <p:sp>
        <p:nvSpPr>
          <p:cNvPr id="22" name="正方形/長方形 21"/>
          <p:cNvSpPr/>
          <p:nvPr/>
        </p:nvSpPr>
        <p:spPr bwMode="auto">
          <a:xfrm>
            <a:off x="3074151" y="4492417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3146159" y="4492417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3226551" y="4492417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3525102" y="4492417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26" name="直線コネクタ 25"/>
          <p:cNvCxnSpPr/>
          <p:nvPr/>
        </p:nvCxnSpPr>
        <p:spPr bwMode="auto">
          <a:xfrm>
            <a:off x="3335107" y="4624441"/>
            <a:ext cx="17109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矢印コネクタ 26"/>
          <p:cNvCxnSpPr/>
          <p:nvPr/>
        </p:nvCxnSpPr>
        <p:spPr bwMode="auto">
          <a:xfrm>
            <a:off x="3578207" y="4618924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矢印コネクタ 27"/>
          <p:cNvCxnSpPr/>
          <p:nvPr/>
        </p:nvCxnSpPr>
        <p:spPr bwMode="auto">
          <a:xfrm>
            <a:off x="3794231" y="4624441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直線矢印コネクタ 28"/>
          <p:cNvCxnSpPr/>
          <p:nvPr/>
        </p:nvCxnSpPr>
        <p:spPr bwMode="auto">
          <a:xfrm>
            <a:off x="4010255" y="4624441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正方形/長方形 29"/>
          <p:cNvSpPr/>
          <p:nvPr/>
        </p:nvSpPr>
        <p:spPr bwMode="auto">
          <a:xfrm>
            <a:off x="6602543" y="4505181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6674551" y="4505181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6754943" y="4505181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7053494" y="4505181"/>
            <a:ext cx="53105" cy="204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34" name="直線コネクタ 33"/>
          <p:cNvCxnSpPr/>
          <p:nvPr/>
        </p:nvCxnSpPr>
        <p:spPr bwMode="auto">
          <a:xfrm>
            <a:off x="6863499" y="4637205"/>
            <a:ext cx="17109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直線矢印コネクタ 34"/>
          <p:cNvCxnSpPr/>
          <p:nvPr/>
        </p:nvCxnSpPr>
        <p:spPr bwMode="auto">
          <a:xfrm>
            <a:off x="7106599" y="4631688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直線矢印コネクタ 35"/>
          <p:cNvCxnSpPr/>
          <p:nvPr/>
        </p:nvCxnSpPr>
        <p:spPr bwMode="auto">
          <a:xfrm>
            <a:off x="7322623" y="4637205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直線矢印コネクタ 36"/>
          <p:cNvCxnSpPr/>
          <p:nvPr/>
        </p:nvCxnSpPr>
        <p:spPr bwMode="auto">
          <a:xfrm>
            <a:off x="7538647" y="4637205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右中かっこ 37"/>
          <p:cNvSpPr/>
          <p:nvPr/>
        </p:nvSpPr>
        <p:spPr bwMode="auto">
          <a:xfrm rot="16200000" flipV="1">
            <a:off x="1196907" y="4092674"/>
            <a:ext cx="233577" cy="511539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0" name="直線矢印コネクタ 39"/>
          <p:cNvCxnSpPr/>
          <p:nvPr/>
        </p:nvCxnSpPr>
        <p:spPr bwMode="auto">
          <a:xfrm>
            <a:off x="1057925" y="4852457"/>
            <a:ext cx="201622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直線矢印コネクタ 40"/>
          <p:cNvCxnSpPr/>
          <p:nvPr/>
        </p:nvCxnSpPr>
        <p:spPr bwMode="auto">
          <a:xfrm>
            <a:off x="3074151" y="4852457"/>
            <a:ext cx="352839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テキスト ボックス 42"/>
          <p:cNvSpPr txBox="1"/>
          <p:nvPr/>
        </p:nvSpPr>
        <p:spPr>
          <a:xfrm>
            <a:off x="1404429" y="4859711"/>
            <a:ext cx="43364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The Interval should be set to a random duration, about 10 – 200ms: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97796" y="5204155"/>
            <a:ext cx="5045714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from 802.11-2016: </a:t>
            </a:r>
          </a:p>
          <a:p>
            <a:r>
              <a:rPr kumimoji="1" lang="en-US" altLang="ja-JP" dirty="0">
                <a:latin typeface="+mj-lt"/>
              </a:rPr>
              <a:t>“At each TBTT, the STA should generate a </a:t>
            </a:r>
            <a:r>
              <a:rPr kumimoji="1" lang="en-US" altLang="ja-JP" dirty="0">
                <a:solidFill>
                  <a:srgbClr val="FF0000"/>
                </a:solidFill>
                <a:latin typeface="+mj-lt"/>
              </a:rPr>
              <a:t>random value for the Beacon Interval field</a:t>
            </a:r>
            <a:r>
              <a:rPr kumimoji="1" lang="en-US" altLang="ja-JP" dirty="0">
                <a:latin typeface="+mj-lt"/>
              </a:rPr>
              <a:t> within the DMG Beacon frame from a uniform distribution</a:t>
            </a:r>
          </a:p>
          <a:p>
            <a:r>
              <a:rPr kumimoji="1" lang="en-US" altLang="ja-JP" dirty="0">
                <a:latin typeface="+mj-lt"/>
              </a:rPr>
              <a:t>between [10 TUs, 200 TUs), i.e., </a:t>
            </a:r>
            <a:r>
              <a:rPr kumimoji="1" lang="en-US" altLang="ja-JP" dirty="0">
                <a:solidFill>
                  <a:srgbClr val="FF0000"/>
                </a:solidFill>
                <a:latin typeface="+mj-lt"/>
              </a:rPr>
              <a:t>10 TUs to 199 TUs</a:t>
            </a:r>
            <a:r>
              <a:rPr kumimoji="1" lang="en-US" altLang="ja-JP" dirty="0">
                <a:latin typeface="+mj-lt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557454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in V2X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782789"/>
            <a:ext cx="8424936" cy="3814563"/>
          </a:xfrm>
        </p:spPr>
        <p:txBody>
          <a:bodyPr>
            <a:noAutofit/>
          </a:bodyPr>
          <a:lstStyle/>
          <a:p>
            <a:r>
              <a:rPr lang="en-US" altLang="ja-JP" sz="2000" dirty="0"/>
              <a:t>The procedure in the previous slides (Discovery beacon transmission) seems to be reusable for V2X scenario. What’s the difference between 11ad and V2X?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1803" y="1623678"/>
            <a:ext cx="838200" cy="333375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8144" y="2254201"/>
            <a:ext cx="838200" cy="333375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8024" y="2254201"/>
            <a:ext cx="838200" cy="333375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1196" y="2204864"/>
            <a:ext cx="783715" cy="432048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2511" y="1574341"/>
            <a:ext cx="783715" cy="432048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363" y="1574341"/>
            <a:ext cx="783715" cy="432048"/>
          </a:xfrm>
          <a:prstGeom prst="rect">
            <a:avLst/>
          </a:prstGeom>
        </p:spPr>
      </p:pic>
      <p:cxnSp>
        <p:nvCxnSpPr>
          <p:cNvPr id="21" name="直線矢印コネクタ 20"/>
          <p:cNvCxnSpPr>
            <a:stCxn id="19" idx="1"/>
            <a:endCxn id="20" idx="3"/>
          </p:cNvCxnSpPr>
          <p:nvPr/>
        </p:nvCxnSpPr>
        <p:spPr bwMode="auto">
          <a:xfrm flipH="1">
            <a:off x="2641078" y="1790365"/>
            <a:ext cx="117143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矢印コネクタ 21"/>
          <p:cNvCxnSpPr>
            <a:stCxn id="18" idx="1"/>
            <a:endCxn id="17" idx="3"/>
          </p:cNvCxnSpPr>
          <p:nvPr/>
        </p:nvCxnSpPr>
        <p:spPr bwMode="auto">
          <a:xfrm flipH="1">
            <a:off x="2906224" y="2420888"/>
            <a:ext cx="1134972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矢印コネクタ 22"/>
          <p:cNvCxnSpPr/>
          <p:nvPr/>
        </p:nvCxnSpPr>
        <p:spPr bwMode="auto">
          <a:xfrm flipH="1">
            <a:off x="2862490" y="1895069"/>
            <a:ext cx="950022" cy="3692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矢印コネクタ 23"/>
          <p:cNvCxnSpPr/>
          <p:nvPr/>
        </p:nvCxnSpPr>
        <p:spPr bwMode="auto">
          <a:xfrm flipH="1" flipV="1">
            <a:off x="2647672" y="1896573"/>
            <a:ext cx="1400125" cy="5440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直線矢印コネクタ 28"/>
          <p:cNvCxnSpPr>
            <a:stCxn id="17" idx="0"/>
            <a:endCxn id="20" idx="2"/>
          </p:cNvCxnSpPr>
          <p:nvPr/>
        </p:nvCxnSpPr>
        <p:spPr bwMode="auto">
          <a:xfrm flipH="1" flipV="1">
            <a:off x="2249221" y="2006389"/>
            <a:ext cx="237903" cy="2478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矢印コネクタ 32"/>
          <p:cNvCxnSpPr>
            <a:stCxn id="18" idx="0"/>
          </p:cNvCxnSpPr>
          <p:nvPr/>
        </p:nvCxnSpPr>
        <p:spPr bwMode="auto">
          <a:xfrm flipH="1" flipV="1">
            <a:off x="4204369" y="2073242"/>
            <a:ext cx="228685" cy="13162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直線矢印コネクタ 35"/>
          <p:cNvCxnSpPr>
            <a:stCxn id="16" idx="0"/>
          </p:cNvCxnSpPr>
          <p:nvPr/>
        </p:nvCxnSpPr>
        <p:spPr bwMode="auto">
          <a:xfrm flipV="1">
            <a:off x="6287244" y="1913583"/>
            <a:ext cx="419100" cy="3406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直線矢印コネクタ 37"/>
          <p:cNvCxnSpPr>
            <a:stCxn id="15" idx="1"/>
            <a:endCxn id="19" idx="3"/>
          </p:cNvCxnSpPr>
          <p:nvPr/>
        </p:nvCxnSpPr>
        <p:spPr bwMode="auto">
          <a:xfrm flipH="1" flipV="1">
            <a:off x="4596226" y="1790365"/>
            <a:ext cx="1815577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直線矢印コネクタ 38"/>
          <p:cNvCxnSpPr/>
          <p:nvPr/>
        </p:nvCxnSpPr>
        <p:spPr bwMode="auto">
          <a:xfrm flipH="1" flipV="1">
            <a:off x="4443591" y="1984098"/>
            <a:ext cx="1424553" cy="38419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直線矢印コネクタ 39"/>
          <p:cNvCxnSpPr>
            <a:stCxn id="16" idx="1"/>
            <a:endCxn id="18" idx="3"/>
          </p:cNvCxnSpPr>
          <p:nvPr/>
        </p:nvCxnSpPr>
        <p:spPr bwMode="auto">
          <a:xfrm flipH="1" flipV="1">
            <a:off x="4824911" y="2420888"/>
            <a:ext cx="1043233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直線矢印コネクタ 44"/>
          <p:cNvCxnSpPr/>
          <p:nvPr/>
        </p:nvCxnSpPr>
        <p:spPr bwMode="auto">
          <a:xfrm flipH="1">
            <a:off x="4822271" y="1901771"/>
            <a:ext cx="1589532" cy="52493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119949"/>
              </p:ext>
            </p:extLst>
          </p:nvPr>
        </p:nvGraphicFramePr>
        <p:xfrm>
          <a:off x="949638" y="3861048"/>
          <a:ext cx="7560840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6424">
                  <a:extLst>
                    <a:ext uri="{9D8B030D-6E8A-4147-A177-3AD203B41FA5}">
                      <a16:colId xmlns:a16="http://schemas.microsoft.com/office/drawing/2014/main" val="1073879544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20317428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11ad STA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STA</a:t>
                      </a:r>
                      <a:r>
                        <a:rPr kumimoji="1" lang="en-US" altLang="ja-JP" sz="1600" baseline="0" dirty="0"/>
                        <a:t> in V2X/OCB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030495"/>
                  </a:ext>
                </a:extLst>
              </a:tr>
              <a:tr h="1047503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Upon having discovered peer STA(s):</a:t>
                      </a:r>
                    </a:p>
                    <a:p>
                      <a:r>
                        <a:rPr kumimoji="1" lang="ja-JP" altLang="en-US" sz="1600" baseline="0" dirty="0"/>
                        <a:t>  </a:t>
                      </a:r>
                      <a:r>
                        <a:rPr kumimoji="1" lang="en-US" altLang="ja-JP" sz="1600" dirty="0"/>
                        <a:t>The</a:t>
                      </a:r>
                      <a:r>
                        <a:rPr kumimoji="1" lang="en-US" altLang="ja-JP" sz="1600" baseline="0" dirty="0"/>
                        <a:t> STA proceeds with probing, and establishing or joining a BSS, with stopping of DMG Beacon transmission.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Upon having discovered peer STA(s):</a:t>
                      </a:r>
                    </a:p>
                    <a:p>
                      <a:r>
                        <a:rPr kumimoji="1" lang="en-US" altLang="ja-JP" sz="1600" dirty="0"/>
                        <a:t>1) The STA</a:t>
                      </a:r>
                      <a:r>
                        <a:rPr kumimoji="1" lang="en-US" altLang="ja-JP" sz="1600" baseline="0" dirty="0"/>
                        <a:t> should start data communication with the discovered STA immediately. </a:t>
                      </a:r>
                    </a:p>
                    <a:p>
                      <a:r>
                        <a:rPr kumimoji="1" lang="en-US" altLang="ja-JP" sz="1600" baseline="0" dirty="0"/>
                        <a:t>2) The STA </a:t>
                      </a:r>
                      <a:r>
                        <a:rPr kumimoji="1" lang="en-US" altLang="ja-JP" sz="1600" u="none" baseline="0" dirty="0"/>
                        <a:t>should continue transmission of DMG Beacon </a:t>
                      </a:r>
                      <a:r>
                        <a:rPr kumimoji="1" lang="en-US" altLang="ja-JP" sz="1600" baseline="0" dirty="0"/>
                        <a:t>frames to discover the other, newly approaching STAs.  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529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9045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procedure of DMG OCB Discovery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40" y="1700808"/>
            <a:ext cx="4211960" cy="4680520"/>
          </a:xfrm>
        </p:spPr>
        <p:txBody>
          <a:bodyPr>
            <a:noAutofit/>
          </a:bodyPr>
          <a:lstStyle/>
          <a:p>
            <a:r>
              <a:rPr lang="en-US" altLang="ja-JP" sz="1800" dirty="0"/>
              <a:t>MAC frame exchange procedure should be reused from BTI with Discovery mode in 11ad.</a:t>
            </a:r>
          </a:p>
          <a:p>
            <a:r>
              <a:rPr lang="en-US" altLang="ja-JP" sz="1800" dirty="0"/>
              <a:t>MLME should have primitives to request </a:t>
            </a:r>
            <a:r>
              <a:rPr lang="en-US" sz="1800" dirty="0">
                <a:ea typeface="+mn-lt"/>
                <a:cs typeface="+mn-lt"/>
              </a:rPr>
              <a:t>the MAC entity </a:t>
            </a:r>
            <a:r>
              <a:rPr lang="en-US" altLang="ja-JP" sz="1800" dirty="0">
                <a:ea typeface="+mn-lt"/>
                <a:cs typeface="+mn-lt"/>
              </a:rPr>
              <a:t>to</a:t>
            </a:r>
            <a:r>
              <a:rPr lang="en-US" altLang="ja-JP" sz="1800" dirty="0"/>
              <a:t> start OCB operation with continuous discovery procedure.</a:t>
            </a:r>
            <a:endParaRPr lang="en-US" altLang="ja-JP" sz="1800" dirty="0">
              <a:cs typeface="Times New Roman"/>
            </a:endParaRPr>
          </a:p>
          <a:p>
            <a:r>
              <a:rPr lang="en-US" altLang="ja-JP" sz="1800" dirty="0"/>
              <a:t>The MAC entity should indicate the discovered peers’ info to the higher layer, at least including:</a:t>
            </a:r>
          </a:p>
          <a:p>
            <a:pPr lvl="1"/>
            <a:r>
              <a:rPr lang="en-US" altLang="ja-JP" sz="1600" dirty="0"/>
              <a:t>MAC address</a:t>
            </a:r>
          </a:p>
          <a:p>
            <a:pPr lvl="1"/>
            <a:r>
              <a:rPr lang="en-US" altLang="ja-JP" sz="1600" dirty="0"/>
              <a:t>Support of NGV(OCB) operation</a:t>
            </a:r>
          </a:p>
          <a:p>
            <a:r>
              <a:rPr lang="en-US" altLang="ja-JP" sz="1800" dirty="0"/>
              <a:t>DMG Beacon transmission with random interval may be continued until the MLME requests to stop the OCB operation.</a:t>
            </a:r>
            <a:endParaRPr lang="en-US" altLang="ja-JP" sz="1800" dirty="0">
              <a:cs typeface="Times New Roman"/>
            </a:endParaRPr>
          </a:p>
          <a:p>
            <a:pPr marL="0" indent="0">
              <a:buNone/>
            </a:pPr>
            <a:r>
              <a:rPr lang="en-US" altLang="ja-JP" sz="2000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131" y="1900437"/>
            <a:ext cx="4625925" cy="4454870"/>
          </a:xfrm>
          <a:prstGeom prst="rect">
            <a:avLst/>
          </a:prstGeom>
        </p:spPr>
      </p:pic>
      <p:cxnSp>
        <p:nvCxnSpPr>
          <p:cNvPr id="8" name="直線コネクタ 7"/>
          <p:cNvCxnSpPr/>
          <p:nvPr/>
        </p:nvCxnSpPr>
        <p:spPr bwMode="auto">
          <a:xfrm flipH="1">
            <a:off x="2915816" y="1900437"/>
            <a:ext cx="2073051" cy="9524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直線コネクタ 8"/>
          <p:cNvCxnSpPr/>
          <p:nvPr/>
        </p:nvCxnSpPr>
        <p:spPr bwMode="auto">
          <a:xfrm flipH="1">
            <a:off x="4499994" y="2780928"/>
            <a:ext cx="48887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直線コネクタ 10"/>
          <p:cNvCxnSpPr/>
          <p:nvPr/>
        </p:nvCxnSpPr>
        <p:spPr bwMode="auto">
          <a:xfrm flipH="1">
            <a:off x="1331642" y="5373216"/>
            <a:ext cx="3657225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直線コネクタ 12"/>
          <p:cNvCxnSpPr/>
          <p:nvPr/>
        </p:nvCxnSpPr>
        <p:spPr bwMode="auto">
          <a:xfrm flipH="1">
            <a:off x="4499994" y="3933056"/>
            <a:ext cx="488873" cy="925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直線コネクタ 18"/>
          <p:cNvCxnSpPr/>
          <p:nvPr/>
        </p:nvCxnSpPr>
        <p:spPr bwMode="auto">
          <a:xfrm flipH="1">
            <a:off x="4499994" y="2780928"/>
            <a:ext cx="576063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19388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spec changes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16833"/>
            <a:ext cx="8424936" cy="4680520"/>
          </a:xfrm>
        </p:spPr>
        <p:txBody>
          <a:bodyPr>
            <a:noAutofit/>
          </a:bodyPr>
          <a:lstStyle/>
          <a:p>
            <a:r>
              <a:rPr lang="en-US" altLang="ja-JP" dirty="0"/>
              <a:t>Add a signaling field/element within the DMG Beacon, SSW and SSW-feedback frames to indicate the support of OCB operation in 60GHz.</a:t>
            </a:r>
          </a:p>
          <a:p>
            <a:r>
              <a:rPr lang="en-US" altLang="ja-JP" dirty="0"/>
              <a:t>Specify the procedure for MLME and higher MAC based on the figure in the previous slide.</a:t>
            </a:r>
          </a:p>
          <a:p>
            <a:r>
              <a:rPr lang="en-US" altLang="ja-JP" dirty="0"/>
              <a:t>The text is proposed in 11-20-1303/r0[4]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0349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This submission discusses DMG beamforming for STAs operating OCB.</a:t>
            </a:r>
          </a:p>
          <a:p>
            <a:pPr marL="0" indent="0">
              <a:buNone/>
            </a:pPr>
            <a:r>
              <a:rPr lang="en-US" dirty="0"/>
              <a:t>A discovery procedure for DMG STAs operating OCB is proposed.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17286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6D13A304C3B224081DDC2C22B30E974" ma:contentTypeVersion="4" ma:contentTypeDescription="新しいドキュメントを作成します。" ma:contentTypeScope="" ma:versionID="02b6cde1aeefaba13144c1864cbd6610">
  <xsd:schema xmlns:xsd="http://www.w3.org/2001/XMLSchema" xmlns:xs="http://www.w3.org/2001/XMLSchema" xmlns:p="http://schemas.microsoft.com/office/2006/metadata/properties" xmlns:ns2="c7658018-6e76-4139-aece-6f07227038b8" targetNamespace="http://schemas.microsoft.com/office/2006/metadata/properties" ma:root="true" ma:fieldsID="462a576f0bc085a19e12d7635a40ac5e" ns2:_="">
    <xsd:import namespace="c7658018-6e76-4139-aece-6f07227038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58018-6e76-4139-aece-6f07227038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9ECCBD-4758-4B44-9627-FCA8DE99A591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c7658018-6e76-4139-aece-6f07227038b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ECCD996-D1F6-4435-B9A2-5F708A9974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9469B0-9AA3-47BE-8152-65C7A6FD4A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658018-6e76-4139-aece-6f07227038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982</Words>
  <Application>Microsoft Office PowerPoint</Application>
  <PresentationFormat>画面に合わせる (4:3)</PresentationFormat>
  <Paragraphs>139</Paragraphs>
  <Slides>11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ＭＳ Ｐゴシック</vt:lpstr>
      <vt:lpstr>Arial</vt:lpstr>
      <vt:lpstr>Times New Roman</vt:lpstr>
      <vt:lpstr>ACcord-Submission</vt:lpstr>
      <vt:lpstr>Document</vt:lpstr>
      <vt:lpstr>NGV 60GHz Beamforming</vt:lpstr>
      <vt:lpstr>Abstract</vt:lpstr>
      <vt:lpstr>Beamforming gain</vt:lpstr>
      <vt:lpstr>Beamforming procedure in BTI (11ad)</vt:lpstr>
      <vt:lpstr>DMG Beacon transmission with  Discovery mode = 1 (11ad)</vt:lpstr>
      <vt:lpstr>Requirements in V2X</vt:lpstr>
      <vt:lpstr>Proposed procedure of DMG OCB Discovery</vt:lpstr>
      <vt:lpstr>Proposed spec changes overview</vt:lpstr>
      <vt:lpstr>Conclusion</vt:lpstr>
      <vt:lpstr>References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2020-09-14T09:57:55Z</dcterms:created>
  <dcterms:modified xsi:type="dcterms:W3CDTF">2020-09-25T15:22:35Z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0x01010076D13A304C3B224081DDC2C22B30E974</vt:lpwstr>
  </property>
</Properties>
</file>