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4"/>
  </p:sldMasterIdLst>
  <p:notesMasterIdLst>
    <p:notesMasterId r:id="rId16"/>
  </p:notesMasterIdLst>
  <p:handoutMasterIdLst>
    <p:handoutMasterId r:id="rId17"/>
  </p:handoutMasterIdLst>
  <p:sldIdLst>
    <p:sldId id="365" r:id="rId5"/>
    <p:sldId id="321" r:id="rId6"/>
    <p:sldId id="409" r:id="rId7"/>
    <p:sldId id="410" r:id="rId8"/>
    <p:sldId id="407" r:id="rId9"/>
    <p:sldId id="406" r:id="rId10"/>
    <p:sldId id="408" r:id="rId11"/>
    <p:sldId id="411" r:id="rId12"/>
    <p:sldId id="381" r:id="rId13"/>
    <p:sldId id="320" r:id="rId14"/>
    <p:sldId id="369" r:id="rId15"/>
  </p:sldIdLst>
  <p:sldSz cx="9144000" cy="6858000" type="screen4x3"/>
  <p:notesSz cx="7023100" cy="93091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32">
          <p15:clr>
            <a:srgbClr val="A4A3A4"/>
          </p15:clr>
        </p15:guide>
        <p15:guide id="2" pos="2212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3" name="作成者" initials="A" lastIdx="4" clrIdx="3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000FF"/>
    <a:srgbClr val="FF9966"/>
    <a:srgbClr val="CCFF99"/>
    <a:srgbClr val="00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C67FAC1-A40B-41E3-56F1-B802254312E8}" v="36" dt="2020-09-11T01:58:33.955"/>
    <p1510:client id="{919DA2ED-D058-43FD-4C71-46147809E315}" v="12" dt="2020-09-11T08:49:10.459"/>
    <p1510:client id="{A708ACA4-671A-42FD-7D47-2633E7EFB569}" v="1" dt="2020-09-09T04:58:30.97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952" autoAdjust="0"/>
  </p:normalViewPr>
  <p:slideViewPr>
    <p:cSldViewPr>
      <p:cViewPr varScale="1">
        <p:scale>
          <a:sx n="131" d="100"/>
          <a:sy n="131" d="100"/>
        </p:scale>
        <p:origin x="1026" y="12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98" d="100"/>
          <a:sy n="98" d="100"/>
        </p:scale>
        <p:origin x="3546" y="84"/>
      </p:cViewPr>
      <p:guideLst>
        <p:guide orient="horz" pos="2932"/>
        <p:guide pos="221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5/10/relationships/revisionInfo" Target="revisionInfo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123002" y="176284"/>
            <a:ext cx="2195858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40171">
              <a:defRPr sz="1400" b="1"/>
            </a:lvl1pPr>
          </a:lstStyle>
          <a:p>
            <a:pPr>
              <a:defRPr/>
            </a:pPr>
            <a:r>
              <a:rPr lang="en-GB"/>
              <a:t>doc.: IEEE 802.11-19/1162r0</a:t>
            </a:r>
            <a:endParaRPr lang="en-GB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04239" y="176284"/>
            <a:ext cx="91602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40171">
              <a:defRPr sz="1400" b="1"/>
            </a:lvl1pPr>
          </a:lstStyle>
          <a:p>
            <a:pPr>
              <a:defRPr/>
            </a:pPr>
            <a:r>
              <a:rPr lang="en-US" altLang="ja-JP"/>
              <a:t>September 2019</a:t>
            </a:r>
            <a:endParaRPr lang="en-GB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067951" y="9009731"/>
            <a:ext cx="1331302" cy="1847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40171">
              <a:defRPr/>
            </a:lvl1pPr>
          </a:lstStyle>
          <a:p>
            <a:pPr>
              <a:defRPr/>
            </a:pPr>
            <a:r>
              <a:rPr lang="en-GB"/>
              <a:t>Hiroyuki Motozuka (Panasonic)</a:t>
            </a:r>
            <a:endParaRPr lang="en-GB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73901" y="9009732"/>
            <a:ext cx="519337" cy="183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40171">
              <a:defRPr/>
            </a:lvl1pPr>
          </a:lstStyle>
          <a:p>
            <a:pPr>
              <a:defRPr/>
            </a:pPr>
            <a:r>
              <a:rPr lang="en-GB" dirty="0"/>
              <a:t>Page </a:t>
            </a:r>
            <a:fld id="{50DA7F37-5871-4D08-9AD8-0EC62C959605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15366" name="Line 6"/>
          <p:cNvSpPr>
            <a:spLocks noChangeShapeType="1"/>
          </p:cNvSpPr>
          <p:nvPr/>
        </p:nvSpPr>
        <p:spPr bwMode="auto">
          <a:xfrm>
            <a:off x="702633" y="388543"/>
            <a:ext cx="56178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98" tIns="46049" rIns="92098" bIns="46049" anchor="ctr"/>
          <a:lstStyle/>
          <a:p>
            <a:endParaRPr lang="en-US" dirty="0"/>
          </a:p>
        </p:txBody>
      </p:sp>
      <p:sp>
        <p:nvSpPr>
          <p:cNvPr id="15367" name="Rectangle 7"/>
          <p:cNvSpPr>
            <a:spLocks noChangeArrowheads="1"/>
          </p:cNvSpPr>
          <p:nvPr/>
        </p:nvSpPr>
        <p:spPr bwMode="auto">
          <a:xfrm>
            <a:off x="702632" y="9009732"/>
            <a:ext cx="720318" cy="183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defTabSz="940171"/>
            <a:r>
              <a:rPr lang="en-GB" dirty="0"/>
              <a:t>Submission</a:t>
            </a:r>
          </a:p>
        </p:txBody>
      </p:sp>
      <p:sp>
        <p:nvSpPr>
          <p:cNvPr id="15368" name="Line 8"/>
          <p:cNvSpPr>
            <a:spLocks noChangeShapeType="1"/>
          </p:cNvSpPr>
          <p:nvPr/>
        </p:nvSpPr>
        <p:spPr bwMode="auto">
          <a:xfrm>
            <a:off x="702632" y="8998585"/>
            <a:ext cx="577379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98" tIns="46049" rIns="92098" bIns="46049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18517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166415" y="96665"/>
            <a:ext cx="2195858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40171">
              <a:defRPr sz="1400" b="1"/>
            </a:lvl1pPr>
          </a:lstStyle>
          <a:p>
            <a:pPr>
              <a:defRPr/>
            </a:pPr>
            <a:r>
              <a:rPr lang="en-GB"/>
              <a:t>doc.: IEEE 802.11-19/1162r0</a:t>
            </a:r>
            <a:endParaRPr lang="en-GB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62435" y="96665"/>
            <a:ext cx="91602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40171">
              <a:defRPr sz="1400" b="1"/>
            </a:lvl1pPr>
          </a:lstStyle>
          <a:p>
            <a:pPr>
              <a:defRPr/>
            </a:pPr>
            <a:r>
              <a:rPr lang="en-US" altLang="ja-JP"/>
              <a:t>September 2019</a:t>
            </a:r>
            <a:endParaRPr lang="en-GB" dirty="0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92213" y="703263"/>
            <a:ext cx="4638675" cy="3479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770" y="4422062"/>
            <a:ext cx="5151560" cy="41895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336" tIns="46369" rIns="94336" bIns="4636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563086" y="9012916"/>
            <a:ext cx="1799188" cy="1847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60492" lvl="4" algn="r" defTabSz="940171">
              <a:defRPr/>
            </a:lvl5pPr>
          </a:lstStyle>
          <a:p>
            <a:pPr lvl="4">
              <a:defRPr/>
            </a:pPr>
            <a:r>
              <a:rPr lang="en-GB"/>
              <a:t>Hiroyuki Motozuka (Panasonic)</a:t>
            </a:r>
            <a:endParaRPr lang="en-GB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63941" y="9012916"/>
            <a:ext cx="519337" cy="183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40171">
              <a:defRPr/>
            </a:lvl1pPr>
          </a:lstStyle>
          <a:p>
            <a:pPr>
              <a:defRPr/>
            </a:pPr>
            <a:r>
              <a:rPr lang="en-GB" dirty="0"/>
              <a:t>Page </a:t>
            </a:r>
            <a:fld id="{D2D11A6C-B4D3-4B35-9488-F1E9620A2584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13320" name="Rectangle 8"/>
          <p:cNvSpPr>
            <a:spLocks noChangeArrowheads="1"/>
          </p:cNvSpPr>
          <p:nvPr/>
        </p:nvSpPr>
        <p:spPr bwMode="auto">
          <a:xfrm>
            <a:off x="733181" y="9012916"/>
            <a:ext cx="720318" cy="183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 dirty="0"/>
              <a:t>Submission</a:t>
            </a:r>
          </a:p>
        </p:txBody>
      </p:sp>
      <p:sp>
        <p:nvSpPr>
          <p:cNvPr id="13321" name="Line 9"/>
          <p:cNvSpPr>
            <a:spLocks noChangeShapeType="1"/>
          </p:cNvSpPr>
          <p:nvPr/>
        </p:nvSpPr>
        <p:spPr bwMode="auto">
          <a:xfrm>
            <a:off x="733181" y="9011324"/>
            <a:ext cx="555673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98" tIns="46049" rIns="92098" bIns="46049" anchor="ctr"/>
          <a:lstStyle/>
          <a:p>
            <a:endParaRPr lang="en-US" dirty="0"/>
          </a:p>
        </p:txBody>
      </p:sp>
      <p:sp>
        <p:nvSpPr>
          <p:cNvPr id="13322" name="Line 10"/>
          <p:cNvSpPr>
            <a:spLocks noChangeShapeType="1"/>
          </p:cNvSpPr>
          <p:nvPr/>
        </p:nvSpPr>
        <p:spPr bwMode="auto">
          <a:xfrm>
            <a:off x="656004" y="297777"/>
            <a:ext cx="571109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98" tIns="46049" rIns="92098" bIns="46049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390871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8299" indent="-287807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51230" indent="-230246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11721" indent="-230246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72213" indent="-230246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32705" indent="-230246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93197" indent="-230246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53689" indent="-230246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914181" indent="-230246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1400"/>
              <a:t>doc.: IEEE 802.11-19/1162r0</a:t>
            </a:r>
            <a:endParaRPr lang="en-GB" sz="1400" dirty="0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8299" indent="-287807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51230" indent="-230246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11721" indent="-230246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72213" indent="-230246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32705" indent="-230246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93197" indent="-230246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53689" indent="-230246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914181" indent="-230246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ja-JP" sz="1400"/>
              <a:t>September 2019</a:t>
            </a:r>
            <a:endParaRPr lang="en-GB" sz="1400"/>
          </a:p>
        </p:txBody>
      </p:sp>
      <p:sp>
        <p:nvSpPr>
          <p:cNvPr id="1434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262340" y="9012916"/>
            <a:ext cx="2099934" cy="184666"/>
          </a:xfrm>
          <a:noFill/>
        </p:spPr>
        <p:txBody>
          <a:bodyPr/>
          <a:lstStyle>
            <a:lvl1pPr marL="345369" indent="-345369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8299" indent="-287807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51230" indent="-230246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11721" indent="-230246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60492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20984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81476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41967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302459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GB"/>
              <a:t>Hiroyuki Motozuka (Panasonic)</a:t>
            </a:r>
            <a:endParaRPr lang="en-GB" dirty="0"/>
          </a:p>
        </p:txBody>
      </p:sp>
      <p:sp>
        <p:nvSpPr>
          <p:cNvPr id="1434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68101" y="9012916"/>
            <a:ext cx="415177" cy="184666"/>
          </a:xfrm>
          <a:noFill/>
        </p:spPr>
        <p:txBody>
          <a:bodyPr/>
          <a:lstStyle>
            <a:lvl1pPr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8299" indent="-287807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51230" indent="-230246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11721" indent="-230246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72213" indent="-230246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32705" indent="-230246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93197" indent="-230246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53689" indent="-230246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914181" indent="-230246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/>
              <a:t>Page </a:t>
            </a:r>
            <a:fld id="{84EAE0F3-2EDE-462F-B412-67CDAA37783B}" type="slidenum">
              <a:rPr lang="en-GB" smtClean="0"/>
              <a:pPr/>
              <a:t>1</a:t>
            </a:fld>
            <a:endParaRPr lang="en-GB"/>
          </a:p>
        </p:txBody>
      </p:sp>
      <p:sp>
        <p:nvSpPr>
          <p:cNvPr id="143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92213" y="703263"/>
            <a:ext cx="4638675" cy="3479800"/>
          </a:xfrm>
          <a:ln/>
        </p:spPr>
      </p:sp>
      <p:sp>
        <p:nvSpPr>
          <p:cNvPr id="1434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27326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802.11-19/1162r0</a:t>
            </a:r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September 2019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GB"/>
              <a:t>Hiroyuki Motozuka (Panasonic)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Page </a:t>
            </a:r>
            <a:fld id="{D2D11A6C-B4D3-4B35-9488-F1E9620A2584}" type="slidenum">
              <a:rPr lang="en-GB" smtClean="0"/>
              <a:pPr>
                <a:defRPr/>
              </a:pPr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197782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Slide </a:t>
            </a:r>
            <a:fld id="{4BB4356B-64A4-49A3-9180-D4060259403F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613540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662272" y="6475413"/>
            <a:ext cx="881653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Hiroyuki Motozuka (Panasonic)</a:t>
            </a:r>
            <a:endParaRPr lang="en-GB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Slide </a:t>
            </a:r>
            <a:fld id="{291230A6-1ED8-40C7-B3D0-82B1B9814FDB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7" name="Date Placeholder 3"/>
          <p:cNvSpPr txBox="1">
            <a:spLocks/>
          </p:cNvSpPr>
          <p:nvPr userDrawn="1"/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September 2020</a:t>
            </a:r>
          </a:p>
        </p:txBody>
      </p:sp>
      <p:sp>
        <p:nvSpPr>
          <p:cNvPr id="8" name="Rectangle 7"/>
          <p:cNvSpPr>
            <a:spLocks noChangeArrowheads="1"/>
          </p:cNvSpPr>
          <p:nvPr userDrawn="1"/>
        </p:nvSpPr>
        <p:spPr bwMode="auto">
          <a:xfrm>
            <a:off x="5085541" y="332601"/>
            <a:ext cx="3359959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b="1" dirty="0"/>
              <a:t>doc.: IEEE </a:t>
            </a:r>
            <a:r>
              <a:rPr lang="en-US" sz="1800" b="1" dirty="0" smtClean="0"/>
              <a:t>802.11-20-1302/r1</a:t>
            </a:r>
            <a:endParaRPr lang="en-US" sz="1800" b="1" dirty="0"/>
          </a:p>
        </p:txBody>
      </p:sp>
    </p:spTree>
    <p:extLst>
      <p:ext uri="{BB962C8B-B14F-4D97-AF65-F5344CB8AC3E}">
        <p14:creationId xmlns:p14="http://schemas.microsoft.com/office/powerpoint/2010/main" val="35578528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662272" y="6475413"/>
            <a:ext cx="881653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/>
              <a:t>Hiroyuki Motozuka (Panasonic)</a:t>
            </a:r>
            <a:endParaRPr lang="en-GB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1031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032" name="Rectangle 9"/>
          <p:cNvSpPr>
            <a:spLocks noChangeArrowheads="1"/>
          </p:cNvSpPr>
          <p:nvPr/>
        </p:nvSpPr>
        <p:spPr bwMode="auto">
          <a:xfrm>
            <a:off x="685800" y="6475413"/>
            <a:ext cx="872034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 baseline="0" dirty="0"/>
              <a:t> Submission   </a:t>
            </a:r>
            <a:endParaRPr lang="en-GB" dirty="0"/>
          </a:p>
        </p:txBody>
      </p:sp>
      <p:sp>
        <p:nvSpPr>
          <p:cNvPr id="1033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/>
              <a:t>Slide </a:t>
            </a:r>
            <a:fld id="{09260846-F612-4166-AE8A-DF99C3DBA102}" type="slidenum">
              <a:rPr lang="en-GB" smtClean="0"/>
              <a:pPr/>
              <a:t>1</a:t>
            </a:fld>
            <a:endParaRPr lang="en-GB"/>
          </a:p>
        </p:txBody>
      </p:sp>
      <p:sp>
        <p:nvSpPr>
          <p:cNvPr id="307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990656" cy="1231032"/>
          </a:xfrm>
          <a:noFill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NGV 60GHz Beamforming</a:t>
            </a:r>
          </a:p>
        </p:txBody>
      </p:sp>
      <p:sp>
        <p:nvSpPr>
          <p:cNvPr id="3077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039888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sz="2000" dirty="0"/>
              <a:t>Date:</a:t>
            </a:r>
            <a:r>
              <a:rPr lang="en-GB" sz="2000" b="0" dirty="0"/>
              <a:t> 2020-9-15</a:t>
            </a:r>
          </a:p>
        </p:txBody>
      </p:sp>
      <p:sp>
        <p:nvSpPr>
          <p:cNvPr id="3079" name="Rectangle 12"/>
          <p:cNvSpPr>
            <a:spLocks noChangeArrowheads="1"/>
          </p:cNvSpPr>
          <p:nvPr/>
        </p:nvSpPr>
        <p:spPr bwMode="auto">
          <a:xfrm>
            <a:off x="533400" y="2300288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GB" sz="2000" b="1"/>
              <a:t>Authors:</a:t>
            </a:r>
            <a:endParaRPr lang="en-GB" sz="200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7662272" y="6475413"/>
            <a:ext cx="881653" cy="184666"/>
          </a:xfrm>
        </p:spPr>
        <p:txBody>
          <a:bodyPr/>
          <a:lstStyle/>
          <a:p>
            <a:pPr>
              <a:defRPr/>
            </a:pPr>
            <a:r>
              <a:rPr lang="en-GB"/>
              <a:t>Hiroyuki Motozuka (Panasonic)</a:t>
            </a:r>
            <a:endParaRPr lang="en-GB" dirty="0"/>
          </a:p>
        </p:txBody>
      </p:sp>
      <p:graphicFrame>
        <p:nvGraphicFramePr>
          <p:cNvPr id="9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94330509"/>
              </p:ext>
            </p:extLst>
          </p:nvPr>
        </p:nvGraphicFramePr>
        <p:xfrm>
          <a:off x="427038" y="2705100"/>
          <a:ext cx="8183562" cy="3467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0" name="Document" r:id="rId4" imgW="8756606" imgH="3712725" progId="Word.Document.8">
                  <p:embed/>
                </p:oleObj>
              </mc:Choice>
              <mc:Fallback>
                <p:oleObj name="Document" r:id="rId4" imgW="8756606" imgH="3712725" progId="Word.Document.8">
                  <p:embed/>
                  <p:pic>
                    <p:nvPicPr>
                      <p:cNvPr id="9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7038" y="2705100"/>
                        <a:ext cx="8183562" cy="3467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015401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ja-JP" dirty="0"/>
              <a:t>[1] 11-19/1162r2 OCB for 60GHz</a:t>
            </a:r>
          </a:p>
          <a:p>
            <a:pPr marL="0" indent="0">
              <a:buNone/>
            </a:pPr>
            <a:r>
              <a:rPr lang="en-US" dirty="0"/>
              <a:t>[2] IEEE802.11-2016</a:t>
            </a:r>
          </a:p>
          <a:p>
            <a:pPr marL="0" indent="0">
              <a:buNone/>
            </a:pPr>
            <a:r>
              <a:rPr lang="en-US" dirty="0"/>
              <a:t>[3] 11-19/497r6 802.11bd Specification Framework Document</a:t>
            </a:r>
          </a:p>
          <a:p>
            <a:pPr marL="0" indent="0">
              <a:buNone/>
            </a:pPr>
            <a:r>
              <a:rPr lang="en-US" dirty="0"/>
              <a:t>[4] 11-20/1303r0 NGV 60 GHz beamforming - text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Slide </a:t>
            </a:r>
            <a:fld id="{291230A6-1ED8-40C7-B3D0-82B1B9814FDB}" type="slidenum">
              <a:rPr lang="en-GB" smtClean="0"/>
              <a:pPr>
                <a:defRPr/>
              </a:pPr>
              <a:t>10</a:t>
            </a:fld>
            <a:endParaRPr lang="en-GB" dirty="0"/>
          </a:p>
        </p:txBody>
      </p:sp>
      <p:sp>
        <p:nvSpPr>
          <p:cNvPr id="6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7662272" y="6475413"/>
            <a:ext cx="881653" cy="184666"/>
          </a:xfrm>
        </p:spPr>
        <p:txBody>
          <a:bodyPr/>
          <a:lstStyle/>
          <a:p>
            <a:pPr>
              <a:defRPr/>
            </a:pPr>
            <a:r>
              <a:rPr lang="en-GB"/>
              <a:t>Hiroyuki Motozuka (Panasonic)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107240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990656" cy="4114800"/>
          </a:xfrm>
        </p:spPr>
        <p:txBody>
          <a:bodyPr>
            <a:noAutofit/>
          </a:bodyPr>
          <a:lstStyle/>
          <a:p>
            <a:r>
              <a:rPr lang="en-US" dirty="0"/>
              <a:t>Do you support to add the following text to Section 4 of SFD[3]: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11bd shall enable a procedure for continuous discovery of other DMG STAs with dot11OCBActivated equals to true, based on beacon transmission procedure before establishment of a BSS (802.11-2016, subclause 11.1.3.4)</a:t>
            </a:r>
          </a:p>
          <a:p>
            <a:pPr lvl="1"/>
            <a:r>
              <a:rPr lang="en-US">
                <a:solidFill>
                  <a:srgbClr val="FF0000"/>
                </a:solidFill>
              </a:rPr>
              <a:t>The MLME service interface shall be extended to </a:t>
            </a:r>
            <a:r>
              <a:rPr lang="en-US" dirty="0">
                <a:solidFill>
                  <a:srgbClr val="FF0000"/>
                </a:solidFill>
              </a:rPr>
              <a:t>provide higher layers with the ability to continuously discover other DMG STAs with dot11OCBActivated equals to true.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11bd shall enable DMG STAs with dot11OCBActivated equals to true to perform data transmission shortly after discovery.</a:t>
            </a:r>
          </a:p>
          <a:p>
            <a:r>
              <a:rPr lang="en-US" dirty="0"/>
              <a:t>Y /N /A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Slide </a:t>
            </a:r>
            <a:fld id="{291230A6-1ED8-40C7-B3D0-82B1B9814FDB}" type="slidenum">
              <a:rPr lang="en-GB" smtClean="0"/>
              <a:pPr>
                <a:defRPr/>
              </a:pPr>
              <a:t>11</a:t>
            </a:fld>
            <a:endParaRPr lang="en-GB" dirty="0"/>
          </a:p>
        </p:txBody>
      </p:sp>
      <p:sp>
        <p:nvSpPr>
          <p:cNvPr id="6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7662272" y="6475413"/>
            <a:ext cx="881653" cy="184666"/>
          </a:xfrm>
        </p:spPr>
        <p:txBody>
          <a:bodyPr/>
          <a:lstStyle/>
          <a:p>
            <a:pPr>
              <a:defRPr/>
            </a:pPr>
            <a:r>
              <a:rPr lang="en-GB"/>
              <a:t>Hiroyuki Motozuka (Panasonic)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809436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Abstract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00808"/>
            <a:ext cx="8458200" cy="3536032"/>
          </a:xfrm>
        </p:spPr>
        <p:txBody>
          <a:bodyPr>
            <a:noAutofit/>
          </a:bodyPr>
          <a:lstStyle/>
          <a:p>
            <a:r>
              <a:rPr lang="en-US" altLang="ja-JP" dirty="0"/>
              <a:t>60 GHz band transceivers utilize beamforming to achieve practical communication range (several </a:t>
            </a:r>
            <a:r>
              <a:rPr lang="en-US" altLang="ja-JP" dirty="0" smtClean="0"/>
              <a:t>hundreds </a:t>
            </a:r>
            <a:r>
              <a:rPr lang="en-US" altLang="ja-JP" dirty="0"/>
              <a:t>of meters) in V2X scenarios.</a:t>
            </a:r>
            <a:endParaRPr lang="en-US" dirty="0"/>
          </a:p>
          <a:p>
            <a:r>
              <a:rPr lang="en-US" dirty="0" err="1"/>
              <a:t>Beamformed</a:t>
            </a:r>
            <a:r>
              <a:rPr lang="en-US" dirty="0"/>
              <a:t> transmission/reception is suitable for unicast communication.</a:t>
            </a:r>
          </a:p>
          <a:p>
            <a:r>
              <a:rPr lang="en-US" dirty="0"/>
              <a:t>We propose discovery procedure in OCB mode that is required for performing beamforming training and/or </a:t>
            </a:r>
            <a:r>
              <a:rPr lang="en-US" dirty="0" err="1"/>
              <a:t>beamformed</a:t>
            </a:r>
            <a:r>
              <a:rPr lang="en-US" dirty="0"/>
              <a:t> unicast transmission.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Slide </a:t>
            </a:r>
            <a:fld id="{291230A6-1ED8-40C7-B3D0-82B1B9814FDB}" type="slidenum">
              <a:rPr lang="en-GB" smtClean="0"/>
              <a:pPr>
                <a:defRPr/>
              </a:pPr>
              <a:t>2</a:t>
            </a:fld>
            <a:endParaRPr lang="en-GB" dirty="0"/>
          </a:p>
        </p:txBody>
      </p:sp>
      <p:sp>
        <p:nvSpPr>
          <p:cNvPr id="6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7662272" y="6475413"/>
            <a:ext cx="881653" cy="184666"/>
          </a:xfrm>
        </p:spPr>
        <p:txBody>
          <a:bodyPr/>
          <a:lstStyle/>
          <a:p>
            <a:pPr>
              <a:defRPr/>
            </a:pPr>
            <a:r>
              <a:rPr lang="en-GB"/>
              <a:t>Hiroyuki Motozuka (Panasonic)</a:t>
            </a:r>
            <a:endParaRPr lang="en-GB" dirty="0"/>
          </a:p>
        </p:txBody>
      </p:sp>
      <p:sp>
        <p:nvSpPr>
          <p:cNvPr id="4" name="正方形/長方形 3"/>
          <p:cNvSpPr/>
          <p:nvPr/>
        </p:nvSpPr>
        <p:spPr>
          <a:xfrm>
            <a:off x="971600" y="5440628"/>
            <a:ext cx="333501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indent="0">
              <a:buNone/>
            </a:pPr>
            <a:r>
              <a:rPr lang="en-US" altLang="ja-JP" sz="1800" dirty="0"/>
              <a:t>The concept was proposed in:</a:t>
            </a:r>
          </a:p>
          <a:p>
            <a:pPr marL="0" indent="0">
              <a:buNone/>
            </a:pPr>
            <a:r>
              <a:rPr lang="en-US" altLang="ja-JP" sz="1800" dirty="0"/>
              <a:t>[1] 11-20/1162r2 OCB for 60GHz</a:t>
            </a:r>
          </a:p>
        </p:txBody>
      </p:sp>
    </p:spTree>
    <p:extLst>
      <p:ext uri="{BB962C8B-B14F-4D97-AF65-F5344CB8AC3E}">
        <p14:creationId xmlns:p14="http://schemas.microsoft.com/office/powerpoint/2010/main" val="2441129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Beamforming gain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628801"/>
            <a:ext cx="8604448" cy="3072243"/>
          </a:xfrm>
        </p:spPr>
        <p:txBody>
          <a:bodyPr>
            <a:noAutofit/>
          </a:bodyPr>
          <a:lstStyle/>
          <a:p>
            <a:r>
              <a:rPr lang="en-US" altLang="ja-JP" sz="2000" dirty="0"/>
              <a:t>It is expected to utilize 10 </a:t>
            </a:r>
            <a:r>
              <a:rPr lang="en-US" altLang="ja-JP" sz="2000" dirty="0" err="1"/>
              <a:t>dBi</a:t>
            </a:r>
            <a:r>
              <a:rPr lang="en-US" altLang="ja-JP" sz="2000" dirty="0"/>
              <a:t> or (much) higher antenna gain in 60 GHz band communication.</a:t>
            </a:r>
          </a:p>
          <a:p>
            <a:r>
              <a:rPr lang="en-US" altLang="ja-JP" sz="2000" dirty="0"/>
              <a:t>Beamforming gain is essential to enable the desired communication range (one to a few hundreds meters) for outdoor scenarios.</a:t>
            </a:r>
          </a:p>
          <a:p>
            <a:r>
              <a:rPr lang="en-US" altLang="ja-JP" sz="2000" dirty="0"/>
              <a:t>In these scenarios, STAs not in proximity of each other have to perform “initial” beamforming training before starting data transmission.</a:t>
            </a:r>
          </a:p>
          <a:p>
            <a:pPr lvl="1"/>
            <a:r>
              <a:rPr lang="en-US" altLang="ja-JP" sz="1600" dirty="0"/>
              <a:t>Typically in 11ad/ay (non-TDD), “initial” beamforming training is performed during scan procedure.</a:t>
            </a:r>
          </a:p>
          <a:p>
            <a:pPr lvl="1"/>
            <a:r>
              <a:rPr lang="en-US" altLang="ja-JP" sz="1600" dirty="0"/>
              <a:t>This assumption/situation is different from 5.9 GHz OCB communication.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Slide </a:t>
            </a:r>
            <a:fld id="{291230A6-1ED8-40C7-B3D0-82B1B9814FDB}" type="slidenum">
              <a:rPr lang="en-GB" smtClean="0"/>
              <a:pPr>
                <a:defRPr/>
              </a:pPr>
              <a:t>3</a:t>
            </a:fld>
            <a:endParaRPr lang="en-GB" dirty="0"/>
          </a:p>
        </p:txBody>
      </p:sp>
      <p:sp>
        <p:nvSpPr>
          <p:cNvPr id="6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7662272" y="6475413"/>
            <a:ext cx="881653" cy="184666"/>
          </a:xfrm>
        </p:spPr>
        <p:txBody>
          <a:bodyPr/>
          <a:lstStyle/>
          <a:p>
            <a:pPr>
              <a:defRPr/>
            </a:pPr>
            <a:r>
              <a:rPr lang="en-GB"/>
              <a:t>Hiroyuki Motozuka (Panasonic)</a:t>
            </a:r>
            <a:endParaRPr lang="en-GB" dirty="0"/>
          </a:p>
        </p:txBody>
      </p:sp>
      <p:sp>
        <p:nvSpPr>
          <p:cNvPr id="4" name="正方形/長方形 3"/>
          <p:cNvSpPr/>
          <p:nvPr/>
        </p:nvSpPr>
        <p:spPr bwMode="auto">
          <a:xfrm>
            <a:off x="1403648" y="4846057"/>
            <a:ext cx="576064" cy="43204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STA</a:t>
            </a:r>
            <a:endParaRPr kumimoji="0" lang="ja-JP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涙形 6"/>
          <p:cNvSpPr/>
          <p:nvPr/>
        </p:nvSpPr>
        <p:spPr bwMode="auto">
          <a:xfrm rot="13458814">
            <a:off x="2143481" y="4689201"/>
            <a:ext cx="833982" cy="781960"/>
          </a:xfrm>
          <a:prstGeom prst="teardrop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楕円 7"/>
          <p:cNvSpPr/>
          <p:nvPr/>
        </p:nvSpPr>
        <p:spPr bwMode="auto">
          <a:xfrm rot="5400000">
            <a:off x="4300905" y="2660004"/>
            <a:ext cx="181002" cy="4825687"/>
          </a:xfrm>
          <a:prstGeom prst="ellipse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673459" y="5433154"/>
            <a:ext cx="205857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/>
              <a:t>w/ quasi-</a:t>
            </a:r>
            <a:r>
              <a:rPr kumimoji="1" lang="en-US" altLang="ja-JP" sz="1600" dirty="0" err="1"/>
              <a:t>omni</a:t>
            </a:r>
            <a:r>
              <a:rPr kumimoji="1" lang="en-US" altLang="ja-JP" sz="1600" dirty="0"/>
              <a:t> antenna</a:t>
            </a:r>
            <a:endParaRPr kumimoji="1" lang="ja-JP" altLang="en-US" sz="1600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5260263" y="5111726"/>
            <a:ext cx="217239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/>
              <a:t>w/ </a:t>
            </a:r>
            <a:r>
              <a:rPr kumimoji="1" lang="en-US" altLang="ja-JP" sz="1600" dirty="0" err="1"/>
              <a:t>beamformed</a:t>
            </a:r>
            <a:r>
              <a:rPr kumimoji="1" lang="en-US" altLang="ja-JP" sz="1600" dirty="0"/>
              <a:t> antenna</a:t>
            </a:r>
            <a:endParaRPr kumimoji="1" lang="ja-JP" altLang="en-US" sz="1600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5153684" y="5398656"/>
            <a:ext cx="3721981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/>
              <a:t>Antenna gain e.g. +10 dB</a:t>
            </a:r>
          </a:p>
          <a:p>
            <a:r>
              <a:rPr kumimoji="1" lang="en-US" altLang="ja-JP" sz="1600" dirty="0" smtClean="0"/>
              <a:t>+ may have larger power input </a:t>
            </a:r>
            <a:r>
              <a:rPr kumimoji="1" lang="en-US" altLang="ja-JP" sz="1600" dirty="0"/>
              <a:t>e.g. +10 </a:t>
            </a:r>
            <a:r>
              <a:rPr kumimoji="1" lang="en-US" altLang="ja-JP" sz="1600" dirty="0" smtClean="0"/>
              <a:t>dB</a:t>
            </a:r>
            <a:br>
              <a:rPr kumimoji="1" lang="en-US" altLang="ja-JP" sz="1600" dirty="0" smtClean="0"/>
            </a:br>
            <a:r>
              <a:rPr kumimoji="1" lang="en-US" altLang="ja-JP" sz="1600" dirty="0" smtClean="0"/>
              <a:t>   with larger number of antenna elements</a:t>
            </a:r>
          </a:p>
          <a:p>
            <a:r>
              <a:rPr kumimoji="1" lang="en-US" altLang="ja-JP" sz="1600" dirty="0" smtClean="0"/>
              <a:t>   (implementation dependent)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3542328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Beamforming procedure in BTI (11ad)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520852"/>
            <a:ext cx="8424936" cy="539996"/>
          </a:xfrm>
        </p:spPr>
        <p:txBody>
          <a:bodyPr>
            <a:noAutofit/>
          </a:bodyPr>
          <a:lstStyle/>
          <a:p>
            <a:r>
              <a:rPr lang="en-US" altLang="ja-JP" sz="2000" dirty="0"/>
              <a:t>Beamforming using DMG Beacon frames (BTI) is one of the procedures</a:t>
            </a:r>
            <a:br>
              <a:rPr lang="en-US" altLang="ja-JP" sz="2000" dirty="0"/>
            </a:br>
            <a:r>
              <a:rPr lang="en-US" altLang="ja-JP" sz="2000" dirty="0"/>
              <a:t>to be used for the initial beamforming. </a:t>
            </a:r>
            <a:endParaRPr lang="en-US" altLang="ja-JP" sz="16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Slide </a:t>
            </a:r>
            <a:fld id="{291230A6-1ED8-40C7-B3D0-82B1B9814FDB}" type="slidenum">
              <a:rPr lang="en-GB" smtClean="0"/>
              <a:pPr>
                <a:defRPr/>
              </a:pPr>
              <a:t>4</a:t>
            </a:fld>
            <a:endParaRPr lang="en-GB" dirty="0"/>
          </a:p>
        </p:txBody>
      </p:sp>
      <p:sp>
        <p:nvSpPr>
          <p:cNvPr id="6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7662272" y="6475413"/>
            <a:ext cx="881653" cy="184666"/>
          </a:xfrm>
        </p:spPr>
        <p:txBody>
          <a:bodyPr/>
          <a:lstStyle/>
          <a:p>
            <a:pPr>
              <a:defRPr/>
            </a:pPr>
            <a:r>
              <a:rPr lang="en-GB"/>
              <a:t>Hiroyuki Motozuka (Panasonic)</a:t>
            </a:r>
            <a:endParaRPr lang="en-GB" dirty="0"/>
          </a:p>
        </p:txBody>
      </p:sp>
      <p:sp>
        <p:nvSpPr>
          <p:cNvPr id="7" name="正方形/長方形 6"/>
          <p:cNvSpPr/>
          <p:nvPr/>
        </p:nvSpPr>
        <p:spPr bwMode="auto">
          <a:xfrm>
            <a:off x="1652729" y="2931370"/>
            <a:ext cx="439363" cy="204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j-lt"/>
                <a:cs typeface="Arial" panose="020B0604020202020204" pitchFamily="34" charset="0"/>
              </a:rPr>
              <a:t>DBcn</a:t>
            </a:r>
            <a:endParaRPr kumimoji="0" lang="ja-JP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anose="020B0604020202020204" pitchFamily="34" charset="0"/>
            </a:endParaRPr>
          </a:p>
        </p:txBody>
      </p:sp>
      <p:sp>
        <p:nvSpPr>
          <p:cNvPr id="8" name="正方形/長方形 7"/>
          <p:cNvSpPr/>
          <p:nvPr/>
        </p:nvSpPr>
        <p:spPr bwMode="auto">
          <a:xfrm>
            <a:off x="1134519" y="2931370"/>
            <a:ext cx="439363" cy="204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j-lt"/>
                <a:cs typeface="Arial" panose="020B0604020202020204" pitchFamily="34" charset="0"/>
              </a:rPr>
              <a:t>DBcn</a:t>
            </a:r>
            <a:endParaRPr kumimoji="0" lang="ja-JP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anose="020B0604020202020204" pitchFamily="34" charset="0"/>
            </a:endParaRPr>
          </a:p>
        </p:txBody>
      </p:sp>
      <p:sp>
        <p:nvSpPr>
          <p:cNvPr id="9" name="正方形/長方形 8"/>
          <p:cNvSpPr/>
          <p:nvPr/>
        </p:nvSpPr>
        <p:spPr bwMode="auto">
          <a:xfrm>
            <a:off x="2166020" y="2931370"/>
            <a:ext cx="439363" cy="204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j-lt"/>
                <a:cs typeface="Arial" panose="020B0604020202020204" pitchFamily="34" charset="0"/>
              </a:rPr>
              <a:t>DBcn</a:t>
            </a:r>
            <a:endParaRPr kumimoji="0" lang="ja-JP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anose="020B0604020202020204" pitchFamily="34" charset="0"/>
            </a:endParaRPr>
          </a:p>
        </p:txBody>
      </p:sp>
      <p:sp>
        <p:nvSpPr>
          <p:cNvPr id="10" name="正方形/長方形 9"/>
          <p:cNvSpPr/>
          <p:nvPr/>
        </p:nvSpPr>
        <p:spPr bwMode="auto">
          <a:xfrm>
            <a:off x="3196650" y="2931370"/>
            <a:ext cx="439363" cy="204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j-lt"/>
                <a:cs typeface="Arial" panose="020B0604020202020204" pitchFamily="34" charset="0"/>
              </a:rPr>
              <a:t>DBcn</a:t>
            </a:r>
            <a:endParaRPr kumimoji="0" lang="ja-JP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anose="020B0604020202020204" pitchFamily="34" charset="0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251520" y="2878305"/>
            <a:ext cx="68320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>
                <a:latin typeface="+mj-lt"/>
              </a:rPr>
              <a:t>Initiator</a:t>
            </a:r>
            <a:br>
              <a:rPr kumimoji="1" lang="en-US" altLang="ja-JP" dirty="0">
                <a:latin typeface="+mj-lt"/>
              </a:rPr>
            </a:br>
            <a:r>
              <a:rPr kumimoji="1" lang="en-US" altLang="ja-JP" dirty="0">
                <a:latin typeface="+mj-lt"/>
              </a:rPr>
              <a:t>STA</a:t>
            </a:r>
            <a:endParaRPr kumimoji="1" lang="ja-JP" altLang="en-US" dirty="0">
              <a:latin typeface="+mj-lt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179512" y="4513352"/>
            <a:ext cx="84350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>
                <a:latin typeface="+mj-lt"/>
              </a:rPr>
              <a:t>Responder</a:t>
            </a:r>
            <a:br>
              <a:rPr kumimoji="1" lang="en-US" altLang="ja-JP" dirty="0">
                <a:latin typeface="+mj-lt"/>
              </a:rPr>
            </a:br>
            <a:r>
              <a:rPr kumimoji="1" lang="en-US" altLang="ja-JP" dirty="0">
                <a:latin typeface="+mj-lt"/>
              </a:rPr>
              <a:t>STA</a:t>
            </a:r>
            <a:endParaRPr kumimoji="1" lang="ja-JP" altLang="en-US" dirty="0">
              <a:latin typeface="+mj-lt"/>
            </a:endParaRPr>
          </a:p>
        </p:txBody>
      </p:sp>
      <p:sp>
        <p:nvSpPr>
          <p:cNvPr id="14" name="正方形/長方形 13"/>
          <p:cNvSpPr/>
          <p:nvPr/>
        </p:nvSpPr>
        <p:spPr bwMode="auto">
          <a:xfrm>
            <a:off x="4504438" y="4545649"/>
            <a:ext cx="438247" cy="204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cs typeface="Arial" panose="020B0604020202020204" pitchFamily="34" charset="0"/>
              </a:rPr>
              <a:t>SSW</a:t>
            </a:r>
            <a:endParaRPr kumimoji="0" lang="ja-JP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anose="020B0604020202020204" pitchFamily="34" charset="0"/>
            </a:endParaRPr>
          </a:p>
        </p:txBody>
      </p:sp>
      <p:sp>
        <p:nvSpPr>
          <p:cNvPr id="15" name="正方形/長方形 14"/>
          <p:cNvSpPr/>
          <p:nvPr/>
        </p:nvSpPr>
        <p:spPr bwMode="auto">
          <a:xfrm>
            <a:off x="5958964" y="4541274"/>
            <a:ext cx="438247" cy="204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cs typeface="Arial" panose="020B0604020202020204" pitchFamily="34" charset="0"/>
              </a:rPr>
              <a:t>SSW</a:t>
            </a:r>
            <a:endParaRPr kumimoji="0" lang="ja-JP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anose="020B0604020202020204" pitchFamily="34" charset="0"/>
            </a:endParaRPr>
          </a:p>
        </p:txBody>
      </p:sp>
      <p:sp>
        <p:nvSpPr>
          <p:cNvPr id="16" name="楕円 15"/>
          <p:cNvSpPr/>
          <p:nvPr/>
        </p:nvSpPr>
        <p:spPr bwMode="auto">
          <a:xfrm rot="3395711">
            <a:off x="1096024" y="3097586"/>
            <a:ext cx="72008" cy="432048"/>
          </a:xfrm>
          <a:prstGeom prst="ellips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17" name="楕円 16"/>
          <p:cNvSpPr/>
          <p:nvPr/>
        </p:nvSpPr>
        <p:spPr bwMode="auto">
          <a:xfrm rot="1929720">
            <a:off x="1686764" y="3155205"/>
            <a:ext cx="72008" cy="432048"/>
          </a:xfrm>
          <a:prstGeom prst="ellips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18" name="楕円 17"/>
          <p:cNvSpPr/>
          <p:nvPr/>
        </p:nvSpPr>
        <p:spPr bwMode="auto">
          <a:xfrm>
            <a:off x="2349697" y="3172822"/>
            <a:ext cx="72008" cy="432048"/>
          </a:xfrm>
          <a:prstGeom prst="ellips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19" name="楕円 18"/>
          <p:cNvSpPr/>
          <p:nvPr/>
        </p:nvSpPr>
        <p:spPr bwMode="auto">
          <a:xfrm rot="18407058">
            <a:off x="3506432" y="3112876"/>
            <a:ext cx="72008" cy="432048"/>
          </a:xfrm>
          <a:prstGeom prst="ellips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cxnSp>
        <p:nvCxnSpPr>
          <p:cNvPr id="20" name="直線コネクタ 19"/>
          <p:cNvCxnSpPr/>
          <p:nvPr/>
        </p:nvCxnSpPr>
        <p:spPr bwMode="auto">
          <a:xfrm>
            <a:off x="2636164" y="3045899"/>
            <a:ext cx="531132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" name="直線コネクタ 20"/>
          <p:cNvCxnSpPr/>
          <p:nvPr/>
        </p:nvCxnSpPr>
        <p:spPr bwMode="auto">
          <a:xfrm>
            <a:off x="5427832" y="4643290"/>
            <a:ext cx="452925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2" name="楕円 21"/>
          <p:cNvSpPr/>
          <p:nvPr/>
        </p:nvSpPr>
        <p:spPr bwMode="auto">
          <a:xfrm rot="18407058">
            <a:off x="4528680" y="4163256"/>
            <a:ext cx="72008" cy="432048"/>
          </a:xfrm>
          <a:prstGeom prst="ellips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23" name="楕円 22"/>
          <p:cNvSpPr/>
          <p:nvPr/>
        </p:nvSpPr>
        <p:spPr bwMode="auto">
          <a:xfrm rot="3395711">
            <a:off x="6327249" y="4180637"/>
            <a:ext cx="72008" cy="432048"/>
          </a:xfrm>
          <a:prstGeom prst="ellips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cxnSp>
        <p:nvCxnSpPr>
          <p:cNvPr id="24" name="直線コネクタ 23"/>
          <p:cNvCxnSpPr/>
          <p:nvPr/>
        </p:nvCxnSpPr>
        <p:spPr bwMode="auto">
          <a:xfrm>
            <a:off x="2735248" y="3338958"/>
            <a:ext cx="531132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" name="直線コネクタ 24"/>
          <p:cNvCxnSpPr/>
          <p:nvPr/>
        </p:nvCxnSpPr>
        <p:spPr bwMode="auto">
          <a:xfrm>
            <a:off x="5483293" y="4379280"/>
            <a:ext cx="452925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3" name="正方形/長方形 32"/>
          <p:cNvSpPr/>
          <p:nvPr/>
        </p:nvSpPr>
        <p:spPr bwMode="auto">
          <a:xfrm>
            <a:off x="6588224" y="2931370"/>
            <a:ext cx="648072" cy="204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cs typeface="Arial" panose="020B0604020202020204" pitchFamily="34" charset="0"/>
              </a:rPr>
              <a:t>SSW-FB</a:t>
            </a:r>
            <a:endParaRPr kumimoji="0" lang="ja-JP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anose="020B0604020202020204" pitchFamily="34" charset="0"/>
            </a:endParaRP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1043608" y="2276872"/>
            <a:ext cx="25571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>
                <a:latin typeface="+mj-lt"/>
              </a:rPr>
              <a:t>1) A STA sweeps sectors using </a:t>
            </a:r>
            <a:br>
              <a:rPr kumimoji="1" lang="en-US" altLang="ja-JP" dirty="0">
                <a:latin typeface="+mj-lt"/>
              </a:rPr>
            </a:br>
            <a:r>
              <a:rPr kumimoji="1" lang="en-US" altLang="ja-JP" dirty="0">
                <a:latin typeface="+mj-lt"/>
              </a:rPr>
              <a:t>multiple DMG Beacon</a:t>
            </a:r>
            <a:r>
              <a:rPr kumimoji="1" lang="ja-JP" altLang="en-US" dirty="0">
                <a:latin typeface="+mj-lt"/>
              </a:rPr>
              <a:t> </a:t>
            </a:r>
            <a:r>
              <a:rPr kumimoji="1" lang="en-US" altLang="ja-JP" dirty="0">
                <a:latin typeface="+mj-lt"/>
              </a:rPr>
              <a:t>(</a:t>
            </a:r>
            <a:r>
              <a:rPr kumimoji="1" lang="en-US" altLang="ja-JP" dirty="0" err="1">
                <a:latin typeface="+mj-lt"/>
              </a:rPr>
              <a:t>DBcn</a:t>
            </a:r>
            <a:r>
              <a:rPr kumimoji="1" lang="en-US" altLang="ja-JP" dirty="0">
                <a:latin typeface="+mj-lt"/>
              </a:rPr>
              <a:t>) frames</a:t>
            </a:r>
            <a:endParaRPr kumimoji="1" lang="ja-JP" altLang="en-US" dirty="0">
              <a:latin typeface="+mj-lt"/>
            </a:endParaRPr>
          </a:p>
        </p:txBody>
      </p:sp>
      <p:cxnSp>
        <p:nvCxnSpPr>
          <p:cNvPr id="39" name="直線コネクタ 38"/>
          <p:cNvCxnSpPr/>
          <p:nvPr/>
        </p:nvCxnSpPr>
        <p:spPr bwMode="auto">
          <a:xfrm flipV="1">
            <a:off x="998447" y="3135402"/>
            <a:ext cx="7966041" cy="6957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0" name="正方形/長方形 39"/>
          <p:cNvSpPr/>
          <p:nvPr/>
        </p:nvSpPr>
        <p:spPr bwMode="auto">
          <a:xfrm>
            <a:off x="2141034" y="4545165"/>
            <a:ext cx="438247" cy="204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j-lt"/>
                <a:cs typeface="Arial" panose="020B0604020202020204" pitchFamily="34" charset="0"/>
              </a:rPr>
              <a:t>DBcn</a:t>
            </a:r>
            <a:endParaRPr kumimoji="0" lang="ja-JP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anose="020B0604020202020204" pitchFamily="34" charset="0"/>
            </a:endParaRPr>
          </a:p>
        </p:txBody>
      </p:sp>
      <p:cxnSp>
        <p:nvCxnSpPr>
          <p:cNvPr id="41" name="直線コネクタ 40"/>
          <p:cNvCxnSpPr/>
          <p:nvPr/>
        </p:nvCxnSpPr>
        <p:spPr bwMode="auto">
          <a:xfrm flipV="1">
            <a:off x="998447" y="4748257"/>
            <a:ext cx="7966041" cy="6957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2" name="楕円 41"/>
          <p:cNvSpPr/>
          <p:nvPr/>
        </p:nvSpPr>
        <p:spPr bwMode="auto">
          <a:xfrm>
            <a:off x="6905145" y="3149507"/>
            <a:ext cx="72008" cy="432048"/>
          </a:xfrm>
          <a:prstGeom prst="ellips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45" name="テキスト ボックス 44"/>
          <p:cNvSpPr txBox="1"/>
          <p:nvPr/>
        </p:nvSpPr>
        <p:spPr>
          <a:xfrm>
            <a:off x="4376854" y="4942909"/>
            <a:ext cx="249940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>
                <a:latin typeface="+mj-lt"/>
              </a:rPr>
              <a:t>3) A peer STA sweeps sectors using </a:t>
            </a:r>
            <a:br>
              <a:rPr kumimoji="1" lang="en-US" altLang="ja-JP" dirty="0">
                <a:latin typeface="+mj-lt"/>
              </a:rPr>
            </a:br>
            <a:r>
              <a:rPr kumimoji="1" lang="en-US" altLang="ja-JP" dirty="0">
                <a:latin typeface="+mj-lt"/>
              </a:rPr>
              <a:t>SSW frames</a:t>
            </a:r>
          </a:p>
          <a:p>
            <a:r>
              <a:rPr kumimoji="1" lang="en-US" altLang="ja-JP" dirty="0">
                <a:latin typeface="+mj-lt"/>
              </a:rPr>
              <a:t>Including feedback: best Sector ID=</a:t>
            </a:r>
            <a:r>
              <a:rPr kumimoji="1" lang="en-US" altLang="ja-JP" dirty="0">
                <a:solidFill>
                  <a:srgbClr val="FF0000"/>
                </a:solidFill>
                <a:latin typeface="+mj-lt"/>
              </a:rPr>
              <a:t>2</a:t>
            </a:r>
            <a:endParaRPr kumimoji="1" lang="ja-JP" altLang="en-US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480251" y="2708920"/>
            <a:ext cx="77938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Sector ID</a:t>
            </a:r>
            <a:endParaRPr kumimoji="1" lang="ja-JP" altLang="en-US" dirty="0"/>
          </a:p>
        </p:txBody>
      </p:sp>
      <p:sp>
        <p:nvSpPr>
          <p:cNvPr id="47" name="テキスト ボックス 46"/>
          <p:cNvSpPr txBox="1"/>
          <p:nvPr/>
        </p:nvSpPr>
        <p:spPr>
          <a:xfrm>
            <a:off x="1213545" y="2708920"/>
            <a:ext cx="2616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0</a:t>
            </a:r>
            <a:endParaRPr kumimoji="1" lang="ja-JP" altLang="en-US" dirty="0"/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1763187" y="2708920"/>
            <a:ext cx="2616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1</a:t>
            </a:r>
            <a:endParaRPr kumimoji="1" lang="ja-JP" altLang="en-US" dirty="0"/>
          </a:p>
        </p:txBody>
      </p:sp>
      <p:sp>
        <p:nvSpPr>
          <p:cNvPr id="49" name="テキスト ボックス 48"/>
          <p:cNvSpPr txBox="1"/>
          <p:nvPr/>
        </p:nvSpPr>
        <p:spPr>
          <a:xfrm>
            <a:off x="2281397" y="2708920"/>
            <a:ext cx="2616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>
                <a:solidFill>
                  <a:srgbClr val="FF0000"/>
                </a:solidFill>
              </a:rPr>
              <a:t>2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50" name="テキスト ボックス 49"/>
          <p:cNvSpPr txBox="1"/>
          <p:nvPr/>
        </p:nvSpPr>
        <p:spPr>
          <a:xfrm>
            <a:off x="3212382" y="2708920"/>
            <a:ext cx="4235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N-1</a:t>
            </a:r>
            <a:endParaRPr kumimoji="1" lang="ja-JP" altLang="en-US" dirty="0"/>
          </a:p>
        </p:txBody>
      </p:sp>
      <p:sp>
        <p:nvSpPr>
          <p:cNvPr id="51" name="正方形/長方形 50"/>
          <p:cNvSpPr/>
          <p:nvPr/>
        </p:nvSpPr>
        <p:spPr bwMode="auto">
          <a:xfrm>
            <a:off x="5045046" y="2918110"/>
            <a:ext cx="438247" cy="204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cs typeface="Arial" panose="020B0604020202020204" pitchFamily="34" charset="0"/>
              </a:rPr>
              <a:t>SSW</a:t>
            </a:r>
            <a:endParaRPr kumimoji="0" lang="ja-JP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anose="020B0604020202020204" pitchFamily="34" charset="0"/>
            </a:endParaRPr>
          </a:p>
        </p:txBody>
      </p:sp>
      <p:cxnSp>
        <p:nvCxnSpPr>
          <p:cNvPr id="53" name="直線コネクタ 52"/>
          <p:cNvCxnSpPr/>
          <p:nvPr/>
        </p:nvCxnSpPr>
        <p:spPr bwMode="auto">
          <a:xfrm flipV="1">
            <a:off x="2349697" y="3722948"/>
            <a:ext cx="0" cy="74199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4" name="テキスト ボックス 53"/>
          <p:cNvSpPr txBox="1"/>
          <p:nvPr/>
        </p:nvSpPr>
        <p:spPr>
          <a:xfrm>
            <a:off x="1739731" y="4725144"/>
            <a:ext cx="160813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>
                <a:latin typeface="+mj-lt"/>
              </a:rPr>
              <a:t>Sector ID=2 (example)</a:t>
            </a:r>
          </a:p>
          <a:p>
            <a:r>
              <a:rPr kumimoji="1" lang="en-US" altLang="ja-JP" dirty="0">
                <a:latin typeface="+mj-lt"/>
              </a:rPr>
              <a:t>Received </a:t>
            </a:r>
            <a:r>
              <a:rPr kumimoji="1" lang="en-US" altLang="ja-JP" dirty="0" err="1">
                <a:latin typeface="+mj-lt"/>
              </a:rPr>
              <a:t>DBcn</a:t>
            </a:r>
            <a:r>
              <a:rPr kumimoji="1" lang="en-US" altLang="ja-JP" dirty="0">
                <a:latin typeface="+mj-lt"/>
              </a:rPr>
              <a:t> frame</a:t>
            </a:r>
          </a:p>
          <a:p>
            <a:r>
              <a:rPr kumimoji="1" lang="en-US" altLang="ja-JP" dirty="0">
                <a:latin typeface="+mj-lt"/>
              </a:rPr>
              <a:t>with the best quality</a:t>
            </a:r>
            <a:endParaRPr kumimoji="1" lang="ja-JP" altLang="en-US" dirty="0">
              <a:latin typeface="+mj-lt"/>
            </a:endParaRPr>
          </a:p>
        </p:txBody>
      </p:sp>
      <p:sp>
        <p:nvSpPr>
          <p:cNvPr id="55" name="正方形/長方形 54"/>
          <p:cNvSpPr/>
          <p:nvPr/>
        </p:nvSpPr>
        <p:spPr bwMode="auto">
          <a:xfrm>
            <a:off x="5045046" y="4545649"/>
            <a:ext cx="438247" cy="204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cs typeface="Arial" panose="020B0604020202020204" pitchFamily="34" charset="0"/>
              </a:rPr>
              <a:t>SSW</a:t>
            </a:r>
            <a:endParaRPr kumimoji="0" lang="ja-JP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anose="020B0604020202020204" pitchFamily="34" charset="0"/>
            </a:endParaRPr>
          </a:p>
        </p:txBody>
      </p:sp>
      <p:sp>
        <p:nvSpPr>
          <p:cNvPr id="56" name="楕円 55"/>
          <p:cNvSpPr/>
          <p:nvPr/>
        </p:nvSpPr>
        <p:spPr bwMode="auto">
          <a:xfrm rot="19703642">
            <a:off x="5087110" y="4124001"/>
            <a:ext cx="72008" cy="432048"/>
          </a:xfrm>
          <a:prstGeom prst="ellips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57" name="テキスト ボックス 56"/>
          <p:cNvSpPr txBox="1"/>
          <p:nvPr/>
        </p:nvSpPr>
        <p:spPr>
          <a:xfrm>
            <a:off x="3827109" y="4748737"/>
            <a:ext cx="77938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Sector ID</a:t>
            </a:r>
            <a:endParaRPr kumimoji="1" lang="ja-JP" altLang="en-US" dirty="0"/>
          </a:p>
        </p:txBody>
      </p:sp>
      <p:sp>
        <p:nvSpPr>
          <p:cNvPr id="58" name="テキスト ボックス 57"/>
          <p:cNvSpPr txBox="1"/>
          <p:nvPr/>
        </p:nvSpPr>
        <p:spPr>
          <a:xfrm>
            <a:off x="4560403" y="4748737"/>
            <a:ext cx="2616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0</a:t>
            </a:r>
            <a:endParaRPr kumimoji="1" lang="ja-JP" altLang="en-US" dirty="0"/>
          </a:p>
        </p:txBody>
      </p:sp>
      <p:sp>
        <p:nvSpPr>
          <p:cNvPr id="59" name="テキスト ボックス 58"/>
          <p:cNvSpPr txBox="1"/>
          <p:nvPr/>
        </p:nvSpPr>
        <p:spPr>
          <a:xfrm>
            <a:off x="5110045" y="4748737"/>
            <a:ext cx="2616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>
                <a:solidFill>
                  <a:srgbClr val="FF0000"/>
                </a:solidFill>
              </a:rPr>
              <a:t>1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61" name="テキスト ボックス 60"/>
          <p:cNvSpPr txBox="1"/>
          <p:nvPr/>
        </p:nvSpPr>
        <p:spPr>
          <a:xfrm>
            <a:off x="5995883" y="4748737"/>
            <a:ext cx="4235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N-1</a:t>
            </a:r>
            <a:endParaRPr kumimoji="1" lang="ja-JP" altLang="en-US" dirty="0"/>
          </a:p>
        </p:txBody>
      </p:sp>
      <p:sp>
        <p:nvSpPr>
          <p:cNvPr id="62" name="テキスト ボックス 61"/>
          <p:cNvSpPr txBox="1"/>
          <p:nvPr/>
        </p:nvSpPr>
        <p:spPr>
          <a:xfrm>
            <a:off x="4512629" y="2267236"/>
            <a:ext cx="160813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>
                <a:latin typeface="+mj-lt"/>
              </a:rPr>
              <a:t>Sector ID=1 (example)</a:t>
            </a:r>
          </a:p>
          <a:p>
            <a:r>
              <a:rPr kumimoji="1" lang="en-US" altLang="ja-JP" dirty="0">
                <a:latin typeface="+mj-lt"/>
              </a:rPr>
              <a:t>Received SSW frame</a:t>
            </a:r>
          </a:p>
          <a:p>
            <a:r>
              <a:rPr kumimoji="1" lang="en-US" altLang="ja-JP" dirty="0">
                <a:latin typeface="+mj-lt"/>
              </a:rPr>
              <a:t>with the best quality</a:t>
            </a:r>
            <a:endParaRPr kumimoji="1" lang="ja-JP" altLang="en-US" dirty="0">
              <a:latin typeface="+mj-lt"/>
            </a:endParaRPr>
          </a:p>
        </p:txBody>
      </p:sp>
      <p:cxnSp>
        <p:nvCxnSpPr>
          <p:cNvPr id="64" name="直線コネクタ 63"/>
          <p:cNvCxnSpPr/>
          <p:nvPr/>
        </p:nvCxnSpPr>
        <p:spPr bwMode="auto">
          <a:xfrm>
            <a:off x="3737008" y="2204864"/>
            <a:ext cx="0" cy="352839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bg1">
                <a:lumMod val="75000"/>
              </a:schemeClr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5" name="直線コネクタ 64"/>
          <p:cNvCxnSpPr/>
          <p:nvPr/>
        </p:nvCxnSpPr>
        <p:spPr bwMode="auto">
          <a:xfrm>
            <a:off x="4427984" y="2204864"/>
            <a:ext cx="0" cy="352839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bg1">
                <a:lumMod val="75000"/>
              </a:schemeClr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7" name="直線コネクタ 66"/>
          <p:cNvCxnSpPr/>
          <p:nvPr/>
        </p:nvCxnSpPr>
        <p:spPr bwMode="auto">
          <a:xfrm>
            <a:off x="7308304" y="2204864"/>
            <a:ext cx="0" cy="352839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bg1">
                <a:lumMod val="75000"/>
              </a:schemeClr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8" name="直線コネクタ 67"/>
          <p:cNvCxnSpPr/>
          <p:nvPr/>
        </p:nvCxnSpPr>
        <p:spPr bwMode="auto">
          <a:xfrm>
            <a:off x="7956376" y="2204864"/>
            <a:ext cx="0" cy="352839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bg1">
                <a:lumMod val="75000"/>
              </a:schemeClr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0" name="直線矢印コネクタ 69"/>
          <p:cNvCxnSpPr/>
          <p:nvPr/>
        </p:nvCxnSpPr>
        <p:spPr bwMode="auto">
          <a:xfrm>
            <a:off x="3737008" y="5589240"/>
            <a:ext cx="690976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1" name="テキスト ボックス 70"/>
          <p:cNvSpPr txBox="1"/>
          <p:nvPr/>
        </p:nvSpPr>
        <p:spPr>
          <a:xfrm>
            <a:off x="3491880" y="5589240"/>
            <a:ext cx="104111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>
                <a:latin typeface="+mj-lt"/>
              </a:rPr>
              <a:t>A-BFT slot#0</a:t>
            </a:r>
            <a:endParaRPr kumimoji="1" lang="ja-JP" altLang="en-US" dirty="0">
              <a:latin typeface="+mj-lt"/>
            </a:endParaRPr>
          </a:p>
        </p:txBody>
      </p:sp>
      <p:cxnSp>
        <p:nvCxnSpPr>
          <p:cNvPr id="72" name="直線矢印コネクタ 71"/>
          <p:cNvCxnSpPr/>
          <p:nvPr/>
        </p:nvCxnSpPr>
        <p:spPr bwMode="auto">
          <a:xfrm>
            <a:off x="4427220" y="5600273"/>
            <a:ext cx="2881084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3" name="テキスト ボックス 72"/>
          <p:cNvSpPr txBox="1"/>
          <p:nvPr/>
        </p:nvSpPr>
        <p:spPr>
          <a:xfrm>
            <a:off x="5259073" y="5600273"/>
            <a:ext cx="104111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>
                <a:latin typeface="+mj-lt"/>
              </a:rPr>
              <a:t>A-BFT slot#1</a:t>
            </a:r>
            <a:endParaRPr kumimoji="1" lang="ja-JP" altLang="en-US" dirty="0">
              <a:latin typeface="+mj-lt"/>
            </a:endParaRPr>
          </a:p>
        </p:txBody>
      </p:sp>
      <p:cxnSp>
        <p:nvCxnSpPr>
          <p:cNvPr id="75" name="直線矢印コネクタ 74"/>
          <p:cNvCxnSpPr/>
          <p:nvPr/>
        </p:nvCxnSpPr>
        <p:spPr bwMode="auto">
          <a:xfrm>
            <a:off x="7274969" y="5608052"/>
            <a:ext cx="690976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6" name="テキスト ボックス 75"/>
          <p:cNvSpPr txBox="1"/>
          <p:nvPr/>
        </p:nvSpPr>
        <p:spPr>
          <a:xfrm>
            <a:off x="7131281" y="5608052"/>
            <a:ext cx="119500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>
                <a:latin typeface="+mj-lt"/>
              </a:rPr>
              <a:t>A-BFT slot#2...</a:t>
            </a:r>
            <a:endParaRPr kumimoji="1" lang="ja-JP" altLang="en-US" dirty="0">
              <a:latin typeface="+mj-lt"/>
            </a:endParaRPr>
          </a:p>
        </p:txBody>
      </p:sp>
      <p:sp>
        <p:nvSpPr>
          <p:cNvPr id="77" name="右中かっこ 76"/>
          <p:cNvSpPr/>
          <p:nvPr/>
        </p:nvSpPr>
        <p:spPr bwMode="auto">
          <a:xfrm rot="5400000">
            <a:off x="5787359" y="3741367"/>
            <a:ext cx="233577" cy="4536503"/>
          </a:xfrm>
          <a:prstGeom prst="righ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8" name="テキスト ボックス 77"/>
          <p:cNvSpPr txBox="1"/>
          <p:nvPr/>
        </p:nvSpPr>
        <p:spPr>
          <a:xfrm>
            <a:off x="4121189" y="6021288"/>
            <a:ext cx="370652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dirty="0">
                <a:latin typeface="+mj-lt"/>
              </a:rPr>
              <a:t>2) Responder STA chooses one of A-BFT slot by random</a:t>
            </a:r>
            <a:br>
              <a:rPr kumimoji="1" lang="en-US" altLang="ja-JP" dirty="0">
                <a:latin typeface="+mj-lt"/>
              </a:rPr>
            </a:br>
            <a:r>
              <a:rPr kumimoji="1" lang="en-US" altLang="ja-JP" dirty="0">
                <a:latin typeface="+mj-lt"/>
              </a:rPr>
              <a:t>to perform </a:t>
            </a:r>
            <a:r>
              <a:rPr kumimoji="1" lang="en-US" altLang="ja-JP" dirty="0" err="1">
                <a:latin typeface="+mj-lt"/>
              </a:rPr>
              <a:t>Tx</a:t>
            </a:r>
            <a:r>
              <a:rPr kumimoji="1" lang="en-US" altLang="ja-JP" dirty="0">
                <a:latin typeface="+mj-lt"/>
              </a:rPr>
              <a:t> Sector Sweep</a:t>
            </a:r>
            <a:endParaRPr kumimoji="1" lang="ja-JP" altLang="en-US" dirty="0">
              <a:latin typeface="+mj-lt"/>
            </a:endParaRPr>
          </a:p>
        </p:txBody>
      </p:sp>
      <p:sp>
        <p:nvSpPr>
          <p:cNvPr id="79" name="テキスト ボックス 78"/>
          <p:cNvSpPr txBox="1"/>
          <p:nvPr/>
        </p:nvSpPr>
        <p:spPr>
          <a:xfrm>
            <a:off x="6291781" y="2308814"/>
            <a:ext cx="249940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>
                <a:latin typeface="+mj-lt"/>
              </a:rPr>
              <a:t>4) Initiator STA transmits</a:t>
            </a:r>
            <a:br>
              <a:rPr kumimoji="1" lang="en-US" altLang="ja-JP" dirty="0">
                <a:latin typeface="+mj-lt"/>
              </a:rPr>
            </a:br>
            <a:r>
              <a:rPr kumimoji="1" lang="en-US" altLang="ja-JP" dirty="0">
                <a:latin typeface="+mj-lt"/>
              </a:rPr>
              <a:t>SSW-Feedback frame</a:t>
            </a:r>
          </a:p>
          <a:p>
            <a:r>
              <a:rPr kumimoji="1" lang="en-US" altLang="ja-JP" dirty="0">
                <a:latin typeface="+mj-lt"/>
              </a:rPr>
              <a:t>Including feedback: best Sector ID=</a:t>
            </a:r>
            <a:r>
              <a:rPr kumimoji="1" lang="en-US" altLang="ja-JP" dirty="0">
                <a:solidFill>
                  <a:srgbClr val="FF0000"/>
                </a:solidFill>
                <a:latin typeface="+mj-lt"/>
              </a:rPr>
              <a:t>1</a:t>
            </a:r>
            <a:endParaRPr kumimoji="1" lang="ja-JP" altLang="en-US" dirty="0">
              <a:solidFill>
                <a:srgbClr val="FF0000"/>
              </a:solidFill>
              <a:latin typeface="+mj-lt"/>
            </a:endParaRPr>
          </a:p>
        </p:txBody>
      </p:sp>
      <p:cxnSp>
        <p:nvCxnSpPr>
          <p:cNvPr id="80" name="直線矢印コネクタ 79"/>
          <p:cNvCxnSpPr/>
          <p:nvPr/>
        </p:nvCxnSpPr>
        <p:spPr bwMode="auto">
          <a:xfrm flipV="1">
            <a:off x="986700" y="5589239"/>
            <a:ext cx="2649196" cy="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3" name="テキスト ボックス 82"/>
          <p:cNvSpPr txBox="1"/>
          <p:nvPr/>
        </p:nvSpPr>
        <p:spPr>
          <a:xfrm>
            <a:off x="2122644" y="5600273"/>
            <a:ext cx="4331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>
                <a:latin typeface="+mj-lt"/>
              </a:rPr>
              <a:t>BTI</a:t>
            </a:r>
            <a:endParaRPr kumimoji="1" lang="ja-JP" altLang="en-US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9632601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DMG Beacon transmission with </a:t>
            </a:r>
            <a:br>
              <a:rPr lang="en-US" dirty="0"/>
            </a:br>
            <a:r>
              <a:rPr lang="en-US" dirty="0"/>
              <a:t>Discovery mode = 1 (11ad)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916833"/>
            <a:ext cx="8424936" cy="1080119"/>
          </a:xfrm>
        </p:spPr>
        <p:txBody>
          <a:bodyPr>
            <a:noAutofit/>
          </a:bodyPr>
          <a:lstStyle/>
          <a:p>
            <a:r>
              <a:rPr lang="en-US" altLang="ja-JP" sz="2000" dirty="0"/>
              <a:t>11ad specifies a beacon transmission procedure before establishment</a:t>
            </a:r>
            <a:br>
              <a:rPr lang="en-US" altLang="ja-JP" sz="2000" dirty="0"/>
            </a:br>
            <a:r>
              <a:rPr lang="en-US" altLang="ja-JP" sz="2000" dirty="0"/>
              <a:t>of a BSS (802.11-2016[2], subclause 11.1.3.4)</a:t>
            </a:r>
          </a:p>
          <a:p>
            <a:r>
              <a:rPr lang="en-US" altLang="ja-JP" sz="2000" dirty="0"/>
              <a:t>DMG Beacon transmission, followed by beamforming training, is performed with random interval to discover peer STA(s).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Slide </a:t>
            </a:r>
            <a:fld id="{291230A6-1ED8-40C7-B3D0-82B1B9814FDB}" type="slidenum">
              <a:rPr lang="en-GB" smtClean="0"/>
              <a:pPr>
                <a:defRPr/>
              </a:pPr>
              <a:t>5</a:t>
            </a:fld>
            <a:endParaRPr lang="en-GB" dirty="0"/>
          </a:p>
        </p:txBody>
      </p:sp>
      <p:sp>
        <p:nvSpPr>
          <p:cNvPr id="6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7662272" y="6475413"/>
            <a:ext cx="881653" cy="184666"/>
          </a:xfrm>
        </p:spPr>
        <p:txBody>
          <a:bodyPr/>
          <a:lstStyle/>
          <a:p>
            <a:pPr>
              <a:defRPr/>
            </a:pPr>
            <a:r>
              <a:rPr lang="en-GB"/>
              <a:t>Hiroyuki Motozuka (Panasonic)</a:t>
            </a:r>
            <a:endParaRPr lang="en-GB" dirty="0"/>
          </a:p>
        </p:txBody>
      </p:sp>
      <p:cxnSp>
        <p:nvCxnSpPr>
          <p:cNvPr id="7" name="直線コネクタ 6"/>
          <p:cNvCxnSpPr/>
          <p:nvPr/>
        </p:nvCxnSpPr>
        <p:spPr bwMode="auto">
          <a:xfrm flipV="1">
            <a:off x="782423" y="4701484"/>
            <a:ext cx="7966041" cy="6957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" name="正方形/長方形 7"/>
          <p:cNvSpPr/>
          <p:nvPr/>
        </p:nvSpPr>
        <p:spPr bwMode="auto">
          <a:xfrm>
            <a:off x="1057927" y="4504409"/>
            <a:ext cx="53105" cy="204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anose="020B0604020202020204" pitchFamily="34" charset="0"/>
            </a:endParaRPr>
          </a:p>
        </p:txBody>
      </p:sp>
      <p:sp>
        <p:nvSpPr>
          <p:cNvPr id="9" name="正方形/長方形 8"/>
          <p:cNvSpPr/>
          <p:nvPr/>
        </p:nvSpPr>
        <p:spPr bwMode="auto">
          <a:xfrm>
            <a:off x="1129935" y="4504409"/>
            <a:ext cx="53105" cy="204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anose="020B0604020202020204" pitchFamily="34" charset="0"/>
            </a:endParaRPr>
          </a:p>
        </p:txBody>
      </p:sp>
      <p:sp>
        <p:nvSpPr>
          <p:cNvPr id="10" name="正方形/長方形 9"/>
          <p:cNvSpPr/>
          <p:nvPr/>
        </p:nvSpPr>
        <p:spPr bwMode="auto">
          <a:xfrm>
            <a:off x="1210327" y="4504409"/>
            <a:ext cx="53105" cy="204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anose="020B0604020202020204" pitchFamily="34" charset="0"/>
            </a:endParaRPr>
          </a:p>
        </p:txBody>
      </p:sp>
      <p:sp>
        <p:nvSpPr>
          <p:cNvPr id="11" name="正方形/長方形 10"/>
          <p:cNvSpPr/>
          <p:nvPr/>
        </p:nvSpPr>
        <p:spPr bwMode="auto">
          <a:xfrm>
            <a:off x="1508878" y="4504409"/>
            <a:ext cx="53105" cy="204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anose="020B0604020202020204" pitchFamily="34" charset="0"/>
            </a:endParaRPr>
          </a:p>
        </p:txBody>
      </p:sp>
      <p:cxnSp>
        <p:nvCxnSpPr>
          <p:cNvPr id="12" name="直線コネクタ 11"/>
          <p:cNvCxnSpPr/>
          <p:nvPr/>
        </p:nvCxnSpPr>
        <p:spPr bwMode="auto">
          <a:xfrm>
            <a:off x="1318883" y="4636433"/>
            <a:ext cx="171092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" name="テキスト ボックス 12"/>
          <p:cNvSpPr txBox="1"/>
          <p:nvPr/>
        </p:nvSpPr>
        <p:spPr>
          <a:xfrm>
            <a:off x="379404" y="4492417"/>
            <a:ext cx="46249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>
                <a:latin typeface="+mj-lt"/>
              </a:rPr>
              <a:t>STA</a:t>
            </a:r>
            <a:endParaRPr kumimoji="1" lang="ja-JP" altLang="en-US" dirty="0">
              <a:latin typeface="+mj-lt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537089" y="3661420"/>
            <a:ext cx="121482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>
                <a:latin typeface="+mj-lt"/>
              </a:rPr>
              <a:t>Transmission of </a:t>
            </a:r>
            <a:br>
              <a:rPr kumimoji="1" lang="en-US" altLang="ja-JP" dirty="0">
                <a:latin typeface="+mj-lt"/>
              </a:rPr>
            </a:br>
            <a:r>
              <a:rPr kumimoji="1" lang="en-US" altLang="ja-JP" dirty="0">
                <a:latin typeface="+mj-lt"/>
              </a:rPr>
              <a:t>DMG Beacon</a:t>
            </a:r>
          </a:p>
          <a:p>
            <a:r>
              <a:rPr kumimoji="1" lang="en-US" altLang="ja-JP" dirty="0">
                <a:latin typeface="+mj-lt"/>
              </a:rPr>
              <a:t>frames (BTI)</a:t>
            </a:r>
            <a:endParaRPr kumimoji="1" lang="ja-JP" altLang="en-US" dirty="0">
              <a:latin typeface="+mj-lt"/>
            </a:endParaRPr>
          </a:p>
        </p:txBody>
      </p:sp>
      <p:cxnSp>
        <p:nvCxnSpPr>
          <p:cNvPr id="16" name="直線矢印コネクタ 15"/>
          <p:cNvCxnSpPr/>
          <p:nvPr/>
        </p:nvCxnSpPr>
        <p:spPr bwMode="auto">
          <a:xfrm>
            <a:off x="1561983" y="4630916"/>
            <a:ext cx="216024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" name="直線矢印コネクタ 16"/>
          <p:cNvCxnSpPr/>
          <p:nvPr/>
        </p:nvCxnSpPr>
        <p:spPr bwMode="auto">
          <a:xfrm>
            <a:off x="1778007" y="4636433"/>
            <a:ext cx="216024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" name="直線矢印コネクタ 17"/>
          <p:cNvCxnSpPr/>
          <p:nvPr/>
        </p:nvCxnSpPr>
        <p:spPr bwMode="auto">
          <a:xfrm>
            <a:off x="1994031" y="4636433"/>
            <a:ext cx="216024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0" name="右中かっこ 19"/>
          <p:cNvSpPr/>
          <p:nvPr/>
        </p:nvSpPr>
        <p:spPr bwMode="auto">
          <a:xfrm rot="16200000" flipV="1">
            <a:off x="1787232" y="4042410"/>
            <a:ext cx="233577" cy="612068"/>
          </a:xfrm>
          <a:prstGeom prst="righ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1643825" y="3661420"/>
            <a:ext cx="150233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>
                <a:latin typeface="+mj-lt"/>
              </a:rPr>
              <a:t>A-BFT slots</a:t>
            </a:r>
          </a:p>
          <a:p>
            <a:r>
              <a:rPr kumimoji="1" lang="en-US" altLang="ja-JP" dirty="0">
                <a:latin typeface="+mj-lt"/>
              </a:rPr>
              <a:t>waiting for responses</a:t>
            </a:r>
          </a:p>
          <a:p>
            <a:r>
              <a:rPr kumimoji="1" lang="en-US" altLang="ja-JP" dirty="0">
                <a:latin typeface="+mj-lt"/>
              </a:rPr>
              <a:t>from peer STAs</a:t>
            </a:r>
          </a:p>
        </p:txBody>
      </p:sp>
      <p:sp>
        <p:nvSpPr>
          <p:cNvPr id="22" name="正方形/長方形 21"/>
          <p:cNvSpPr/>
          <p:nvPr/>
        </p:nvSpPr>
        <p:spPr bwMode="auto">
          <a:xfrm>
            <a:off x="3074151" y="4492417"/>
            <a:ext cx="53105" cy="204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anose="020B0604020202020204" pitchFamily="34" charset="0"/>
            </a:endParaRPr>
          </a:p>
        </p:txBody>
      </p:sp>
      <p:sp>
        <p:nvSpPr>
          <p:cNvPr id="23" name="正方形/長方形 22"/>
          <p:cNvSpPr/>
          <p:nvPr/>
        </p:nvSpPr>
        <p:spPr bwMode="auto">
          <a:xfrm>
            <a:off x="3146159" y="4492417"/>
            <a:ext cx="53105" cy="204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anose="020B0604020202020204" pitchFamily="34" charset="0"/>
            </a:endParaRPr>
          </a:p>
        </p:txBody>
      </p:sp>
      <p:sp>
        <p:nvSpPr>
          <p:cNvPr id="24" name="正方形/長方形 23"/>
          <p:cNvSpPr/>
          <p:nvPr/>
        </p:nvSpPr>
        <p:spPr bwMode="auto">
          <a:xfrm>
            <a:off x="3226551" y="4492417"/>
            <a:ext cx="53105" cy="204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anose="020B0604020202020204" pitchFamily="34" charset="0"/>
            </a:endParaRPr>
          </a:p>
        </p:txBody>
      </p:sp>
      <p:sp>
        <p:nvSpPr>
          <p:cNvPr id="25" name="正方形/長方形 24"/>
          <p:cNvSpPr/>
          <p:nvPr/>
        </p:nvSpPr>
        <p:spPr bwMode="auto">
          <a:xfrm>
            <a:off x="3525102" y="4492417"/>
            <a:ext cx="53105" cy="204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anose="020B0604020202020204" pitchFamily="34" charset="0"/>
            </a:endParaRPr>
          </a:p>
        </p:txBody>
      </p:sp>
      <p:cxnSp>
        <p:nvCxnSpPr>
          <p:cNvPr id="26" name="直線コネクタ 25"/>
          <p:cNvCxnSpPr/>
          <p:nvPr/>
        </p:nvCxnSpPr>
        <p:spPr bwMode="auto">
          <a:xfrm>
            <a:off x="3335107" y="4624441"/>
            <a:ext cx="171092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7" name="直線矢印コネクタ 26"/>
          <p:cNvCxnSpPr/>
          <p:nvPr/>
        </p:nvCxnSpPr>
        <p:spPr bwMode="auto">
          <a:xfrm>
            <a:off x="3578207" y="4618924"/>
            <a:ext cx="216024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8" name="直線矢印コネクタ 27"/>
          <p:cNvCxnSpPr/>
          <p:nvPr/>
        </p:nvCxnSpPr>
        <p:spPr bwMode="auto">
          <a:xfrm>
            <a:off x="3794231" y="4624441"/>
            <a:ext cx="216024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9" name="直線矢印コネクタ 28"/>
          <p:cNvCxnSpPr/>
          <p:nvPr/>
        </p:nvCxnSpPr>
        <p:spPr bwMode="auto">
          <a:xfrm>
            <a:off x="4010255" y="4624441"/>
            <a:ext cx="216024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0" name="正方形/長方形 29"/>
          <p:cNvSpPr/>
          <p:nvPr/>
        </p:nvSpPr>
        <p:spPr bwMode="auto">
          <a:xfrm>
            <a:off x="6602543" y="4505181"/>
            <a:ext cx="53105" cy="204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anose="020B0604020202020204" pitchFamily="34" charset="0"/>
            </a:endParaRPr>
          </a:p>
        </p:txBody>
      </p:sp>
      <p:sp>
        <p:nvSpPr>
          <p:cNvPr id="31" name="正方形/長方形 30"/>
          <p:cNvSpPr/>
          <p:nvPr/>
        </p:nvSpPr>
        <p:spPr bwMode="auto">
          <a:xfrm>
            <a:off x="6674551" y="4505181"/>
            <a:ext cx="53105" cy="204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anose="020B0604020202020204" pitchFamily="34" charset="0"/>
            </a:endParaRPr>
          </a:p>
        </p:txBody>
      </p:sp>
      <p:sp>
        <p:nvSpPr>
          <p:cNvPr id="32" name="正方形/長方形 31"/>
          <p:cNvSpPr/>
          <p:nvPr/>
        </p:nvSpPr>
        <p:spPr bwMode="auto">
          <a:xfrm>
            <a:off x="6754943" y="4505181"/>
            <a:ext cx="53105" cy="204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anose="020B0604020202020204" pitchFamily="34" charset="0"/>
            </a:endParaRPr>
          </a:p>
        </p:txBody>
      </p:sp>
      <p:sp>
        <p:nvSpPr>
          <p:cNvPr id="33" name="正方形/長方形 32"/>
          <p:cNvSpPr/>
          <p:nvPr/>
        </p:nvSpPr>
        <p:spPr bwMode="auto">
          <a:xfrm>
            <a:off x="7053494" y="4505181"/>
            <a:ext cx="53105" cy="204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anose="020B0604020202020204" pitchFamily="34" charset="0"/>
            </a:endParaRPr>
          </a:p>
        </p:txBody>
      </p:sp>
      <p:cxnSp>
        <p:nvCxnSpPr>
          <p:cNvPr id="34" name="直線コネクタ 33"/>
          <p:cNvCxnSpPr/>
          <p:nvPr/>
        </p:nvCxnSpPr>
        <p:spPr bwMode="auto">
          <a:xfrm>
            <a:off x="6863499" y="4637205"/>
            <a:ext cx="171092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5" name="直線矢印コネクタ 34"/>
          <p:cNvCxnSpPr/>
          <p:nvPr/>
        </p:nvCxnSpPr>
        <p:spPr bwMode="auto">
          <a:xfrm>
            <a:off x="7106599" y="4631688"/>
            <a:ext cx="216024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6" name="直線矢印コネクタ 35"/>
          <p:cNvCxnSpPr/>
          <p:nvPr/>
        </p:nvCxnSpPr>
        <p:spPr bwMode="auto">
          <a:xfrm>
            <a:off x="7322623" y="4637205"/>
            <a:ext cx="216024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7" name="直線矢印コネクタ 36"/>
          <p:cNvCxnSpPr/>
          <p:nvPr/>
        </p:nvCxnSpPr>
        <p:spPr bwMode="auto">
          <a:xfrm>
            <a:off x="7538647" y="4637205"/>
            <a:ext cx="216024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8" name="右中かっこ 37"/>
          <p:cNvSpPr/>
          <p:nvPr/>
        </p:nvSpPr>
        <p:spPr bwMode="auto">
          <a:xfrm rot="16200000" flipV="1">
            <a:off x="1196907" y="4092674"/>
            <a:ext cx="233577" cy="511539"/>
          </a:xfrm>
          <a:prstGeom prst="righ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40" name="直線矢印コネクタ 39"/>
          <p:cNvCxnSpPr/>
          <p:nvPr/>
        </p:nvCxnSpPr>
        <p:spPr bwMode="auto">
          <a:xfrm>
            <a:off x="1057925" y="4852457"/>
            <a:ext cx="2016226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1" name="直線矢印コネクタ 40"/>
          <p:cNvCxnSpPr/>
          <p:nvPr/>
        </p:nvCxnSpPr>
        <p:spPr bwMode="auto">
          <a:xfrm>
            <a:off x="3074151" y="4852457"/>
            <a:ext cx="3528392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3" name="テキスト ボックス 42"/>
          <p:cNvSpPr txBox="1"/>
          <p:nvPr/>
        </p:nvSpPr>
        <p:spPr>
          <a:xfrm>
            <a:off x="1404429" y="4859711"/>
            <a:ext cx="43364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>
                <a:latin typeface="+mj-lt"/>
              </a:rPr>
              <a:t>The Interval should be set to a random duration, about 10 – 200ms:</a:t>
            </a:r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897796" y="5204155"/>
            <a:ext cx="5045714" cy="83099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kumimoji="1" lang="en-US" altLang="ja-JP" dirty="0">
                <a:latin typeface="+mj-lt"/>
              </a:rPr>
              <a:t>from 802.11-2016: </a:t>
            </a:r>
          </a:p>
          <a:p>
            <a:r>
              <a:rPr kumimoji="1" lang="en-US" altLang="ja-JP" dirty="0">
                <a:latin typeface="+mj-lt"/>
              </a:rPr>
              <a:t>“At each TBTT, the STA should generate a </a:t>
            </a:r>
            <a:r>
              <a:rPr kumimoji="1" lang="en-US" altLang="ja-JP" dirty="0">
                <a:solidFill>
                  <a:srgbClr val="FF0000"/>
                </a:solidFill>
                <a:latin typeface="+mj-lt"/>
              </a:rPr>
              <a:t>random value for the Beacon Interval field</a:t>
            </a:r>
            <a:r>
              <a:rPr kumimoji="1" lang="en-US" altLang="ja-JP" dirty="0">
                <a:latin typeface="+mj-lt"/>
              </a:rPr>
              <a:t> within the DMG Beacon frame from a uniform distribution</a:t>
            </a:r>
          </a:p>
          <a:p>
            <a:r>
              <a:rPr kumimoji="1" lang="en-US" altLang="ja-JP" dirty="0">
                <a:latin typeface="+mj-lt"/>
              </a:rPr>
              <a:t>between [10 TUs, 200 TUs), i.e., </a:t>
            </a:r>
            <a:r>
              <a:rPr kumimoji="1" lang="en-US" altLang="ja-JP" dirty="0">
                <a:solidFill>
                  <a:srgbClr val="FF0000"/>
                </a:solidFill>
                <a:latin typeface="+mj-lt"/>
              </a:rPr>
              <a:t>10 TUs to 199 TUs</a:t>
            </a:r>
            <a:r>
              <a:rPr kumimoji="1" lang="en-US" altLang="ja-JP" dirty="0">
                <a:latin typeface="+mj-lt"/>
              </a:rPr>
              <a:t>.”</a:t>
            </a:r>
          </a:p>
        </p:txBody>
      </p:sp>
    </p:spTree>
    <p:extLst>
      <p:ext uri="{BB962C8B-B14F-4D97-AF65-F5344CB8AC3E}">
        <p14:creationId xmlns:p14="http://schemas.microsoft.com/office/powerpoint/2010/main" val="25574543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Requirements in V2X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2782789"/>
            <a:ext cx="8424936" cy="3814563"/>
          </a:xfrm>
        </p:spPr>
        <p:txBody>
          <a:bodyPr>
            <a:noAutofit/>
          </a:bodyPr>
          <a:lstStyle/>
          <a:p>
            <a:r>
              <a:rPr lang="en-US" altLang="ja-JP" sz="2000" dirty="0"/>
              <a:t>The procedure in the previous slides (Discovery beacon transmission) seems to be reusable for V2X scenario. What’s the difference between 11ad and V2X?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Slide </a:t>
            </a:r>
            <a:fld id="{291230A6-1ED8-40C7-B3D0-82B1B9814FDB}" type="slidenum">
              <a:rPr lang="en-GB" smtClean="0"/>
              <a:pPr>
                <a:defRPr/>
              </a:pPr>
              <a:t>6</a:t>
            </a:fld>
            <a:endParaRPr lang="en-GB" dirty="0"/>
          </a:p>
        </p:txBody>
      </p:sp>
      <p:sp>
        <p:nvSpPr>
          <p:cNvPr id="6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7662272" y="6475413"/>
            <a:ext cx="881653" cy="184666"/>
          </a:xfrm>
        </p:spPr>
        <p:txBody>
          <a:bodyPr/>
          <a:lstStyle/>
          <a:p>
            <a:pPr>
              <a:defRPr/>
            </a:pPr>
            <a:r>
              <a:rPr lang="en-GB"/>
              <a:t>Hiroyuki Motozuka (Panasonic)</a:t>
            </a:r>
            <a:endParaRPr lang="en-GB" dirty="0"/>
          </a:p>
        </p:txBody>
      </p:sp>
      <p:pic>
        <p:nvPicPr>
          <p:cNvPr id="15" name="図 1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11803" y="1623678"/>
            <a:ext cx="838200" cy="333375"/>
          </a:xfrm>
          <a:prstGeom prst="rect">
            <a:avLst/>
          </a:prstGeom>
        </p:spPr>
      </p:pic>
      <p:pic>
        <p:nvPicPr>
          <p:cNvPr id="16" name="図 1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68144" y="2254201"/>
            <a:ext cx="838200" cy="333375"/>
          </a:xfrm>
          <a:prstGeom prst="rect">
            <a:avLst/>
          </a:prstGeom>
        </p:spPr>
      </p:pic>
      <p:pic>
        <p:nvPicPr>
          <p:cNvPr id="17" name="図 1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68024" y="2254201"/>
            <a:ext cx="838200" cy="333375"/>
          </a:xfrm>
          <a:prstGeom prst="rect">
            <a:avLst/>
          </a:prstGeom>
        </p:spPr>
      </p:pic>
      <p:pic>
        <p:nvPicPr>
          <p:cNvPr id="18" name="図 1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41196" y="2204864"/>
            <a:ext cx="783715" cy="432048"/>
          </a:xfrm>
          <a:prstGeom prst="rect">
            <a:avLst/>
          </a:prstGeom>
        </p:spPr>
      </p:pic>
      <p:pic>
        <p:nvPicPr>
          <p:cNvPr id="19" name="図 1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12511" y="1574341"/>
            <a:ext cx="783715" cy="432048"/>
          </a:xfrm>
          <a:prstGeom prst="rect">
            <a:avLst/>
          </a:prstGeom>
        </p:spPr>
      </p:pic>
      <p:pic>
        <p:nvPicPr>
          <p:cNvPr id="20" name="図 1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57363" y="1574341"/>
            <a:ext cx="783715" cy="432048"/>
          </a:xfrm>
          <a:prstGeom prst="rect">
            <a:avLst/>
          </a:prstGeom>
        </p:spPr>
      </p:pic>
      <p:cxnSp>
        <p:nvCxnSpPr>
          <p:cNvPr id="21" name="直線矢印コネクタ 20"/>
          <p:cNvCxnSpPr>
            <a:stCxn id="19" idx="1"/>
            <a:endCxn id="20" idx="3"/>
          </p:cNvCxnSpPr>
          <p:nvPr/>
        </p:nvCxnSpPr>
        <p:spPr bwMode="auto">
          <a:xfrm flipH="1">
            <a:off x="2641078" y="1790365"/>
            <a:ext cx="1171433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solid"/>
            <a:round/>
            <a:headEnd type="triangle" w="med" len="med"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" name="直線矢印コネクタ 21"/>
          <p:cNvCxnSpPr>
            <a:stCxn id="18" idx="1"/>
            <a:endCxn id="17" idx="3"/>
          </p:cNvCxnSpPr>
          <p:nvPr/>
        </p:nvCxnSpPr>
        <p:spPr bwMode="auto">
          <a:xfrm flipH="1">
            <a:off x="2906224" y="2420888"/>
            <a:ext cx="1134972" cy="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solid"/>
            <a:round/>
            <a:headEnd type="triangle" w="med" len="med"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" name="直線矢印コネクタ 22"/>
          <p:cNvCxnSpPr/>
          <p:nvPr/>
        </p:nvCxnSpPr>
        <p:spPr bwMode="auto">
          <a:xfrm flipH="1">
            <a:off x="2862490" y="1895069"/>
            <a:ext cx="950022" cy="36928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solid"/>
            <a:round/>
            <a:headEnd type="triangle" w="med" len="med"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" name="直線矢印コネクタ 23"/>
          <p:cNvCxnSpPr/>
          <p:nvPr/>
        </p:nvCxnSpPr>
        <p:spPr bwMode="auto">
          <a:xfrm flipH="1" flipV="1">
            <a:off x="2647672" y="1896573"/>
            <a:ext cx="1400125" cy="54405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solid"/>
            <a:round/>
            <a:headEnd type="triangle" w="med" len="med"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9" name="直線矢印コネクタ 28"/>
          <p:cNvCxnSpPr>
            <a:stCxn id="17" idx="0"/>
            <a:endCxn id="20" idx="2"/>
          </p:cNvCxnSpPr>
          <p:nvPr/>
        </p:nvCxnSpPr>
        <p:spPr bwMode="auto">
          <a:xfrm flipH="1" flipV="1">
            <a:off x="2249221" y="2006389"/>
            <a:ext cx="237903" cy="247812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solid"/>
            <a:round/>
            <a:headEnd type="triangle" w="med" len="med"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3" name="直線矢印コネクタ 32"/>
          <p:cNvCxnSpPr>
            <a:stCxn id="18" idx="0"/>
          </p:cNvCxnSpPr>
          <p:nvPr/>
        </p:nvCxnSpPr>
        <p:spPr bwMode="auto">
          <a:xfrm flipH="1" flipV="1">
            <a:off x="4204369" y="2073242"/>
            <a:ext cx="228685" cy="131622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solid"/>
            <a:round/>
            <a:headEnd type="triangle" w="med" len="med"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6" name="直線矢印コネクタ 35"/>
          <p:cNvCxnSpPr>
            <a:stCxn id="16" idx="0"/>
          </p:cNvCxnSpPr>
          <p:nvPr/>
        </p:nvCxnSpPr>
        <p:spPr bwMode="auto">
          <a:xfrm flipV="1">
            <a:off x="6287244" y="1913583"/>
            <a:ext cx="419100" cy="34061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solid"/>
            <a:round/>
            <a:headEnd type="triangle" w="med" len="med"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8" name="直線矢印コネクタ 37"/>
          <p:cNvCxnSpPr>
            <a:stCxn id="15" idx="1"/>
            <a:endCxn id="19" idx="3"/>
          </p:cNvCxnSpPr>
          <p:nvPr/>
        </p:nvCxnSpPr>
        <p:spPr bwMode="auto">
          <a:xfrm flipH="1" flipV="1">
            <a:off x="4596226" y="1790365"/>
            <a:ext cx="1815577" cy="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solid"/>
            <a:round/>
            <a:headEnd type="triangle" w="med" len="med"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9" name="直線矢印コネクタ 38"/>
          <p:cNvCxnSpPr/>
          <p:nvPr/>
        </p:nvCxnSpPr>
        <p:spPr bwMode="auto">
          <a:xfrm flipH="1" flipV="1">
            <a:off x="4443591" y="1984098"/>
            <a:ext cx="1424553" cy="38419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solid"/>
            <a:round/>
            <a:headEnd type="triangle" w="med" len="med"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0" name="直線矢印コネクタ 39"/>
          <p:cNvCxnSpPr>
            <a:stCxn id="16" idx="1"/>
            <a:endCxn id="18" idx="3"/>
          </p:cNvCxnSpPr>
          <p:nvPr/>
        </p:nvCxnSpPr>
        <p:spPr bwMode="auto">
          <a:xfrm flipH="1" flipV="1">
            <a:off x="4824911" y="2420888"/>
            <a:ext cx="1043233" cy="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solid"/>
            <a:round/>
            <a:headEnd type="triangle" w="med" len="med"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5" name="直線矢印コネクタ 44"/>
          <p:cNvCxnSpPr/>
          <p:nvPr/>
        </p:nvCxnSpPr>
        <p:spPr bwMode="auto">
          <a:xfrm flipH="1">
            <a:off x="4822271" y="1901771"/>
            <a:ext cx="1589532" cy="52493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solid"/>
            <a:round/>
            <a:headEnd type="triangle" w="med" len="med"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aphicFrame>
        <p:nvGraphicFramePr>
          <p:cNvPr id="25" name="表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8119949"/>
              </p:ext>
            </p:extLst>
          </p:nvPr>
        </p:nvGraphicFramePr>
        <p:xfrm>
          <a:off x="949638" y="3861048"/>
          <a:ext cx="7560840" cy="2133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816424">
                  <a:extLst>
                    <a:ext uri="{9D8B030D-6E8A-4147-A177-3AD203B41FA5}">
                      <a16:colId xmlns:a16="http://schemas.microsoft.com/office/drawing/2014/main" val="1073879544"/>
                    </a:ext>
                  </a:extLst>
                </a:gridCol>
                <a:gridCol w="3744416">
                  <a:extLst>
                    <a:ext uri="{9D8B030D-6E8A-4147-A177-3AD203B41FA5}">
                      <a16:colId xmlns:a16="http://schemas.microsoft.com/office/drawing/2014/main" val="2031742869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kumimoji="1" lang="en-US" altLang="ja-JP" sz="1600" dirty="0"/>
                        <a:t>11ad STA</a:t>
                      </a:r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dirty="0"/>
                        <a:t>STA</a:t>
                      </a:r>
                      <a:r>
                        <a:rPr kumimoji="1" lang="en-US" altLang="ja-JP" sz="1600" baseline="0" dirty="0"/>
                        <a:t> in V2X/OCB</a:t>
                      </a:r>
                      <a:endParaRPr kumimoji="1" lang="ja-JP" alt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3030495"/>
                  </a:ext>
                </a:extLst>
              </a:tr>
              <a:tr h="1047503">
                <a:tc>
                  <a:txBody>
                    <a:bodyPr/>
                    <a:lstStyle/>
                    <a:p>
                      <a:r>
                        <a:rPr kumimoji="1" lang="en-US" altLang="ja-JP" sz="1600" dirty="0"/>
                        <a:t>Upon having discovered peer STA(s):</a:t>
                      </a:r>
                    </a:p>
                    <a:p>
                      <a:r>
                        <a:rPr kumimoji="1" lang="ja-JP" altLang="en-US" sz="1600" baseline="0" dirty="0"/>
                        <a:t>  </a:t>
                      </a:r>
                      <a:r>
                        <a:rPr kumimoji="1" lang="en-US" altLang="ja-JP" sz="1600" dirty="0"/>
                        <a:t>The</a:t>
                      </a:r>
                      <a:r>
                        <a:rPr kumimoji="1" lang="en-US" altLang="ja-JP" sz="1600" baseline="0" dirty="0"/>
                        <a:t> STA proceeds with probing, and establishing or joining a BSS, with stopping of DMG Beacon transmission.</a:t>
                      </a:r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600" dirty="0"/>
                        <a:t>Upon having discovered peer STA(s):</a:t>
                      </a:r>
                    </a:p>
                    <a:p>
                      <a:r>
                        <a:rPr kumimoji="1" lang="en-US" altLang="ja-JP" sz="1600" dirty="0"/>
                        <a:t>1) The STA</a:t>
                      </a:r>
                      <a:r>
                        <a:rPr kumimoji="1" lang="en-US" altLang="ja-JP" sz="1600" baseline="0" dirty="0"/>
                        <a:t> should start data communication with the discovered STA immediately. </a:t>
                      </a:r>
                    </a:p>
                    <a:p>
                      <a:r>
                        <a:rPr kumimoji="1" lang="en-US" altLang="ja-JP" sz="1600" baseline="0" dirty="0"/>
                        <a:t>2) The STA </a:t>
                      </a:r>
                      <a:r>
                        <a:rPr kumimoji="1" lang="en-US" altLang="ja-JP" sz="1600" u="none" baseline="0" dirty="0"/>
                        <a:t>should continue transmission of DMG Beacon </a:t>
                      </a:r>
                      <a:r>
                        <a:rPr kumimoji="1" lang="en-US" altLang="ja-JP" sz="1600" baseline="0" dirty="0"/>
                        <a:t>frames to discover the other, newly approaching STAs.  </a:t>
                      </a:r>
                      <a:endParaRPr kumimoji="1" lang="ja-JP" alt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085298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590458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Proposed procedure of DMG OCB Discovery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32040" y="1700808"/>
            <a:ext cx="4211960" cy="4680520"/>
          </a:xfrm>
        </p:spPr>
        <p:txBody>
          <a:bodyPr>
            <a:noAutofit/>
          </a:bodyPr>
          <a:lstStyle/>
          <a:p>
            <a:r>
              <a:rPr lang="en-US" altLang="ja-JP" sz="1800" dirty="0"/>
              <a:t>MAC frame exchange procedure should be reused from BTI with Discovery mode in 11ad.</a:t>
            </a:r>
          </a:p>
          <a:p>
            <a:r>
              <a:rPr lang="en-US" altLang="ja-JP" sz="1800" dirty="0"/>
              <a:t>MLME should have primitives to request </a:t>
            </a:r>
            <a:r>
              <a:rPr lang="en-US" sz="1800" dirty="0">
                <a:ea typeface="+mn-lt"/>
                <a:cs typeface="+mn-lt"/>
              </a:rPr>
              <a:t>the MAC entity </a:t>
            </a:r>
            <a:r>
              <a:rPr lang="en-US" altLang="ja-JP" sz="1800" dirty="0">
                <a:ea typeface="+mn-lt"/>
                <a:cs typeface="+mn-lt"/>
              </a:rPr>
              <a:t>to</a:t>
            </a:r>
            <a:r>
              <a:rPr lang="en-US" altLang="ja-JP" sz="1800" dirty="0"/>
              <a:t> start OCB operation with continuous discovery procedure.</a:t>
            </a:r>
            <a:endParaRPr lang="en-US" altLang="ja-JP" sz="1800" dirty="0">
              <a:cs typeface="Times New Roman"/>
            </a:endParaRPr>
          </a:p>
          <a:p>
            <a:r>
              <a:rPr lang="en-US" altLang="ja-JP" sz="1800" dirty="0"/>
              <a:t>The MAC entity should indicate the discovered peers’ info to the higher layer, at least including:</a:t>
            </a:r>
          </a:p>
          <a:p>
            <a:pPr lvl="1"/>
            <a:r>
              <a:rPr lang="en-US" altLang="ja-JP" sz="1600" dirty="0"/>
              <a:t>MAC address</a:t>
            </a:r>
          </a:p>
          <a:p>
            <a:pPr lvl="1"/>
            <a:r>
              <a:rPr lang="en-US" altLang="ja-JP" sz="1600" dirty="0"/>
              <a:t>Support of NGV(OCB) operation</a:t>
            </a:r>
          </a:p>
          <a:p>
            <a:r>
              <a:rPr lang="en-US" altLang="ja-JP" sz="1800" dirty="0"/>
              <a:t>DMG Beacon transmission with random interval may be continued until the MLME requests to stop the OCB operation.</a:t>
            </a:r>
            <a:endParaRPr lang="en-US" altLang="ja-JP" sz="1800" dirty="0">
              <a:cs typeface="Times New Roman"/>
            </a:endParaRPr>
          </a:p>
          <a:p>
            <a:pPr marL="0" indent="0">
              <a:buNone/>
            </a:pPr>
            <a:r>
              <a:rPr lang="en-US" altLang="ja-JP" sz="2000" dirty="0"/>
              <a:t>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Slide </a:t>
            </a:r>
            <a:fld id="{291230A6-1ED8-40C7-B3D0-82B1B9814FDB}" type="slidenum">
              <a:rPr lang="en-GB" smtClean="0"/>
              <a:pPr>
                <a:defRPr/>
              </a:pPr>
              <a:t>7</a:t>
            </a:fld>
            <a:endParaRPr lang="en-GB" dirty="0"/>
          </a:p>
        </p:txBody>
      </p:sp>
      <p:sp>
        <p:nvSpPr>
          <p:cNvPr id="6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7662272" y="6475413"/>
            <a:ext cx="881653" cy="184666"/>
          </a:xfrm>
        </p:spPr>
        <p:txBody>
          <a:bodyPr/>
          <a:lstStyle/>
          <a:p>
            <a:pPr>
              <a:defRPr/>
            </a:pPr>
            <a:r>
              <a:rPr lang="en-GB"/>
              <a:t>Hiroyuki Motozuka (Panasonic)</a:t>
            </a:r>
            <a:endParaRPr lang="en-GB" dirty="0"/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0131" y="1900437"/>
            <a:ext cx="4625925" cy="4454870"/>
          </a:xfrm>
          <a:prstGeom prst="rect">
            <a:avLst/>
          </a:prstGeom>
        </p:spPr>
      </p:pic>
      <p:cxnSp>
        <p:nvCxnSpPr>
          <p:cNvPr id="8" name="直線コネクタ 7"/>
          <p:cNvCxnSpPr/>
          <p:nvPr/>
        </p:nvCxnSpPr>
        <p:spPr bwMode="auto">
          <a:xfrm flipH="1">
            <a:off x="2915816" y="1900437"/>
            <a:ext cx="2073051" cy="952499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" name="直線コネクタ 8"/>
          <p:cNvCxnSpPr/>
          <p:nvPr/>
        </p:nvCxnSpPr>
        <p:spPr bwMode="auto">
          <a:xfrm flipH="1">
            <a:off x="4499994" y="2780928"/>
            <a:ext cx="488874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" name="直線コネクタ 10"/>
          <p:cNvCxnSpPr/>
          <p:nvPr/>
        </p:nvCxnSpPr>
        <p:spPr bwMode="auto">
          <a:xfrm flipH="1">
            <a:off x="1331642" y="5373216"/>
            <a:ext cx="3657225" cy="21602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" name="直線コネクタ 12"/>
          <p:cNvCxnSpPr/>
          <p:nvPr/>
        </p:nvCxnSpPr>
        <p:spPr bwMode="auto">
          <a:xfrm flipH="1">
            <a:off x="4499994" y="3933056"/>
            <a:ext cx="488873" cy="9255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" name="直線コネクタ 18"/>
          <p:cNvCxnSpPr/>
          <p:nvPr/>
        </p:nvCxnSpPr>
        <p:spPr bwMode="auto">
          <a:xfrm flipH="1">
            <a:off x="4499994" y="2780928"/>
            <a:ext cx="576063" cy="21602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21193882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Proposed spec changes 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916833"/>
            <a:ext cx="8424936" cy="4680520"/>
          </a:xfrm>
        </p:spPr>
        <p:txBody>
          <a:bodyPr>
            <a:noAutofit/>
          </a:bodyPr>
          <a:lstStyle/>
          <a:p>
            <a:r>
              <a:rPr lang="en-US" altLang="ja-JP" dirty="0"/>
              <a:t>Add a signaling field/element within the DMG Beacon, SSW and SSW-feedback frames to indicate the support of OCB operation in 60GHz.</a:t>
            </a:r>
          </a:p>
          <a:p>
            <a:r>
              <a:rPr lang="en-US" altLang="ja-JP" dirty="0"/>
              <a:t>Specify the procedure for MLME and higher MAC based on the figure in the previous slide.</a:t>
            </a:r>
          </a:p>
          <a:p>
            <a:r>
              <a:rPr lang="en-US" altLang="ja-JP" dirty="0"/>
              <a:t>The text is proposed in 11-20-1303/r0[4]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Slide </a:t>
            </a:r>
            <a:fld id="{291230A6-1ED8-40C7-B3D0-82B1B9814FDB}" type="slidenum">
              <a:rPr lang="en-GB" smtClean="0"/>
              <a:pPr>
                <a:defRPr/>
              </a:pPr>
              <a:t>8</a:t>
            </a:fld>
            <a:endParaRPr lang="en-GB" dirty="0"/>
          </a:p>
        </p:txBody>
      </p:sp>
      <p:sp>
        <p:nvSpPr>
          <p:cNvPr id="6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7662272" y="6475413"/>
            <a:ext cx="881653" cy="184666"/>
          </a:xfrm>
        </p:spPr>
        <p:txBody>
          <a:bodyPr/>
          <a:lstStyle/>
          <a:p>
            <a:pPr>
              <a:defRPr/>
            </a:pPr>
            <a:r>
              <a:rPr lang="en-GB"/>
              <a:t>Hiroyuki Motozuka (Panasonic)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403497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This submission discusses DMG beamforming for STAs operating OCB.</a:t>
            </a:r>
          </a:p>
          <a:p>
            <a:pPr marL="0" indent="0">
              <a:buNone/>
            </a:pPr>
            <a:r>
              <a:rPr lang="en-US" dirty="0"/>
              <a:t>A discovery procedure for DMG STAs operating OCB is proposed.  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Slide </a:t>
            </a:r>
            <a:fld id="{291230A6-1ED8-40C7-B3D0-82B1B9814FDB}" type="slidenum">
              <a:rPr lang="en-GB" smtClean="0"/>
              <a:pPr>
                <a:defRPr/>
              </a:pPr>
              <a:t>9</a:t>
            </a:fld>
            <a:endParaRPr lang="en-GB" dirty="0"/>
          </a:p>
        </p:txBody>
      </p:sp>
      <p:sp>
        <p:nvSpPr>
          <p:cNvPr id="6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7662272" y="6475413"/>
            <a:ext cx="881653" cy="184666"/>
          </a:xfrm>
        </p:spPr>
        <p:txBody>
          <a:bodyPr/>
          <a:lstStyle/>
          <a:p>
            <a:pPr>
              <a:defRPr/>
            </a:pPr>
            <a:r>
              <a:rPr lang="en-GB"/>
              <a:t>Hiroyuki Motozuka (Panasonic)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317286"/>
      </p:ext>
    </p:extLst>
  </p:cSld>
  <p:clrMapOvr>
    <a:masterClrMapping/>
  </p:clrMapOvr>
</p:sld>
</file>

<file path=ppt/theme/theme1.xml><?xml version="1.0" encoding="utf-8"?>
<a:theme xmlns:a="http://schemas.openxmlformats.org/drawingml/2006/main" name="ACcord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Ccord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76D13A304C3B224081DDC2C22B30E974" ma:contentTypeVersion="4" ma:contentTypeDescription="新しいドキュメントを作成します。" ma:contentTypeScope="" ma:versionID="02b6cde1aeefaba13144c1864cbd6610">
  <xsd:schema xmlns:xsd="http://www.w3.org/2001/XMLSchema" xmlns:xs="http://www.w3.org/2001/XMLSchema" xmlns:p="http://schemas.microsoft.com/office/2006/metadata/properties" xmlns:ns2="c7658018-6e76-4139-aece-6f07227038b8" targetNamespace="http://schemas.microsoft.com/office/2006/metadata/properties" ma:root="true" ma:fieldsID="462a576f0bc085a19e12d7635a40ac5e" ns2:_="">
    <xsd:import namespace="c7658018-6e76-4139-aece-6f07227038b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7658018-6e76-4139-aece-6f07227038b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E89469B0-9AA3-47BE-8152-65C7A6FD4AF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7658018-6e76-4139-aece-6f07227038b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4ECCD996-D1F6-4435-B9A2-5F708A9974F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89ECCBD-4758-4B44-9627-FCA8DE99A591}">
  <ds:schemaRefs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documentManagement/types"/>
    <ds:schemaRef ds:uri="c7658018-6e76-4139-aece-6f07227038b8"/>
    <ds:schemaRef ds:uri="http://schemas.microsoft.com/office/2006/metadata/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976</Words>
  <Application>Microsoft Office PowerPoint</Application>
  <PresentationFormat>画面に合わせる (4:3)</PresentationFormat>
  <Paragraphs>139</Paragraphs>
  <Slides>11</Slides>
  <Notes>2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11</vt:i4>
      </vt:variant>
    </vt:vector>
  </HeadingPairs>
  <TitlesOfParts>
    <vt:vector size="16" baseType="lpstr">
      <vt:lpstr>ＭＳ Ｐゴシック</vt:lpstr>
      <vt:lpstr>Arial</vt:lpstr>
      <vt:lpstr>Times New Roman</vt:lpstr>
      <vt:lpstr>ACcord-Submission</vt:lpstr>
      <vt:lpstr>Document</vt:lpstr>
      <vt:lpstr>NGV 60GHz Beamforming</vt:lpstr>
      <vt:lpstr>Abstract</vt:lpstr>
      <vt:lpstr>Beamforming gain</vt:lpstr>
      <vt:lpstr>Beamforming procedure in BTI (11ad)</vt:lpstr>
      <vt:lpstr>DMG Beacon transmission with  Discovery mode = 1 (11ad)</vt:lpstr>
      <vt:lpstr>Requirements in V2X</vt:lpstr>
      <vt:lpstr>Proposed procedure of DMG OCB Discovery</vt:lpstr>
      <vt:lpstr>Proposed spec changes overview</vt:lpstr>
      <vt:lpstr>Conclusion</vt:lpstr>
      <vt:lpstr>References</vt:lpstr>
      <vt:lpstr>Straw Poll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2020-09-14T09:57:55Z</dcterms:created>
  <dcterms:modified xsi:type="dcterms:W3CDTF">2020-09-15T02:29:55Z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0x01010076D13A304C3B224081DDC2C22B30E974</vt:lpwstr>
  </property>
</Properties>
</file>