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5" r:id="rId2"/>
    <p:sldId id="321" r:id="rId3"/>
    <p:sldId id="409" r:id="rId4"/>
    <p:sldId id="410" r:id="rId5"/>
    <p:sldId id="407" r:id="rId6"/>
    <p:sldId id="406" r:id="rId7"/>
    <p:sldId id="408" r:id="rId8"/>
    <p:sldId id="411" r:id="rId9"/>
    <p:sldId id="381" r:id="rId10"/>
    <p:sldId id="320" r:id="rId11"/>
    <p:sldId id="369" r:id="rId12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66"/>
    <a:srgbClr val="CC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67FAC1-A40B-41E3-56F1-B802254312E8}" v="36" dt="2020-09-11T01:58:33.955"/>
    <p1510:client id="{919DA2ED-D058-43FD-4C71-46147809E315}" v="12" dt="2020-09-11T08:49:10.459"/>
    <p1510:client id="{A708ACA4-671A-42FD-7D47-2633E7EFB569}" v="1" dt="2020-09-09T04:58:30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131" d="100"/>
          <a:sy n="131" d="100"/>
        </p:scale>
        <p:origin x="10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46" y="84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802.11-19/1162r0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/>
              <a:t>September 2019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2020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802.11-20-1302/r0</a:t>
            </a:r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NGV 60GHz Beamforming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2020-9-15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30509"/>
              </p:ext>
            </p:extLst>
          </p:nvPr>
        </p:nvGraphicFramePr>
        <p:xfrm>
          <a:off x="427038" y="2705100"/>
          <a:ext cx="8183562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Document" r:id="rId4" imgW="8756606" imgH="3712725" progId="Word.Document.8">
                  <p:embed/>
                </p:oleObj>
              </mc:Choice>
              <mc:Fallback>
                <p:oleObj name="Document" r:id="rId4" imgW="8756606" imgH="3712725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2705100"/>
                        <a:ext cx="8183562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[1] 11-19/1162r2 OCB for 60GHz</a:t>
            </a:r>
          </a:p>
          <a:p>
            <a:pPr marL="0" indent="0">
              <a:buNone/>
            </a:pPr>
            <a:r>
              <a:rPr lang="en-US" dirty="0"/>
              <a:t>[2] IEEE802.11-2016</a:t>
            </a:r>
          </a:p>
          <a:p>
            <a:pPr marL="0" indent="0">
              <a:buNone/>
            </a:pPr>
            <a:r>
              <a:rPr lang="en-US" dirty="0"/>
              <a:t>[3] 11-19/497r6 802.11bd Specification Framework Document</a:t>
            </a:r>
          </a:p>
          <a:p>
            <a:pPr marL="0" indent="0">
              <a:buNone/>
            </a:pPr>
            <a:r>
              <a:rPr lang="en-US" dirty="0"/>
              <a:t>[4] 11-20/1303r0 NGV 60 GHz beamforming -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4800"/>
          </a:xfrm>
        </p:spPr>
        <p:txBody>
          <a:bodyPr>
            <a:noAutofit/>
          </a:bodyPr>
          <a:lstStyle/>
          <a:p>
            <a:r>
              <a:rPr lang="en-US" dirty="0"/>
              <a:t>Do you support to add the following text to Section 4 of SFD[3]: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shall enable a procedure for continuous discovery of other DMG STAs with dot11OCBActivated equals to true, based on beacon transmission procedure before establishment of a BSS (802.11-2016, subclause 11.1.3.4)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The MLME service interface shall be extended to </a:t>
            </a:r>
            <a:r>
              <a:rPr lang="en-US" dirty="0">
                <a:solidFill>
                  <a:srgbClr val="FF0000"/>
                </a:solidFill>
              </a:rPr>
              <a:t>provide higher layers with the ability to continuously discover other DMG STAs with dot11OCBActivated equals to true.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shall enable DMG STAs with dot11OCBActivated equals to true to perform data transmission shortly after discovery.</a:t>
            </a:r>
          </a:p>
          <a:p>
            <a:r>
              <a:rPr lang="en-US" dirty="0"/>
              <a:t>Y /N /A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3536032"/>
          </a:xfrm>
        </p:spPr>
        <p:txBody>
          <a:bodyPr>
            <a:noAutofit/>
          </a:bodyPr>
          <a:lstStyle/>
          <a:p>
            <a:r>
              <a:rPr lang="en-US" altLang="ja-JP" dirty="0"/>
              <a:t>60 GHz band transceivers utilize beamforming to achieve practical communication range (several 100s of meters) in V2X scenarios.</a:t>
            </a:r>
            <a:endParaRPr lang="en-US" dirty="0"/>
          </a:p>
          <a:p>
            <a:r>
              <a:rPr lang="en-US" dirty="0" err="1"/>
              <a:t>Beamformed</a:t>
            </a:r>
            <a:r>
              <a:rPr lang="en-US" dirty="0"/>
              <a:t> transmission/reception is suitable for unicast communication.</a:t>
            </a:r>
          </a:p>
          <a:p>
            <a:r>
              <a:rPr lang="en-US" dirty="0"/>
              <a:t>We propose discovery procedure in OCB mode that is required for performing beamforming training and/or </a:t>
            </a:r>
            <a:r>
              <a:rPr lang="en-US" dirty="0" err="1"/>
              <a:t>beamformed</a:t>
            </a:r>
            <a:r>
              <a:rPr lang="en-US" dirty="0"/>
              <a:t> unicast transmission.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5440628"/>
            <a:ext cx="3335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altLang="ja-JP" sz="1800" dirty="0"/>
              <a:t>The concept was proposed in:</a:t>
            </a:r>
          </a:p>
          <a:p>
            <a:pPr marL="0" indent="0">
              <a:buNone/>
            </a:pPr>
            <a:r>
              <a:rPr lang="en-US" altLang="ja-JP" sz="1800" dirty="0"/>
              <a:t>[1] 11-20/1162r2 OCB for 60GHz</a:t>
            </a:r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1"/>
            <a:ext cx="8604448" cy="307224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It is expected to utilize 10 </a:t>
            </a:r>
            <a:r>
              <a:rPr lang="en-US" altLang="ja-JP" sz="2000" dirty="0" err="1"/>
              <a:t>dBi</a:t>
            </a:r>
            <a:r>
              <a:rPr lang="en-US" altLang="ja-JP" sz="2000" dirty="0"/>
              <a:t> or (much) higher antenna gain in 60 GHz band communication.</a:t>
            </a:r>
          </a:p>
          <a:p>
            <a:r>
              <a:rPr lang="en-US" altLang="ja-JP" sz="2000" dirty="0"/>
              <a:t>Beamforming gain is essential to enable the desired communication range (one to a few hundreds meters) for outdoor scenarios.</a:t>
            </a:r>
          </a:p>
          <a:p>
            <a:r>
              <a:rPr lang="en-US" altLang="ja-JP" sz="2000" dirty="0"/>
              <a:t>In these scenarios, STAs not in proximity of each other have to perform “initial” beamforming training before starting data transmission.</a:t>
            </a:r>
          </a:p>
          <a:p>
            <a:pPr lvl="1"/>
            <a:r>
              <a:rPr lang="en-US" altLang="ja-JP" sz="1600" dirty="0"/>
              <a:t>Typically in 11ad/ay (non-TDD), “initial” beamforming training is performed during scan procedure.</a:t>
            </a:r>
          </a:p>
          <a:p>
            <a:pPr lvl="1"/>
            <a:r>
              <a:rPr lang="en-US" altLang="ja-JP" sz="1600" dirty="0"/>
              <a:t>This assumption/situation is different from 5.9 GHz OCB communication.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403648" y="4846057"/>
            <a:ext cx="57606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涙形 6"/>
          <p:cNvSpPr/>
          <p:nvPr/>
        </p:nvSpPr>
        <p:spPr bwMode="auto">
          <a:xfrm rot="13458814">
            <a:off x="2143481" y="4689201"/>
            <a:ext cx="833982" cy="781960"/>
          </a:xfrm>
          <a:prstGeom prst="teardrop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楕円 7"/>
          <p:cNvSpPr/>
          <p:nvPr/>
        </p:nvSpPr>
        <p:spPr bwMode="auto">
          <a:xfrm rot="5400000">
            <a:off x="4300905" y="2660004"/>
            <a:ext cx="181002" cy="4825687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73459" y="5433154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quasi-</a:t>
            </a:r>
            <a:r>
              <a:rPr kumimoji="1" lang="en-US" altLang="ja-JP" sz="1600" dirty="0" err="1"/>
              <a:t>omni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60263" y="5111726"/>
            <a:ext cx="2172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</a:t>
            </a:r>
            <a:r>
              <a:rPr kumimoji="1" lang="en-US" altLang="ja-JP" sz="1600" dirty="0" err="1"/>
              <a:t>beamformed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53684" y="5398656"/>
            <a:ext cx="3466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 gain e.g. +10 dB</a:t>
            </a:r>
          </a:p>
          <a:p>
            <a:r>
              <a:rPr kumimoji="1" lang="en-US" altLang="ja-JP" sz="1600" dirty="0"/>
              <a:t>Array gain(*) e.g. +10 dB</a:t>
            </a:r>
            <a:endParaRPr kumimoji="1" lang="en-US" altLang="ja-JP" dirty="0"/>
          </a:p>
          <a:p>
            <a:r>
              <a:rPr kumimoji="1" lang="en-US" altLang="ja-JP" dirty="0"/>
              <a:t> (*) total input power may increase with a large array</a:t>
            </a:r>
            <a:br>
              <a:rPr kumimoji="1" lang="en-US" altLang="ja-JP" dirty="0"/>
            </a:br>
            <a:r>
              <a:rPr kumimoji="1" lang="en-US" altLang="ja-JP" dirty="0"/>
              <a:t>       antenna in real implementation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423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procedure in BTI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20852"/>
            <a:ext cx="8424936" cy="539996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Beamforming using DMG Beacon frames (BTI) is one of the procedures</a:t>
            </a:r>
            <a:br>
              <a:rPr lang="en-US" altLang="ja-JP" sz="2000" dirty="0"/>
            </a:br>
            <a:r>
              <a:rPr lang="en-US" altLang="ja-JP" sz="2000" dirty="0"/>
              <a:t>to be used for the initial beamforming. </a:t>
            </a:r>
            <a:endParaRPr lang="en-US" altLang="ja-JP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65272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3451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16602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19665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2878305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Initiator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4513352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Responder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504438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5958964" y="4541274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楕円 15"/>
          <p:cNvSpPr/>
          <p:nvPr/>
        </p:nvSpPr>
        <p:spPr bwMode="auto">
          <a:xfrm rot="3395711">
            <a:off x="1096024" y="309758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楕円 16"/>
          <p:cNvSpPr/>
          <p:nvPr/>
        </p:nvSpPr>
        <p:spPr bwMode="auto">
          <a:xfrm rot="1929720">
            <a:off x="1686764" y="3155205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2349697" y="3172822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楕円 18"/>
          <p:cNvSpPr/>
          <p:nvPr/>
        </p:nvSpPr>
        <p:spPr bwMode="auto">
          <a:xfrm rot="18407058">
            <a:off x="3506432" y="311287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2636164" y="3045899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5427832" y="464329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楕円 21"/>
          <p:cNvSpPr/>
          <p:nvPr/>
        </p:nvSpPr>
        <p:spPr bwMode="auto">
          <a:xfrm rot="18407058">
            <a:off x="4528680" y="416325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楕円 22"/>
          <p:cNvSpPr/>
          <p:nvPr/>
        </p:nvSpPr>
        <p:spPr bwMode="auto">
          <a:xfrm rot="3395711">
            <a:off x="6327249" y="418063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2735248" y="3338958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5483293" y="437928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正方形/長方形 32"/>
          <p:cNvSpPr/>
          <p:nvPr/>
        </p:nvSpPr>
        <p:spPr bwMode="auto">
          <a:xfrm>
            <a:off x="6588224" y="2931370"/>
            <a:ext cx="648072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SSW-FB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43608" y="2276872"/>
            <a:ext cx="2557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1) A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multiple DMG Beacon</a:t>
            </a:r>
            <a:r>
              <a:rPr kumimoji="1" lang="ja-JP" altLang="en-US" dirty="0">
                <a:latin typeface="+mj-lt"/>
              </a:rPr>
              <a:t> </a:t>
            </a:r>
            <a:r>
              <a:rPr kumimoji="1" lang="en-US" altLang="ja-JP" dirty="0">
                <a:latin typeface="+mj-lt"/>
              </a:rPr>
              <a:t>(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) frames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39" name="直線コネクタ 38"/>
          <p:cNvCxnSpPr/>
          <p:nvPr/>
        </p:nvCxnSpPr>
        <p:spPr bwMode="auto">
          <a:xfrm flipV="1">
            <a:off x="998447" y="3135402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正方形/長方形 39"/>
          <p:cNvSpPr/>
          <p:nvPr/>
        </p:nvSpPr>
        <p:spPr bwMode="auto">
          <a:xfrm>
            <a:off x="2141034" y="4545165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 flipV="1">
            <a:off x="998447" y="4748257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楕円 41"/>
          <p:cNvSpPr/>
          <p:nvPr/>
        </p:nvSpPr>
        <p:spPr bwMode="auto">
          <a:xfrm>
            <a:off x="6905145" y="314950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76854" y="4942909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3) A peer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 frames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2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251" y="2708920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13545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6318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28139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212382" y="270892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045046" y="2918110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flipV="1">
            <a:off x="2349697" y="3722948"/>
            <a:ext cx="0" cy="741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テキスト ボックス 53"/>
          <p:cNvSpPr txBox="1"/>
          <p:nvPr/>
        </p:nvSpPr>
        <p:spPr>
          <a:xfrm>
            <a:off x="1739731" y="4725144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ID=2 (example)</a:t>
            </a:r>
          </a:p>
          <a:p>
            <a:r>
              <a:rPr kumimoji="1" lang="en-US" altLang="ja-JP" dirty="0">
                <a:latin typeface="+mj-lt"/>
              </a:rPr>
              <a:t>Received 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045046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56" name="楕円 55"/>
          <p:cNvSpPr/>
          <p:nvPr/>
        </p:nvSpPr>
        <p:spPr bwMode="auto">
          <a:xfrm rot="19703642">
            <a:off x="5087110" y="4124001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827109" y="4748737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560403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110045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95883" y="4748737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12629" y="226723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ID=1 (example)</a:t>
            </a:r>
          </a:p>
          <a:p>
            <a:r>
              <a:rPr kumimoji="1" lang="en-US" altLang="ja-JP" dirty="0">
                <a:latin typeface="+mj-lt"/>
              </a:rPr>
              <a:t>Received SSW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64" name="直線コネクタ 63"/>
          <p:cNvCxnSpPr/>
          <p:nvPr/>
        </p:nvCxnSpPr>
        <p:spPr bwMode="auto">
          <a:xfrm>
            <a:off x="3737008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直線コネクタ 64"/>
          <p:cNvCxnSpPr/>
          <p:nvPr/>
        </p:nvCxnSpPr>
        <p:spPr bwMode="auto">
          <a:xfrm>
            <a:off x="442798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直線コネクタ 66"/>
          <p:cNvCxnSpPr/>
          <p:nvPr/>
        </p:nvCxnSpPr>
        <p:spPr bwMode="auto">
          <a:xfrm>
            <a:off x="730830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直線コネクタ 67"/>
          <p:cNvCxnSpPr/>
          <p:nvPr/>
        </p:nvCxnSpPr>
        <p:spPr bwMode="auto">
          <a:xfrm>
            <a:off x="7956376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直線矢印コネクタ 69"/>
          <p:cNvCxnSpPr/>
          <p:nvPr/>
        </p:nvCxnSpPr>
        <p:spPr bwMode="auto">
          <a:xfrm>
            <a:off x="3737008" y="5589240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テキスト ボックス 70"/>
          <p:cNvSpPr txBox="1"/>
          <p:nvPr/>
        </p:nvSpPr>
        <p:spPr>
          <a:xfrm>
            <a:off x="3491880" y="5589240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slot#0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427220" y="5600273"/>
            <a:ext cx="28810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テキスト ボックス 72"/>
          <p:cNvSpPr txBox="1"/>
          <p:nvPr/>
        </p:nvSpPr>
        <p:spPr>
          <a:xfrm>
            <a:off x="5259073" y="5600273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slot#1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7274969" y="5608052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テキスト ボックス 75"/>
          <p:cNvSpPr txBox="1"/>
          <p:nvPr/>
        </p:nvSpPr>
        <p:spPr>
          <a:xfrm>
            <a:off x="7131281" y="5608052"/>
            <a:ext cx="1195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slot#2...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7" name="右中かっこ 76"/>
          <p:cNvSpPr/>
          <p:nvPr/>
        </p:nvSpPr>
        <p:spPr bwMode="auto">
          <a:xfrm rot="5400000">
            <a:off x="5787359" y="3741367"/>
            <a:ext cx="233577" cy="453650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21189" y="6021288"/>
            <a:ext cx="3706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j-lt"/>
              </a:rPr>
              <a:t>2) Responder STA chooses one of A-BFT slot by random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to perform </a:t>
            </a:r>
            <a:r>
              <a:rPr kumimoji="1" lang="en-US" altLang="ja-JP" dirty="0" err="1">
                <a:latin typeface="+mj-lt"/>
              </a:rPr>
              <a:t>Tx</a:t>
            </a:r>
            <a:r>
              <a:rPr kumimoji="1" lang="en-US" altLang="ja-JP" dirty="0">
                <a:latin typeface="+mj-lt"/>
              </a:rPr>
              <a:t> Sector Sweep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291781" y="2308814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4) Initiator STA transmits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SSW-Feedback frame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80" name="直線矢印コネクタ 79"/>
          <p:cNvCxnSpPr/>
          <p:nvPr/>
        </p:nvCxnSpPr>
        <p:spPr bwMode="auto">
          <a:xfrm flipV="1">
            <a:off x="986700" y="5589239"/>
            <a:ext cx="26491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テキスト ボックス 82"/>
          <p:cNvSpPr txBox="1"/>
          <p:nvPr/>
        </p:nvSpPr>
        <p:spPr>
          <a:xfrm>
            <a:off x="2122644" y="5600273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BTI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326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DMG Beacon transmission with </a:t>
            </a:r>
            <a:br>
              <a:rPr lang="en-US" dirty="0"/>
            </a:br>
            <a:r>
              <a:rPr lang="en-US" dirty="0"/>
              <a:t>Discovery mode = 1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1080119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11ad specifies a beacon transmission procedure before establishment</a:t>
            </a:r>
            <a:br>
              <a:rPr lang="en-US" altLang="ja-JP" sz="2000" dirty="0"/>
            </a:br>
            <a:r>
              <a:rPr lang="en-US" altLang="ja-JP" sz="2000" dirty="0"/>
              <a:t>of a BSS (802.11-2016[2], subclause 11.1.3.4)</a:t>
            </a:r>
          </a:p>
          <a:p>
            <a:r>
              <a:rPr lang="en-US" altLang="ja-JP" sz="2000" dirty="0"/>
              <a:t>DMG Beacon transmission, followed by beamforming training, is performed with random interval to discover peer STA(s).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cxnSp>
        <p:nvCxnSpPr>
          <p:cNvPr id="7" name="直線コネクタ 6"/>
          <p:cNvCxnSpPr/>
          <p:nvPr/>
        </p:nvCxnSpPr>
        <p:spPr bwMode="auto">
          <a:xfrm flipV="1">
            <a:off x="782423" y="4701484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正方形/長方形 7"/>
          <p:cNvSpPr/>
          <p:nvPr/>
        </p:nvSpPr>
        <p:spPr bwMode="auto">
          <a:xfrm>
            <a:off x="10579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129935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2103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508878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1318883" y="4636433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テキスト ボックス 12"/>
          <p:cNvSpPr txBox="1"/>
          <p:nvPr/>
        </p:nvSpPr>
        <p:spPr>
          <a:xfrm>
            <a:off x="379404" y="449241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089" y="3661420"/>
            <a:ext cx="1214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Transmission of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DMG Beacon</a:t>
            </a:r>
          </a:p>
          <a:p>
            <a:r>
              <a:rPr kumimoji="1" lang="en-US" altLang="ja-JP" dirty="0">
                <a:latin typeface="+mj-lt"/>
              </a:rPr>
              <a:t>frames (BTI)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>
            <a:off x="1561983" y="4630916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矢印コネクタ 16"/>
          <p:cNvCxnSpPr/>
          <p:nvPr/>
        </p:nvCxnSpPr>
        <p:spPr bwMode="auto">
          <a:xfrm>
            <a:off x="1778007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矢印コネクタ 17"/>
          <p:cNvCxnSpPr/>
          <p:nvPr/>
        </p:nvCxnSpPr>
        <p:spPr bwMode="auto">
          <a:xfrm>
            <a:off x="1994031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右中かっこ 19"/>
          <p:cNvSpPr/>
          <p:nvPr/>
        </p:nvSpPr>
        <p:spPr bwMode="auto">
          <a:xfrm rot="16200000" flipV="1">
            <a:off x="1787232" y="4042410"/>
            <a:ext cx="233577" cy="61206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43825" y="3661420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slots</a:t>
            </a:r>
          </a:p>
          <a:p>
            <a:r>
              <a:rPr kumimoji="1" lang="en-US" altLang="ja-JP" dirty="0">
                <a:latin typeface="+mj-lt"/>
              </a:rPr>
              <a:t>waiting for responses</a:t>
            </a:r>
          </a:p>
          <a:p>
            <a:r>
              <a:rPr kumimoji="1" lang="en-US" altLang="ja-JP" dirty="0">
                <a:latin typeface="+mj-lt"/>
              </a:rPr>
              <a:t>from peer STAs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0741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146159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32265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525102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6" name="直線コネクタ 25"/>
          <p:cNvCxnSpPr/>
          <p:nvPr/>
        </p:nvCxnSpPr>
        <p:spPr bwMode="auto">
          <a:xfrm>
            <a:off x="3335107" y="4624441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矢印コネクタ 26"/>
          <p:cNvCxnSpPr/>
          <p:nvPr/>
        </p:nvCxnSpPr>
        <p:spPr bwMode="auto">
          <a:xfrm>
            <a:off x="3578207" y="461892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矢印コネクタ 27"/>
          <p:cNvCxnSpPr/>
          <p:nvPr/>
        </p:nvCxnSpPr>
        <p:spPr bwMode="auto">
          <a:xfrm>
            <a:off x="3794231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/>
          <p:nvPr/>
        </p:nvCxnSpPr>
        <p:spPr bwMode="auto">
          <a:xfrm>
            <a:off x="4010255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正方形/長方形 29"/>
          <p:cNvSpPr/>
          <p:nvPr/>
        </p:nvSpPr>
        <p:spPr bwMode="auto">
          <a:xfrm>
            <a:off x="66025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674551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67549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053494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6863499" y="4637205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線矢印コネクタ 34"/>
          <p:cNvCxnSpPr/>
          <p:nvPr/>
        </p:nvCxnSpPr>
        <p:spPr bwMode="auto">
          <a:xfrm>
            <a:off x="7106599" y="46316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7322623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矢印コネクタ 36"/>
          <p:cNvCxnSpPr/>
          <p:nvPr/>
        </p:nvCxnSpPr>
        <p:spPr bwMode="auto">
          <a:xfrm>
            <a:off x="7538647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右中かっこ 37"/>
          <p:cNvSpPr/>
          <p:nvPr/>
        </p:nvSpPr>
        <p:spPr bwMode="auto">
          <a:xfrm rot="16200000" flipV="1">
            <a:off x="1196907" y="4092674"/>
            <a:ext cx="233577" cy="51153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1057925" y="4852457"/>
            <a:ext cx="20162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線矢印コネクタ 40"/>
          <p:cNvCxnSpPr/>
          <p:nvPr/>
        </p:nvCxnSpPr>
        <p:spPr bwMode="auto">
          <a:xfrm>
            <a:off x="3074151" y="4852457"/>
            <a:ext cx="35283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テキスト ボックス 42"/>
          <p:cNvSpPr txBox="1"/>
          <p:nvPr/>
        </p:nvSpPr>
        <p:spPr>
          <a:xfrm>
            <a:off x="1404429" y="4859711"/>
            <a:ext cx="4336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The Interval should be set to a random duration, about 10 – 200ms: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7796" y="5204155"/>
            <a:ext cx="504571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from 802.11-2016: </a:t>
            </a:r>
          </a:p>
          <a:p>
            <a:r>
              <a:rPr kumimoji="1" lang="en-US" altLang="ja-JP" dirty="0">
                <a:latin typeface="+mj-lt"/>
              </a:rPr>
              <a:t>“At each TBTT, the STA should generate a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random value for the Beacon Interval field</a:t>
            </a:r>
            <a:r>
              <a:rPr kumimoji="1" lang="en-US" altLang="ja-JP" dirty="0">
                <a:latin typeface="+mj-lt"/>
              </a:rPr>
              <a:t> within the DMG Beacon frame from a uniform distribution</a:t>
            </a:r>
          </a:p>
          <a:p>
            <a:r>
              <a:rPr kumimoji="1" lang="en-US" altLang="ja-JP" dirty="0">
                <a:latin typeface="+mj-lt"/>
              </a:rPr>
              <a:t>between [10 TUs, 200 TUs), i.e.,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10 TUs to 199 TUs</a:t>
            </a:r>
            <a:r>
              <a:rPr kumimoji="1" lang="en-US" altLang="ja-JP" dirty="0">
                <a:latin typeface="+mj-lt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5745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in V2X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2789"/>
            <a:ext cx="8424936" cy="381456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The procedure in the previous slides (Discovery beacon transmission) seems to be reusable for V2X scenario. What’s the difference between 11ad and V2X?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03" y="1623678"/>
            <a:ext cx="838200" cy="33337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2254201"/>
            <a:ext cx="838200" cy="333375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024" y="2254201"/>
            <a:ext cx="838200" cy="33337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196" y="2204864"/>
            <a:ext cx="783715" cy="43204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2511" y="1574341"/>
            <a:ext cx="783715" cy="43204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63" y="1574341"/>
            <a:ext cx="783715" cy="432048"/>
          </a:xfrm>
          <a:prstGeom prst="rect">
            <a:avLst/>
          </a:prstGeom>
        </p:spPr>
      </p:pic>
      <p:cxnSp>
        <p:nvCxnSpPr>
          <p:cNvPr id="21" name="直線矢印コネクタ 20"/>
          <p:cNvCxnSpPr>
            <a:stCxn id="19" idx="1"/>
            <a:endCxn id="20" idx="3"/>
          </p:cNvCxnSpPr>
          <p:nvPr/>
        </p:nvCxnSpPr>
        <p:spPr bwMode="auto">
          <a:xfrm flipH="1">
            <a:off x="2641078" y="1790365"/>
            <a:ext cx="117143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矢印コネクタ 21"/>
          <p:cNvCxnSpPr>
            <a:stCxn id="18" idx="1"/>
            <a:endCxn id="17" idx="3"/>
          </p:cNvCxnSpPr>
          <p:nvPr/>
        </p:nvCxnSpPr>
        <p:spPr bwMode="auto">
          <a:xfrm flipH="1">
            <a:off x="2906224" y="2420888"/>
            <a:ext cx="113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矢印コネクタ 22"/>
          <p:cNvCxnSpPr/>
          <p:nvPr/>
        </p:nvCxnSpPr>
        <p:spPr bwMode="auto">
          <a:xfrm flipH="1">
            <a:off x="2862490" y="1895069"/>
            <a:ext cx="950022" cy="3692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矢印コネクタ 23"/>
          <p:cNvCxnSpPr/>
          <p:nvPr/>
        </p:nvCxnSpPr>
        <p:spPr bwMode="auto">
          <a:xfrm flipH="1" flipV="1">
            <a:off x="2647672" y="1896573"/>
            <a:ext cx="1400125" cy="544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>
            <a:stCxn id="17" idx="0"/>
            <a:endCxn id="20" idx="2"/>
          </p:cNvCxnSpPr>
          <p:nvPr/>
        </p:nvCxnSpPr>
        <p:spPr bwMode="auto">
          <a:xfrm flipH="1" flipV="1">
            <a:off x="2249221" y="2006389"/>
            <a:ext cx="237903" cy="247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矢印コネクタ 32"/>
          <p:cNvCxnSpPr>
            <a:stCxn id="18" idx="0"/>
          </p:cNvCxnSpPr>
          <p:nvPr/>
        </p:nvCxnSpPr>
        <p:spPr bwMode="auto">
          <a:xfrm flipH="1" flipV="1">
            <a:off x="4204369" y="2073242"/>
            <a:ext cx="228685" cy="131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>
            <a:stCxn id="16" idx="0"/>
          </p:cNvCxnSpPr>
          <p:nvPr/>
        </p:nvCxnSpPr>
        <p:spPr bwMode="auto">
          <a:xfrm flipV="1">
            <a:off x="6287244" y="1913583"/>
            <a:ext cx="419100" cy="3406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矢印コネクタ 37"/>
          <p:cNvCxnSpPr>
            <a:stCxn id="15" idx="1"/>
            <a:endCxn id="19" idx="3"/>
          </p:cNvCxnSpPr>
          <p:nvPr/>
        </p:nvCxnSpPr>
        <p:spPr bwMode="auto">
          <a:xfrm flipH="1" flipV="1">
            <a:off x="4596226" y="1790365"/>
            <a:ext cx="181557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直線矢印コネクタ 38"/>
          <p:cNvCxnSpPr/>
          <p:nvPr/>
        </p:nvCxnSpPr>
        <p:spPr bwMode="auto">
          <a:xfrm flipH="1" flipV="1">
            <a:off x="4443591" y="1984098"/>
            <a:ext cx="1424553" cy="384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線矢印コネクタ 39"/>
          <p:cNvCxnSpPr>
            <a:stCxn id="16" idx="1"/>
            <a:endCxn id="18" idx="3"/>
          </p:cNvCxnSpPr>
          <p:nvPr/>
        </p:nvCxnSpPr>
        <p:spPr bwMode="auto">
          <a:xfrm flipH="1" flipV="1">
            <a:off x="4824911" y="2420888"/>
            <a:ext cx="1043233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直線矢印コネクタ 44"/>
          <p:cNvCxnSpPr/>
          <p:nvPr/>
        </p:nvCxnSpPr>
        <p:spPr bwMode="auto">
          <a:xfrm flipH="1">
            <a:off x="4822271" y="1901771"/>
            <a:ext cx="1589532" cy="5249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19949"/>
              </p:ext>
            </p:extLst>
          </p:nvPr>
        </p:nvGraphicFramePr>
        <p:xfrm>
          <a:off x="949638" y="3861048"/>
          <a:ext cx="756084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1073879544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31742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11ad STA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STA</a:t>
                      </a:r>
                      <a:r>
                        <a:rPr kumimoji="1" lang="en-US" altLang="ja-JP" sz="1600" baseline="0" dirty="0"/>
                        <a:t> in V2X/OCB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030495"/>
                  </a:ext>
                </a:extLst>
              </a:tr>
              <a:tr h="1047503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ja-JP" altLang="en-US" sz="1600" baseline="0" dirty="0"/>
                        <a:t>  </a:t>
                      </a:r>
                      <a:r>
                        <a:rPr kumimoji="1" lang="en-US" altLang="ja-JP" sz="1600" dirty="0"/>
                        <a:t>The</a:t>
                      </a:r>
                      <a:r>
                        <a:rPr kumimoji="1" lang="en-US" altLang="ja-JP" sz="1600" baseline="0" dirty="0"/>
                        <a:t> STA proceeds with probing, and establishing or joining a BSS, with stopping of DMG Beacon transmission.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en-US" altLang="ja-JP" sz="1600" dirty="0"/>
                        <a:t>1) The STA</a:t>
                      </a:r>
                      <a:r>
                        <a:rPr kumimoji="1" lang="en-US" altLang="ja-JP" sz="1600" baseline="0" dirty="0"/>
                        <a:t> should start data communication with the discovered STA immediately. </a:t>
                      </a:r>
                    </a:p>
                    <a:p>
                      <a:r>
                        <a:rPr kumimoji="1" lang="en-US" altLang="ja-JP" sz="1600" baseline="0" dirty="0"/>
                        <a:t>2) The STA </a:t>
                      </a:r>
                      <a:r>
                        <a:rPr kumimoji="1" lang="en-US" altLang="ja-JP" sz="1600" u="none" baseline="0" dirty="0"/>
                        <a:t>should continue transmission of DMG Beacon </a:t>
                      </a:r>
                      <a:r>
                        <a:rPr kumimoji="1" lang="en-US" altLang="ja-JP" sz="1600" baseline="0" dirty="0"/>
                        <a:t>frames to discover the other, newly approaching STAs.  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52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04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procedure of DMG OCB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700808"/>
            <a:ext cx="4211960" cy="4680520"/>
          </a:xfrm>
        </p:spPr>
        <p:txBody>
          <a:bodyPr>
            <a:noAutofit/>
          </a:bodyPr>
          <a:lstStyle/>
          <a:p>
            <a:r>
              <a:rPr lang="en-US" altLang="ja-JP" sz="1800" dirty="0"/>
              <a:t>MAC frame exchange procedure should be reused from BTI with Discovery mode in 11ad.</a:t>
            </a:r>
          </a:p>
          <a:p>
            <a:r>
              <a:rPr lang="en-US" altLang="ja-JP" sz="1800" dirty="0"/>
              <a:t>MLME should have primitives to request </a:t>
            </a:r>
            <a:r>
              <a:rPr lang="en-US" sz="1800" dirty="0">
                <a:ea typeface="+mn-lt"/>
                <a:cs typeface="+mn-lt"/>
              </a:rPr>
              <a:t>the MAC entity </a:t>
            </a:r>
            <a:r>
              <a:rPr lang="en-US" altLang="ja-JP" sz="1800" dirty="0">
                <a:ea typeface="+mn-lt"/>
                <a:cs typeface="+mn-lt"/>
              </a:rPr>
              <a:t>to</a:t>
            </a:r>
            <a:r>
              <a:rPr lang="en-US" altLang="ja-JP" sz="1800" dirty="0"/>
              <a:t> start OCB operation with continuous discovery procedure.</a:t>
            </a:r>
            <a:endParaRPr lang="en-US" altLang="ja-JP" sz="1800" dirty="0">
              <a:cs typeface="Times New Roman"/>
            </a:endParaRPr>
          </a:p>
          <a:p>
            <a:r>
              <a:rPr lang="en-US" altLang="ja-JP" sz="1800" dirty="0"/>
              <a:t>The MAC entity should indicate the discovered peers’ info to the higher layer, at least including:</a:t>
            </a:r>
          </a:p>
          <a:p>
            <a:pPr lvl="1"/>
            <a:r>
              <a:rPr lang="en-US" altLang="ja-JP" sz="1600" dirty="0"/>
              <a:t>MAC address</a:t>
            </a:r>
          </a:p>
          <a:p>
            <a:pPr lvl="1"/>
            <a:r>
              <a:rPr lang="en-US" altLang="ja-JP" sz="1600" dirty="0"/>
              <a:t>Support of NGV(OCB) operation</a:t>
            </a:r>
          </a:p>
          <a:p>
            <a:r>
              <a:rPr lang="en-US" altLang="ja-JP" sz="1800" dirty="0"/>
              <a:t>DMG Beacon transmission with random interval may be continued until the MLME requests to stop the OCB operation.</a:t>
            </a:r>
            <a:endParaRPr lang="en-US" altLang="ja-JP" sz="1800" dirty="0">
              <a:cs typeface="Times New Roman"/>
            </a:endParaRPr>
          </a:p>
          <a:p>
            <a:pPr marL="0" indent="0">
              <a:buNone/>
            </a:pPr>
            <a:r>
              <a:rPr lang="en-US" altLang="ja-JP" sz="20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31" y="1900437"/>
            <a:ext cx="4625925" cy="4454870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 bwMode="auto">
          <a:xfrm flipH="1">
            <a:off x="2915816" y="1900437"/>
            <a:ext cx="2073051" cy="952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コネクタ 8"/>
          <p:cNvCxnSpPr/>
          <p:nvPr/>
        </p:nvCxnSpPr>
        <p:spPr bwMode="auto">
          <a:xfrm flipH="1">
            <a:off x="4499994" y="2780928"/>
            <a:ext cx="4888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/>
          <p:cNvCxnSpPr/>
          <p:nvPr/>
        </p:nvCxnSpPr>
        <p:spPr bwMode="auto">
          <a:xfrm flipH="1">
            <a:off x="1331642" y="5373216"/>
            <a:ext cx="3657225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 flipH="1">
            <a:off x="4499994" y="3933056"/>
            <a:ext cx="488873" cy="925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/>
          <p:cNvCxnSpPr/>
          <p:nvPr/>
        </p:nvCxnSpPr>
        <p:spPr bwMode="auto">
          <a:xfrm flipH="1">
            <a:off x="4499994" y="2780928"/>
            <a:ext cx="576063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1938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4680520"/>
          </a:xfrm>
        </p:spPr>
        <p:txBody>
          <a:bodyPr>
            <a:noAutofit/>
          </a:bodyPr>
          <a:lstStyle/>
          <a:p>
            <a:r>
              <a:rPr lang="en-US" altLang="ja-JP" dirty="0"/>
              <a:t>Add a signaling field/element within the DMG Beacon, SSW and SSW-feedback frames to indicate the support of OCB operation in 60GHz.</a:t>
            </a:r>
          </a:p>
          <a:p>
            <a:r>
              <a:rPr lang="en-US" altLang="ja-JP" dirty="0"/>
              <a:t>Specify the procedure for MLME and higher MAC based on the figure in the previous slide.</a:t>
            </a:r>
          </a:p>
          <a:p>
            <a:r>
              <a:rPr lang="en-US" altLang="ja-JP" dirty="0"/>
              <a:t>The text is proposed in 11-20-1303/r0[4]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34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submission discusses DMG beamforming for STAs operating OCB.</a:t>
            </a:r>
          </a:p>
          <a:p>
            <a:pPr marL="0" indent="0">
              <a:buNone/>
            </a:pPr>
            <a:r>
              <a:rPr lang="en-US" dirty="0"/>
              <a:t>A discovery procedure for DMG STAs operating OCB is proposed.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977</Words>
  <Application>Microsoft Office PowerPoint</Application>
  <PresentationFormat>画面に合わせる (4:3)</PresentationFormat>
  <Paragraphs>139</Paragraphs>
  <Slides>11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ACcord-Submission</vt:lpstr>
      <vt:lpstr>Document</vt:lpstr>
      <vt:lpstr>NGV 60GHz Beamforming</vt:lpstr>
      <vt:lpstr>Abstract</vt:lpstr>
      <vt:lpstr>Beamforming gain</vt:lpstr>
      <vt:lpstr>Beamforming procedure in BTI (11ad)</vt:lpstr>
      <vt:lpstr>DMG Beacon transmission with  Discovery mode = 1 (11ad)</vt:lpstr>
      <vt:lpstr>Requirements in V2X</vt:lpstr>
      <vt:lpstr>Proposed procedure of DMG OCB Discovery</vt:lpstr>
      <vt:lpstr>Proposed spec changes overview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2020-09-14T09:57:55Z</dcterms:created>
  <dcterms:modified xsi:type="dcterms:W3CDTF">2020-09-14T09:58:35Z</dcterms:modified>
</cp:coreProperties>
</file>