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95"/>
  </p:notesMasterIdLst>
  <p:handoutMasterIdLst>
    <p:handoutMasterId r:id="rId96"/>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515" r:id="rId18"/>
    <p:sldId id="1095" r:id="rId19"/>
    <p:sldId id="1096" r:id="rId20"/>
    <p:sldId id="1882" r:id="rId21"/>
    <p:sldId id="1895" r:id="rId22"/>
    <p:sldId id="1561" r:id="rId23"/>
    <p:sldId id="1562" r:id="rId24"/>
    <p:sldId id="1596" r:id="rId25"/>
    <p:sldId id="1893" r:id="rId26"/>
    <p:sldId id="1896" r:id="rId27"/>
    <p:sldId id="1898" r:id="rId28"/>
    <p:sldId id="1946" r:id="rId29"/>
    <p:sldId id="1899" r:id="rId30"/>
    <p:sldId id="1922" r:id="rId31"/>
    <p:sldId id="1927" r:id="rId32"/>
    <p:sldId id="1865" r:id="rId33"/>
    <p:sldId id="1920" r:id="rId34"/>
    <p:sldId id="1921" r:id="rId35"/>
    <p:sldId id="1923" r:id="rId36"/>
    <p:sldId id="1926" r:id="rId37"/>
    <p:sldId id="1924" r:id="rId38"/>
    <p:sldId id="1925" r:id="rId39"/>
    <p:sldId id="1851" r:id="rId40"/>
    <p:sldId id="1862" r:id="rId41"/>
    <p:sldId id="1860" r:id="rId42"/>
    <p:sldId id="1894" r:id="rId43"/>
    <p:sldId id="1861" r:id="rId44"/>
    <p:sldId id="1858" r:id="rId45"/>
    <p:sldId id="1859" r:id="rId46"/>
    <p:sldId id="1945" r:id="rId47"/>
    <p:sldId id="1863" r:id="rId48"/>
    <p:sldId id="1937" r:id="rId49"/>
    <p:sldId id="1938" r:id="rId50"/>
    <p:sldId id="1936" r:id="rId51"/>
    <p:sldId id="1852" r:id="rId52"/>
    <p:sldId id="1940" r:id="rId53"/>
    <p:sldId id="1909" r:id="rId54"/>
    <p:sldId id="1910" r:id="rId55"/>
    <p:sldId id="1911" r:id="rId56"/>
    <p:sldId id="1912" r:id="rId57"/>
    <p:sldId id="1913" r:id="rId58"/>
    <p:sldId id="1901" r:id="rId59"/>
    <p:sldId id="1906" r:id="rId60"/>
    <p:sldId id="1900" r:id="rId61"/>
    <p:sldId id="1902" r:id="rId62"/>
    <p:sldId id="1903" r:id="rId63"/>
    <p:sldId id="1908" r:id="rId64"/>
    <p:sldId id="1905" r:id="rId65"/>
    <p:sldId id="1907" r:id="rId66"/>
    <p:sldId id="1914" r:id="rId67"/>
    <p:sldId id="1942" r:id="rId68"/>
    <p:sldId id="1941" r:id="rId69"/>
    <p:sldId id="1916" r:id="rId70"/>
    <p:sldId id="1917" r:id="rId71"/>
    <p:sldId id="1918" r:id="rId72"/>
    <p:sldId id="1928" r:id="rId73"/>
    <p:sldId id="1929" r:id="rId74"/>
    <p:sldId id="1930" r:id="rId75"/>
    <p:sldId id="1931" r:id="rId76"/>
    <p:sldId id="1943" r:id="rId77"/>
    <p:sldId id="1944" r:id="rId78"/>
    <p:sldId id="1730" r:id="rId79"/>
    <p:sldId id="1541" r:id="rId80"/>
    <p:sldId id="1647" r:id="rId81"/>
    <p:sldId id="1646" r:id="rId82"/>
    <p:sldId id="1649" r:id="rId83"/>
    <p:sldId id="1651" r:id="rId84"/>
    <p:sldId id="1648" r:id="rId85"/>
    <p:sldId id="1650" r:id="rId86"/>
    <p:sldId id="868" r:id="rId87"/>
    <p:sldId id="1933" r:id="rId88"/>
    <p:sldId id="1948" r:id="rId89"/>
    <p:sldId id="1949" r:id="rId90"/>
    <p:sldId id="1951" r:id="rId91"/>
    <p:sldId id="1932" r:id="rId92"/>
    <p:sldId id="874" r:id="rId93"/>
    <p:sldId id="305" r:id="rId9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106" d="100"/>
          <a:sy n="106" d="100"/>
        </p:scale>
        <p:origin x="1254" y="11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Sheet1!$B$2:$B$9</c:f>
              <c:numCache>
                <c:formatCode>General</c:formatCode>
                <c:ptCount val="8"/>
                <c:pt idx="0">
                  <c:v>23</c:v>
                </c:pt>
                <c:pt idx="1">
                  <c:v>22</c:v>
                </c:pt>
                <c:pt idx="2">
                  <c:v>26</c:v>
                </c:pt>
                <c:pt idx="3">
                  <c:v>29</c:v>
                </c:pt>
                <c:pt idx="4">
                  <c:v>30</c:v>
                </c:pt>
                <c:pt idx="5">
                  <c:v>29</c:v>
                </c:pt>
                <c:pt idx="6">
                  <c:v>29</c:v>
                </c:pt>
                <c:pt idx="7">
                  <c:v>28</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Sheet1!$C$2:$C$9</c:f>
              <c:numCache>
                <c:formatCode>General</c:formatCode>
                <c:ptCount val="8"/>
                <c:pt idx="0">
                  <c:v>4</c:v>
                </c:pt>
                <c:pt idx="1">
                  <c:v>6</c:v>
                </c:pt>
                <c:pt idx="2">
                  <c:v>6</c:v>
                </c:pt>
                <c:pt idx="3">
                  <c:v>8</c:v>
                </c:pt>
                <c:pt idx="4">
                  <c:v>8</c:v>
                </c:pt>
                <c:pt idx="5">
                  <c:v>8</c:v>
                </c:pt>
                <c:pt idx="6">
                  <c:v>9</c:v>
                </c:pt>
                <c:pt idx="7">
                  <c:v>9</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07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802.11-20/1296r1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eeesa.webex.com/ieeesa/j.php?MTID=m3eb92bbd788ae32b0757b68bb17815e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0/11-20-1089-00-coex-minutes-of-the-july-2020-meeting.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September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Sept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t>Tuesday, 15 Sept 2020 @ 5-7 pm ET</a:t>
            </a:r>
          </a:p>
          <a:p>
            <a:pPr lvl="1"/>
            <a:r>
              <a:rPr lang="en-AU" dirty="0" err="1"/>
              <a:t>Webex</a:t>
            </a:r>
            <a:r>
              <a:rPr lang="en-AU" dirty="0"/>
              <a:t> details:</a:t>
            </a:r>
            <a:endParaRPr lang="en-AU" dirty="0">
              <a:solidFill>
                <a:srgbClr val="FF0000"/>
              </a:solidFill>
            </a:endParaRPr>
          </a:p>
          <a:p>
            <a:pPr lvl="2"/>
            <a:r>
              <a:rPr lang="en-AU" dirty="0">
                <a:hlinkClick r:id="rId2"/>
              </a:rPr>
              <a:t>https://ieeesa.webex.com/ieeesa/j.php?MTID=m3eb92bbd788ae32b0757b68bb17815e3</a:t>
            </a:r>
            <a:endParaRPr lang="en-AU" dirty="0"/>
          </a:p>
          <a:p>
            <a:pPr lvl="2"/>
            <a:r>
              <a:rPr lang="en-AU" dirty="0"/>
              <a:t>Meeting number: 173 446 0533</a:t>
            </a:r>
          </a:p>
          <a:p>
            <a:pPr lvl="2"/>
            <a:r>
              <a:rPr lang="en-AU" dirty="0"/>
              <a:t>Meeting password: wireless (94735377 from phones and video systems)</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Sept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LS to/from ERM TG11</a:t>
            </a:r>
          </a:p>
          <a:p>
            <a:pPr lvl="2"/>
            <a:r>
              <a:rPr lang="en-AU" dirty="0"/>
              <a:t>Review of recent ETSI BRAN activities</a:t>
            </a:r>
          </a:p>
          <a:p>
            <a:pPr lvl="3"/>
            <a:r>
              <a:rPr lang="en-AU" dirty="0"/>
              <a:t>EN 301 893 issues (5 GHz)</a:t>
            </a:r>
          </a:p>
          <a:p>
            <a:pPr lvl="3"/>
            <a:r>
              <a:rPr lang="en-AU" dirty="0"/>
              <a:t>EN 303 687 issues (6 GHz)</a:t>
            </a:r>
          </a:p>
          <a:p>
            <a:pPr lvl="2"/>
            <a:r>
              <a:rPr lang="en-AU" dirty="0"/>
              <a:t>Review of recent 3GPP activities</a:t>
            </a:r>
          </a:p>
          <a:p>
            <a:pPr lvl="2"/>
            <a:r>
              <a:rPr lang="en-AU" dirty="0"/>
              <a:t>Discussion of extension of Coex SC charter</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4192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virtual meeting minutes in July 2020</a:t>
            </a:r>
          </a:p>
        </p:txBody>
      </p:sp>
      <p:sp>
        <p:nvSpPr>
          <p:cNvPr id="3" name="Content Placeholder 2"/>
          <p:cNvSpPr>
            <a:spLocks noGrp="1"/>
          </p:cNvSpPr>
          <p:nvPr>
            <p:ph idx="1"/>
          </p:nvPr>
        </p:nvSpPr>
        <p:spPr/>
        <p:txBody>
          <a:bodyPr/>
          <a:lstStyle/>
          <a:p>
            <a:pPr lvl="1"/>
            <a:r>
              <a:rPr lang="en-AU" dirty="0"/>
              <a:t>The minutes for the Coex SC at the virtual meeting in July 2020 are available on Mentor:</a:t>
            </a:r>
          </a:p>
          <a:p>
            <a:pPr lvl="2"/>
            <a:r>
              <a:rPr lang="en-AU" dirty="0"/>
              <a:t>See </a:t>
            </a:r>
            <a:r>
              <a:rPr lang="en-AU" dirty="0">
                <a:hlinkClick r:id="rId2"/>
              </a:rPr>
              <a:t>11-20-1089-00</a:t>
            </a:r>
            <a:endParaRPr lang="en-AU" dirty="0"/>
          </a:p>
          <a:p>
            <a:pPr lvl="1"/>
            <a:r>
              <a:rPr lang="en-AU" dirty="0"/>
              <a:t>Motion:</a:t>
            </a:r>
          </a:p>
          <a:p>
            <a:pPr lvl="2"/>
            <a:r>
              <a:rPr lang="en-AU" i="1" dirty="0"/>
              <a:t>The IEEE 802 Coex SC approves </a:t>
            </a:r>
            <a:r>
              <a:rPr lang="en-AU" i="1" dirty="0">
                <a:hlinkClick r:id="rId2"/>
              </a:rPr>
              <a:t>11-20-1089-00</a:t>
            </a:r>
            <a:r>
              <a:rPr lang="en-AU" i="1" dirty="0"/>
              <a:t> as the minutes of its virtual meeting in July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2FFBD-8A39-4E65-8AEB-A8E45255B234}"/>
              </a:ext>
            </a:extLst>
          </p:cNvPr>
          <p:cNvSpPr>
            <a:spLocks noGrp="1"/>
          </p:cNvSpPr>
          <p:nvPr>
            <p:ph idx="1"/>
          </p:nvPr>
        </p:nvSpPr>
        <p:spPr/>
        <p:txBody>
          <a:bodyPr/>
          <a:lstStyle/>
          <a:p>
            <a:r>
              <a:rPr lang="en-AU" dirty="0">
                <a:solidFill>
                  <a:srgbClr val="FF0000"/>
                </a:solidFill>
              </a:rPr>
              <a:t>LS to/from ERM TG11</a:t>
            </a:r>
          </a:p>
        </p:txBody>
      </p:sp>
      <p:sp>
        <p:nvSpPr>
          <p:cNvPr id="3" name="Footer Placeholder 2">
            <a:extLst>
              <a:ext uri="{FF2B5EF4-FFF2-40B4-BE49-F238E27FC236}">
                <a16:creationId xmlns:a16="http://schemas.microsoft.com/office/drawing/2014/main" id="{364BF6BA-65F0-4B0B-A497-962F54B00347}"/>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651871D5-93E1-4D72-A586-54948CF6DD9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9429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C67A7E-930A-432C-B9C4-452BFCCC069C}"/>
              </a:ext>
            </a:extLst>
          </p:cNvPr>
          <p:cNvSpPr>
            <a:spLocks noGrp="1"/>
          </p:cNvSpPr>
          <p:nvPr>
            <p:ph type="title"/>
          </p:nvPr>
        </p:nvSpPr>
        <p:spPr/>
        <p:txBody>
          <a:bodyPr/>
          <a:lstStyle/>
          <a:p>
            <a:r>
              <a:rPr lang="en-AU" dirty="0"/>
              <a:t>The LS response was sent to </a:t>
            </a:r>
            <a:r>
              <a:rPr lang="en-GB" dirty="0"/>
              <a:t>ETSI ERM TG11 in relation to the draft of TR 103 665</a:t>
            </a:r>
            <a:endParaRPr lang="en-AU" dirty="0"/>
          </a:p>
        </p:txBody>
      </p:sp>
      <p:sp>
        <p:nvSpPr>
          <p:cNvPr id="3" name="Content Placeholder 2">
            <a:extLst>
              <a:ext uri="{FF2B5EF4-FFF2-40B4-BE49-F238E27FC236}">
                <a16:creationId xmlns:a16="http://schemas.microsoft.com/office/drawing/2014/main" id="{F4ECDCEF-990B-44B1-B56B-902146136DDB}"/>
              </a:ext>
            </a:extLst>
          </p:cNvPr>
          <p:cNvSpPr>
            <a:spLocks noGrp="1"/>
          </p:cNvSpPr>
          <p:nvPr>
            <p:ph idx="1"/>
          </p:nvPr>
        </p:nvSpPr>
        <p:spPr/>
        <p:txBody>
          <a:bodyPr/>
          <a:lstStyle/>
          <a:p>
            <a:pPr lvl="1"/>
            <a:r>
              <a:rPr lang="en-AU" dirty="0"/>
              <a:t>In May 2020, the IEEE 802.11 WG received a LS from </a:t>
            </a:r>
            <a:r>
              <a:rPr lang="en-GB" dirty="0"/>
              <a:t>ETSI ERM TG11, which the WG Chair asked the Coex SC to consider </a:t>
            </a:r>
          </a:p>
          <a:p>
            <a:pPr lvl="2"/>
            <a:r>
              <a:rPr lang="en-GB" dirty="0"/>
              <a:t>The LS asked the WG to review clause 8.1 of draft TR 103 665, which describes IEEE 802.11 operation in the 2.4 GHz band</a:t>
            </a:r>
          </a:p>
          <a:p>
            <a:pPr lvl="2"/>
            <a:r>
              <a:rPr lang="en-GB" dirty="0"/>
              <a:t>The LS particularly asked for feedback on a proposal for a new clause 8.1.4 in draft TR 103 665 related to “current challenges” for 802.11 operation</a:t>
            </a:r>
          </a:p>
          <a:p>
            <a:pPr lvl="1"/>
            <a:r>
              <a:rPr lang="en-AU" dirty="0"/>
              <a:t>During the virtual meeting in July 2020, the Coex SC completed the development of a response, that was subsequently approved by the WG</a:t>
            </a:r>
          </a:p>
          <a:p>
            <a:pPr lvl="1"/>
            <a:r>
              <a:rPr lang="en-AU" dirty="0"/>
              <a:t>The LS was sent to ETSI ERM TG11 on 30 July 2020, and was acknowledged by the </a:t>
            </a:r>
            <a:r>
              <a:rPr lang="en-GB" dirty="0"/>
              <a:t>ETSI TC ERM Chair</a:t>
            </a:r>
          </a:p>
          <a:p>
            <a:pPr lvl="1"/>
            <a:r>
              <a:rPr lang="en-GB" dirty="0"/>
              <a:t>It is understood that ETSI ERM TG11 is still debating the contents of draft TR 103 665, particularly text related to “current challenges” for 802.11 operation  </a:t>
            </a:r>
            <a:endParaRPr lang="en-AU" dirty="0"/>
          </a:p>
        </p:txBody>
      </p:sp>
      <p:sp>
        <p:nvSpPr>
          <p:cNvPr id="4" name="Footer Placeholder 3">
            <a:extLst>
              <a:ext uri="{FF2B5EF4-FFF2-40B4-BE49-F238E27FC236}">
                <a16:creationId xmlns:a16="http://schemas.microsoft.com/office/drawing/2014/main" id="{407DDCAD-2A98-40A7-849D-76FCB1760C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22B07A-943D-4A77-A874-01325B8C0762}"/>
              </a:ext>
            </a:extLst>
          </p:cNvPr>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Object 5">
            <a:extLst>
              <a:ext uri="{FF2B5EF4-FFF2-40B4-BE49-F238E27FC236}">
                <a16:creationId xmlns:a16="http://schemas.microsoft.com/office/drawing/2014/main" id="{D928E0BD-AE05-4AB8-8265-C0DF25279515}"/>
              </a:ext>
            </a:extLst>
          </p:cNvPr>
          <p:cNvGraphicFramePr>
            <a:graphicFrameLocks noChangeAspect="1"/>
          </p:cNvGraphicFramePr>
          <p:nvPr>
            <p:extLst>
              <p:ext uri="{D42A27DB-BD31-4B8C-83A1-F6EECF244321}">
                <p14:modId xmlns:p14="http://schemas.microsoft.com/office/powerpoint/2010/main" val="1429513356"/>
              </p:ext>
            </p:extLst>
          </p:nvPr>
        </p:nvGraphicFramePr>
        <p:xfrm>
          <a:off x="7384256" y="4495800"/>
          <a:ext cx="914400" cy="806450"/>
        </p:xfrm>
        <a:graphic>
          <a:graphicData uri="http://schemas.openxmlformats.org/presentationml/2006/ole">
            <mc:AlternateContent xmlns:mc="http://schemas.openxmlformats.org/markup-compatibility/2006">
              <mc:Choice xmlns:v="urn:schemas-microsoft-com:vml" Requires="v">
                <p:oleObj spid="_x0000_s105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384256"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6819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2552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2</a:t>
            </a:r>
            <a:r>
              <a:rPr lang="en-AU" baseline="30000" dirty="0"/>
              <a:t>nd</a:t>
            </a:r>
            <a:r>
              <a:rPr lang="en-AU" dirty="0"/>
              <a:t>  virtual plenary meeting of the </a:t>
            </a:r>
            <a:r>
              <a:rPr lang="en-AU" i="1" dirty="0"/>
              <a:t>Coex SC </a:t>
            </a:r>
            <a:r>
              <a:rPr lang="en-AU" dirty="0"/>
              <a:t>in Sept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145891934"/>
              </p:ext>
            </p:extLst>
          </p:nvPr>
        </p:nvGraphicFramePr>
        <p:xfrm>
          <a:off x="4914900" y="1752600"/>
          <a:ext cx="2667000" cy="4267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rgbClr val="FF0000"/>
                          </a:solidFill>
                        </a:rPr>
                        <a:t>virtual</a:t>
                      </a:r>
                    </a:p>
                  </a:txBody>
                  <a:tcPr/>
                </a:tc>
                <a:tc>
                  <a:txBody>
                    <a:bodyPr/>
                    <a:lstStyle/>
                    <a:p>
                      <a:pPr algn="ctr"/>
                      <a:r>
                        <a:rPr lang="en-AU" sz="1400" dirty="0">
                          <a:solidFill>
                            <a:srgbClr val="FF0000"/>
                          </a:solidFill>
                        </a:rPr>
                        <a:t>Nov 2020</a:t>
                      </a:r>
                    </a:p>
                  </a:txBody>
                  <a:tcPr/>
                </a:tc>
                <a:extLst>
                  <a:ext uri="{0D108BD9-81ED-4DB2-BD59-A6C34878D82A}">
                    <a16:rowId xmlns:a16="http://schemas.microsoft.com/office/drawing/2014/main" val="19921119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1779048"/>
              </p:ext>
            </p:extLst>
          </p:nvPr>
        </p:nvGraphicFramePr>
        <p:xfrm>
          <a:off x="76201" y="1767840"/>
          <a:ext cx="8991593" cy="2662776"/>
        </p:xfrm>
        <a:graphic>
          <a:graphicData uri="http://schemas.openxmlformats.org/drawingml/2006/table">
            <a:tbl>
              <a:tblPr firstRow="1" bandRow="1">
                <a:tableStyleId>{21E4AEA4-8DFA-4A89-87EB-49C32662AFE0}</a:tableStyleId>
              </a:tblPr>
              <a:tblGrid>
                <a:gridCol w="566400">
                  <a:extLst>
                    <a:ext uri="{9D8B030D-6E8A-4147-A177-3AD203B41FA5}">
                      <a16:colId xmlns:a16="http://schemas.microsoft.com/office/drawing/2014/main" val="3409454223"/>
                    </a:ext>
                  </a:extLst>
                </a:gridCol>
                <a:gridCol w="1064633">
                  <a:extLst>
                    <a:ext uri="{9D8B030D-6E8A-4147-A177-3AD203B41FA5}">
                      <a16:colId xmlns:a16="http://schemas.microsoft.com/office/drawing/2014/main" val="1001302695"/>
                    </a:ext>
                  </a:extLst>
                </a:gridCol>
                <a:gridCol w="920070">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160283" y="4445857"/>
            <a:ext cx="7772399" cy="18787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100" baseline="30000" dirty="0">
                <a:latin typeface="+mj-lt"/>
              </a:rPr>
              <a:t>1	</a:t>
            </a:r>
            <a:r>
              <a:rPr lang="en-AU" sz="1100" dirty="0">
                <a:latin typeface="+mj-lt"/>
              </a:rPr>
              <a:t>GSMA (July 2018)</a:t>
            </a:r>
          </a:p>
          <a:p>
            <a:pPr eaLnBrk="0" hangingPunct="0">
              <a:spcBef>
                <a:spcPts val="700"/>
              </a:spcBef>
              <a:tabLst>
                <a:tab pos="182563" algn="l"/>
              </a:tabLst>
            </a:pPr>
            <a:r>
              <a:rPr lang="en-AU" sz="1100" baseline="30000" dirty="0">
                <a:latin typeface="+mj-lt"/>
              </a:rPr>
              <a:t>2</a:t>
            </a:r>
            <a:r>
              <a:rPr lang="en-AU" sz="1100" dirty="0">
                <a:latin typeface="+mj-lt"/>
              </a:rPr>
              <a:t>	GSA: Evolution from LTE to 5G: Global Market Status (Nov 2018)</a:t>
            </a:r>
          </a:p>
          <a:p>
            <a:pPr eaLnBrk="0" hangingPunct="0">
              <a:spcBef>
                <a:spcPts val="700"/>
              </a:spcBef>
              <a:tabLst>
                <a:tab pos="182563" algn="l"/>
              </a:tabLst>
            </a:pPr>
            <a:r>
              <a:rPr lang="en-AU" sz="1100" baseline="30000" dirty="0">
                <a:latin typeface="+mj-lt"/>
              </a:rPr>
              <a:t>3	</a:t>
            </a:r>
            <a:r>
              <a:rPr lang="en-AU" sz="1100" dirty="0">
                <a:latin typeface="+mj-lt"/>
              </a:rPr>
              <a:t>GSA: LTE in unlicensed and shared spectrum (Jan 2019)</a:t>
            </a:r>
          </a:p>
          <a:p>
            <a:pPr eaLnBrk="0" hangingPunct="0">
              <a:spcBef>
                <a:spcPts val="700"/>
              </a:spcBef>
              <a:tabLst>
                <a:tab pos="182563" algn="l"/>
              </a:tabLst>
            </a:pPr>
            <a:r>
              <a:rPr lang="en-AU" sz="1100" baseline="30000" dirty="0">
                <a:latin typeface="+mj-lt"/>
              </a:rPr>
              <a:t>4</a:t>
            </a:r>
            <a:r>
              <a:rPr lang="en-AU" sz="1100" dirty="0">
                <a:latin typeface="+mj-lt"/>
              </a:rPr>
              <a:t>	GSA: Evolution from LTE to 5G: Global Market Status (Aug 2019)</a:t>
            </a:r>
          </a:p>
          <a:p>
            <a:pPr eaLnBrk="0" hangingPunct="0">
              <a:spcBef>
                <a:spcPts val="700"/>
              </a:spcBef>
              <a:tabLst>
                <a:tab pos="182563" algn="l"/>
              </a:tabLst>
            </a:pPr>
            <a:r>
              <a:rPr lang="en-AU" sz="1100" baseline="30000" dirty="0">
                <a:latin typeface="+mj-lt"/>
              </a:rPr>
              <a:t>5</a:t>
            </a:r>
            <a:r>
              <a:rPr lang="en-AU" sz="1100" dirty="0">
                <a:latin typeface="+mj-lt"/>
              </a:rPr>
              <a:t>	GSA: LTE Unlicensed - LTE in Unlicensed and Shared Spectrum (Nov 2019)</a:t>
            </a:r>
          </a:p>
          <a:p>
            <a:pPr eaLnBrk="0" hangingPunct="0">
              <a:spcBef>
                <a:spcPts val="700"/>
              </a:spcBef>
              <a:tabLst>
                <a:tab pos="182563" algn="l"/>
              </a:tabLst>
            </a:pPr>
            <a:r>
              <a:rPr lang="en-AU" sz="1100" baseline="30000" dirty="0">
                <a:latin typeface="+mj-lt"/>
              </a:rPr>
              <a:t>6	</a:t>
            </a:r>
            <a:r>
              <a:rPr lang="en-AU" sz="1100" dirty="0">
                <a:latin typeface="+mj-lt"/>
              </a:rPr>
              <a:t>GSA: LTE and 5G Market Statistics (Dec 2019)</a:t>
            </a:r>
          </a:p>
          <a:p>
            <a:pPr eaLnBrk="0" hangingPunct="0">
              <a:spcBef>
                <a:spcPts val="700"/>
              </a:spcBef>
              <a:tabLst>
                <a:tab pos="182563" algn="l"/>
              </a:tabLst>
            </a:pPr>
            <a:r>
              <a:rPr lang="en-AU" sz="1100" baseline="30000" dirty="0">
                <a:latin typeface="+mj-lt"/>
              </a:rPr>
              <a:t>7</a:t>
            </a:r>
            <a:r>
              <a:rPr lang="en-AU" sz="1100" dirty="0">
                <a:latin typeface="+mj-lt"/>
              </a:rPr>
              <a:t>	GSA: LTE in Unlicensed Spectrum and Shared Spectrum (Mar 2020)</a:t>
            </a:r>
          </a:p>
          <a:p>
            <a:pPr eaLnBrk="0" hangingPunct="0">
              <a:spcBef>
                <a:spcPts val="700"/>
              </a:spcBef>
              <a:tabLst>
                <a:tab pos="182563" algn="l"/>
              </a:tabLst>
            </a:pPr>
            <a:r>
              <a:rPr lang="en-AU" sz="1100" baseline="30000" dirty="0">
                <a:latin typeface="+mj-lt"/>
              </a:rPr>
              <a:t>8</a:t>
            </a:r>
            <a:r>
              <a:rPr lang="en-AU" sz="1100" dirty="0">
                <a:latin typeface="+mj-lt"/>
              </a:rPr>
              <a:t>	GSA: LTE and 5G in Unlicensed Spectrum: Trials, Deployments &amp; Devices (Aug 2020)</a:t>
            </a: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4"/>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930304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AD23-A6F5-4D69-8B6B-C91EA87E948F}"/>
              </a:ext>
            </a:extLst>
          </p:cNvPr>
          <p:cNvSpPr>
            <a:spLocks noGrp="1"/>
          </p:cNvSpPr>
          <p:nvPr>
            <p:ph type="title"/>
          </p:nvPr>
        </p:nvSpPr>
        <p:spPr/>
        <p:txBody>
          <a:bodyPr/>
          <a:lstStyle/>
          <a:p>
            <a:r>
              <a:rPr lang="en-AU" dirty="0"/>
              <a:t>Does anyone have some NR-U (5 &amp; 6 GHz) data or forecasts?</a:t>
            </a:r>
          </a:p>
        </p:txBody>
      </p:sp>
      <p:sp>
        <p:nvSpPr>
          <p:cNvPr id="3" name="Content Placeholder 2">
            <a:extLst>
              <a:ext uri="{FF2B5EF4-FFF2-40B4-BE49-F238E27FC236}">
                <a16:creationId xmlns:a16="http://schemas.microsoft.com/office/drawing/2014/main" id="{85F56CA0-CFA6-4267-A7BA-EABA2F15E2CE}"/>
              </a:ext>
            </a:extLst>
          </p:cNvPr>
          <p:cNvSpPr>
            <a:spLocks noGrp="1"/>
          </p:cNvSpPr>
          <p:nvPr>
            <p:ph idx="1"/>
          </p:nvPr>
        </p:nvSpPr>
        <p:spPr/>
        <p:txBody>
          <a:bodyPr/>
          <a:lstStyle/>
          <a:p>
            <a:pPr lvl="1"/>
            <a:r>
              <a:rPr lang="en-AU" dirty="0"/>
              <a:t>The GSA does not currently provide NR-U data or forecasts</a:t>
            </a:r>
          </a:p>
          <a:p>
            <a:pPr lvl="1"/>
            <a:r>
              <a:rPr lang="en-AU" dirty="0"/>
              <a:t>… and NR-U’s near term relevance is currently unclear</a:t>
            </a:r>
          </a:p>
          <a:p>
            <a:pPr lvl="1"/>
            <a:r>
              <a:rPr lang="en-AU" dirty="0"/>
              <a:t>… although it is likely to be important</a:t>
            </a:r>
          </a:p>
          <a:p>
            <a:pPr lvl="1"/>
            <a:r>
              <a:rPr lang="en-AU" dirty="0"/>
              <a:t>Does anyone have a good source?</a:t>
            </a:r>
          </a:p>
          <a:p>
            <a:pPr lvl="1"/>
            <a:r>
              <a:rPr lang="en-AU" dirty="0"/>
              <a:t>The latest news is that it is likely that NR-U in 6 GHz could be delayed to 3GPP Rel 17 …</a:t>
            </a:r>
          </a:p>
          <a:p>
            <a:pPr lvl="1"/>
            <a:r>
              <a:rPr lang="en-AU" dirty="0"/>
              <a:t>… which would give 802.11ax in 6 GHz (Wi-Fi 6E) a great opportunity to prove its value </a:t>
            </a:r>
          </a:p>
        </p:txBody>
      </p:sp>
      <p:sp>
        <p:nvSpPr>
          <p:cNvPr id="4" name="Footer Placeholder 3">
            <a:extLst>
              <a:ext uri="{FF2B5EF4-FFF2-40B4-BE49-F238E27FC236}">
                <a16:creationId xmlns:a16="http://schemas.microsoft.com/office/drawing/2014/main" id="{C0D05A2E-83B8-4E97-96BC-4C38F29D5A3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05902D-B878-4F3A-95B1-BD1F4D5AC64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60484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that is rapidly growing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LAA deployment, that is expanding rapidly</a:t>
            </a:r>
          </a:p>
          <a:p>
            <a:pPr lvl="1"/>
            <a:r>
              <a:rPr lang="en-AU" dirty="0"/>
              <a:t>AT&amp;T mostly uses channel 149 &amp; Verizon mostly uses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8" name="Picture 7">
            <a:extLst>
              <a:ext uri="{FF2B5EF4-FFF2-40B4-BE49-F238E27FC236}">
                <a16:creationId xmlns:a16="http://schemas.microsoft.com/office/drawing/2014/main" id="{89D4437B-0727-4BE2-A1F5-881E0F45399F}"/>
              </a:ext>
            </a:extLst>
          </p:cNvPr>
          <p:cNvPicPr>
            <a:picLocks noChangeAspect="1"/>
          </p:cNvPicPr>
          <p:nvPr/>
        </p:nvPicPr>
        <p:blipFill rotWithShape="1">
          <a:blip r:embed="rId2"/>
          <a:srcRect l="67500" t="14444" r="9167" b="11481"/>
          <a:stretch/>
        </p:blipFill>
        <p:spPr>
          <a:xfrm>
            <a:off x="3916814" y="2057400"/>
            <a:ext cx="4608576" cy="4114800"/>
          </a:xfrm>
          <a:prstGeom prst="rect">
            <a:avLst/>
          </a:prstGeom>
        </p:spPr>
      </p:pic>
    </p:spTree>
    <p:extLst>
      <p:ext uri="{BB962C8B-B14F-4D97-AF65-F5344CB8AC3E}">
        <p14:creationId xmlns:p14="http://schemas.microsoft.com/office/powerpoint/2010/main" val="220197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coexistence between Wi-Fi &amp; LAA/NR-U/etc is real,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a:t>
            </a:r>
            <a:r>
              <a:rPr lang="en-AU" dirty="0" err="1"/>
              <a:t>Mhz</a:t>
            </a:r>
            <a:r>
              <a:rPr lang="en-AU" dirty="0"/>
              <a:t>,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Tree>
    <p:extLst>
      <p:ext uri="{BB962C8B-B14F-4D97-AF65-F5344CB8AC3E}">
        <p14:creationId xmlns:p14="http://schemas.microsoft.com/office/powerpoint/2010/main" val="68447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3470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b="1" dirty="0"/>
              <a:t>6 GHz compromise</a:t>
            </a:r>
            <a:r>
              <a:rPr lang="en-AU" dirty="0"/>
              <a:t>: A compromise for 6 GHz coexistence in EN 303 687 has been agreed and is progressing </a:t>
            </a:r>
          </a:p>
          <a:p>
            <a:pPr lvl="1"/>
            <a:r>
              <a:rPr lang="en-AU" b="1" dirty="0"/>
              <a:t>802.11b implications</a:t>
            </a:r>
            <a:r>
              <a:rPr lang="en-AU" dirty="0"/>
              <a:t>: Future work is probably required to keep alignment between 802.11be &amp; EN 303 687 (&amp; EN 301 893)</a:t>
            </a:r>
          </a:p>
          <a:p>
            <a:pPr lvl="1"/>
            <a:r>
              <a:rPr lang="en-AU" b="1" dirty="0"/>
              <a:t>Synchronous access</a:t>
            </a:r>
            <a:r>
              <a:rPr lang="en-AU" i="1" dirty="0"/>
              <a:t>: Synchronous access </a:t>
            </a:r>
            <a:r>
              <a:rPr lang="en-AU" dirty="0"/>
              <a:t>is still being discussed in ETSI BRAN with no consensus yet</a:t>
            </a:r>
          </a:p>
          <a:p>
            <a:pPr lvl="1"/>
            <a:r>
              <a:rPr lang="en-AU" b="1" dirty="0"/>
              <a:t>Simulation vs deployment</a:t>
            </a:r>
            <a:r>
              <a:rPr lang="en-AU" dirty="0"/>
              <a:t>: We have an opportunity to base future coexistence rules on measurements of actual deployments</a:t>
            </a:r>
            <a:endParaRPr lang="en-AU" dirty="0">
              <a:solidFill>
                <a:srgbClr val="FF0000"/>
              </a:solidFill>
            </a:endParaRPr>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560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compromise progress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7840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6E13-1655-49E6-9DC6-A19E4C2BA8DD}"/>
              </a:ext>
            </a:extLst>
          </p:cNvPr>
          <p:cNvSpPr>
            <a:spLocks noGrp="1"/>
          </p:cNvSpPr>
          <p:nvPr>
            <p:ph type="title"/>
          </p:nvPr>
        </p:nvSpPr>
        <p:spPr/>
        <p:txBody>
          <a:bodyPr/>
          <a:lstStyle/>
          <a:p>
            <a:r>
              <a:rPr lang="en-AU" dirty="0"/>
              <a:t>A compromise for 6 GHz coexistence in EN 303 687 has been agreed and is progressing …</a:t>
            </a:r>
            <a:br>
              <a:rPr lang="en-AU" dirty="0"/>
            </a:br>
            <a:endParaRPr lang="en-AU" dirty="0"/>
          </a:p>
        </p:txBody>
      </p:sp>
      <p:sp>
        <p:nvSpPr>
          <p:cNvPr id="3" name="Content Placeholder 2">
            <a:extLst>
              <a:ext uri="{FF2B5EF4-FFF2-40B4-BE49-F238E27FC236}">
                <a16:creationId xmlns:a16="http://schemas.microsoft.com/office/drawing/2014/main" id="{3DDAD927-9A31-49AE-ADB0-6A2C9CC62265}"/>
              </a:ext>
            </a:extLst>
          </p:cNvPr>
          <p:cNvSpPr>
            <a:spLocks noGrp="1"/>
          </p:cNvSpPr>
          <p:nvPr>
            <p:ph idx="1"/>
          </p:nvPr>
        </p:nvSpPr>
        <p:spPr/>
        <p:txBody>
          <a:bodyPr/>
          <a:lstStyle/>
          <a:p>
            <a:r>
              <a:rPr lang="en-AU" dirty="0"/>
              <a:t>Executive summary</a:t>
            </a:r>
          </a:p>
          <a:p>
            <a:pPr lvl="1"/>
            <a:r>
              <a:rPr lang="en-AU" dirty="0"/>
              <a:t>A</a:t>
            </a:r>
            <a:r>
              <a:rPr lang="en-US" dirty="0"/>
              <a:t> compromise proposal to ETSI BRAN</a:t>
            </a:r>
            <a:r>
              <a:rPr lang="en-AU" dirty="0"/>
              <a:t> was reported in July that specifies the use of </a:t>
            </a:r>
            <a:r>
              <a:rPr lang="en-AU" i="1" dirty="0"/>
              <a:t>ED-only</a:t>
            </a:r>
            <a:r>
              <a:rPr lang="en-AU" dirty="0"/>
              <a:t> at -72 dBm</a:t>
            </a:r>
          </a:p>
          <a:p>
            <a:pPr lvl="1"/>
            <a:r>
              <a:rPr lang="en-AU" dirty="0"/>
              <a:t>The HS text associated with the proposed compromise was recently agreed</a:t>
            </a:r>
          </a:p>
          <a:p>
            <a:pPr lvl="1"/>
            <a:r>
              <a:rPr lang="en-AU" dirty="0"/>
              <a:t>The HS text includes requirements </a:t>
            </a:r>
            <a:r>
              <a:rPr lang="en-GB" dirty="0"/>
              <a:t>relating to various types of channel access requirements &amp; testing</a:t>
            </a:r>
            <a:endParaRPr lang="en-AU" dirty="0"/>
          </a:p>
        </p:txBody>
      </p:sp>
      <p:sp>
        <p:nvSpPr>
          <p:cNvPr id="4" name="Footer Placeholder 3">
            <a:extLst>
              <a:ext uri="{FF2B5EF4-FFF2-40B4-BE49-F238E27FC236}">
                <a16:creationId xmlns:a16="http://schemas.microsoft.com/office/drawing/2014/main" id="{EE3ACE1A-3738-4A6A-BB17-6115A964D1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8BFDCD-F133-4BBC-883C-007EF3E0536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644039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A6B-105D-433D-92D3-FE2A2DB6E61B}"/>
              </a:ext>
            </a:extLst>
          </p:cNvPr>
          <p:cNvSpPr>
            <a:spLocks noGrp="1"/>
          </p:cNvSpPr>
          <p:nvPr>
            <p:ph type="title"/>
          </p:nvPr>
        </p:nvSpPr>
        <p:spPr/>
        <p:txBody>
          <a:bodyPr/>
          <a:lstStyle/>
          <a:p>
            <a:r>
              <a:rPr lang="en-AU" dirty="0"/>
              <a:t>A</a:t>
            </a:r>
            <a:r>
              <a:rPr lang="en-US" dirty="0"/>
              <a:t> compromise proposal to ETSI BRAN</a:t>
            </a:r>
            <a:r>
              <a:rPr lang="en-AU" dirty="0"/>
              <a:t> was reported in July that specifies the use of </a:t>
            </a:r>
            <a:r>
              <a:rPr lang="en-AU" i="1" dirty="0"/>
              <a:t>ED-only</a:t>
            </a:r>
            <a:r>
              <a:rPr lang="en-AU" dirty="0"/>
              <a:t> at -72 dBm</a:t>
            </a:r>
          </a:p>
        </p:txBody>
      </p:sp>
      <p:sp>
        <p:nvSpPr>
          <p:cNvPr id="3" name="Content Placeholder 2">
            <a:extLst>
              <a:ext uri="{FF2B5EF4-FFF2-40B4-BE49-F238E27FC236}">
                <a16:creationId xmlns:a16="http://schemas.microsoft.com/office/drawing/2014/main" id="{3AA29880-C6D5-4A40-ADC8-0F979CB97FAF}"/>
              </a:ext>
            </a:extLst>
          </p:cNvPr>
          <p:cNvSpPr>
            <a:spLocks noGrp="1"/>
          </p:cNvSpPr>
          <p:nvPr>
            <p:ph idx="1"/>
          </p:nvPr>
        </p:nvSpPr>
        <p:spPr/>
        <p:txBody>
          <a:bodyPr/>
          <a:lstStyle/>
          <a:p>
            <a:pPr lvl="1"/>
            <a:r>
              <a:rPr lang="en-AU" dirty="0"/>
              <a:t>A significant number of 3GPP &amp; Wi-Fi stakeholders worked together before BRAN#106 to develop a 6 GHz compromise</a:t>
            </a:r>
          </a:p>
          <a:p>
            <a:pPr lvl="2"/>
            <a:r>
              <a:rPr lang="en-GB" dirty="0"/>
              <a:t>Including Ericsson, HPE, Broadcom, CableLabs, Cisco, Huawei, Intel, Nokia, Ruckus</a:t>
            </a:r>
          </a:p>
          <a:p>
            <a:pPr lvl="1"/>
            <a:r>
              <a:rPr lang="en-GB" dirty="0"/>
              <a:t>The compromise was documented in BRAN(20)106004r2, and proposed that LBT detection in 6 GHz be based on </a:t>
            </a:r>
            <a:r>
              <a:rPr lang="en-GB" i="1" dirty="0"/>
              <a:t>ED-only</a:t>
            </a:r>
            <a:r>
              <a:rPr lang="en-GB" dirty="0"/>
              <a:t> at -72 dBm</a:t>
            </a:r>
          </a:p>
          <a:p>
            <a:pPr lvl="2"/>
            <a:r>
              <a:rPr lang="en-GB" dirty="0"/>
              <a:t>The -72 dBm threshold is defined as a function of the </a:t>
            </a:r>
            <a:r>
              <a:rPr lang="en-US" i="1" dirty="0"/>
              <a:t>maximum configured transmit power</a:t>
            </a:r>
          </a:p>
          <a:p>
            <a:pPr lvl="3"/>
            <a:r>
              <a:rPr lang="en-US" dirty="0"/>
              <a:t>This needs to be clarified but it is believed to be the maximum </a:t>
            </a:r>
            <a:r>
              <a:rPr lang="en-US" dirty="0" err="1"/>
              <a:t>tx</a:t>
            </a:r>
            <a:r>
              <a:rPr lang="en-US" dirty="0"/>
              <a:t> power that a device can be operated in a particular configuration</a:t>
            </a:r>
          </a:p>
          <a:p>
            <a:pPr lvl="1"/>
            <a:r>
              <a:rPr lang="en-AU" dirty="0"/>
              <a:t>The inclusion of this compromise in a stable draft of EN 303 687 will allow access to 6 GHz in Europe as soon as it is made available</a:t>
            </a:r>
          </a:p>
          <a:p>
            <a:endParaRPr lang="en-AU" dirty="0"/>
          </a:p>
        </p:txBody>
      </p:sp>
      <p:sp>
        <p:nvSpPr>
          <p:cNvPr id="4" name="Footer Placeholder 3">
            <a:extLst>
              <a:ext uri="{FF2B5EF4-FFF2-40B4-BE49-F238E27FC236}">
                <a16:creationId xmlns:a16="http://schemas.microsoft.com/office/drawing/2014/main" id="{58022685-E0EE-4E53-8F0D-25F49C7A55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82D758D-F855-4AF7-AFE3-48560B1FDCB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172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CA42-FE5F-40A0-80EB-5FAD62F30EB4}"/>
              </a:ext>
            </a:extLst>
          </p:cNvPr>
          <p:cNvSpPr>
            <a:spLocks noGrp="1"/>
          </p:cNvSpPr>
          <p:nvPr>
            <p:ph type="title"/>
          </p:nvPr>
        </p:nvSpPr>
        <p:spPr/>
        <p:txBody>
          <a:bodyPr/>
          <a:lstStyle/>
          <a:p>
            <a:r>
              <a:rPr lang="en-AU" dirty="0"/>
              <a:t>The HS text associated with the proposed compromise was recently agreed</a:t>
            </a:r>
          </a:p>
        </p:txBody>
      </p:sp>
      <p:sp>
        <p:nvSpPr>
          <p:cNvPr id="3" name="Content Placeholder 2">
            <a:extLst>
              <a:ext uri="{FF2B5EF4-FFF2-40B4-BE49-F238E27FC236}">
                <a16:creationId xmlns:a16="http://schemas.microsoft.com/office/drawing/2014/main" id="{4249F096-83CE-42F1-B597-E0161F467BD4}"/>
              </a:ext>
            </a:extLst>
          </p:cNvPr>
          <p:cNvSpPr>
            <a:spLocks noGrp="1"/>
          </p:cNvSpPr>
          <p:nvPr>
            <p:ph idx="1"/>
          </p:nvPr>
        </p:nvSpPr>
        <p:spPr/>
        <p:txBody>
          <a:bodyPr/>
          <a:lstStyle/>
          <a:p>
            <a:pPr lvl="1"/>
            <a:r>
              <a:rPr lang="en-AU" dirty="0"/>
              <a:t>It was believed by many that the compromise at BRAN #106 would allow EN 303 687 to be completed very quickly …</a:t>
            </a:r>
          </a:p>
          <a:p>
            <a:pPr lvl="1"/>
            <a:r>
              <a:rPr lang="en-AU" dirty="0"/>
              <a:t>… by simply copying all the LBT related clauses from EN 301 893</a:t>
            </a:r>
          </a:p>
          <a:p>
            <a:pPr lvl="1"/>
            <a:r>
              <a:rPr lang="en-AU" dirty="0"/>
              <a:t>Unfortunately, life is never simple …</a:t>
            </a:r>
          </a:p>
          <a:p>
            <a:pPr lvl="1"/>
            <a:r>
              <a:rPr lang="en-AU" dirty="0"/>
              <a:t>… with at least one 3GPP stakeholder wanting to “carefully consider” and possibly modify each LBT related clause</a:t>
            </a:r>
          </a:p>
          <a:p>
            <a:pPr lvl="1"/>
            <a:r>
              <a:rPr lang="en-AU" dirty="0"/>
              <a:t>Fortunately, the 3GPP stakeholders are now on board …</a:t>
            </a:r>
          </a:p>
          <a:p>
            <a:pPr lvl="1"/>
            <a:r>
              <a:rPr lang="en-AU" dirty="0"/>
              <a:t>… and a joint submission by Wi-Fi and LAA/NR-U stakeholders to a recent teleconference documented the agreed text for EN 303 687 </a:t>
            </a:r>
          </a:p>
          <a:p>
            <a:pPr lvl="2"/>
            <a:r>
              <a:rPr lang="en-AU" dirty="0"/>
              <a:t>Submitted by </a:t>
            </a:r>
            <a:r>
              <a:rPr lang="en-GB" dirty="0">
                <a:effectLst/>
                <a:latin typeface="Arial" panose="020B0604020202020204" pitchFamily="34" charset="0"/>
                <a:ea typeface="Times New Roman" panose="02020603050405020304" pitchFamily="18" charset="0"/>
              </a:rPr>
              <a:t>Ericsson, HPE, Broadcom, Cisco, Huawei, Intel, </a:t>
            </a:r>
            <a:r>
              <a:rPr lang="en-GB" dirty="0">
                <a:latin typeface="Arial" panose="020B0604020202020204" pitchFamily="34" charset="0"/>
                <a:ea typeface="Times New Roman" panose="02020603050405020304" pitchFamily="18" charset="0"/>
              </a:rPr>
              <a:t>Med</a:t>
            </a:r>
            <a:r>
              <a:rPr lang="en-GB" dirty="0">
                <a:effectLst/>
                <a:latin typeface="Arial" panose="020B0604020202020204" pitchFamily="34" charset="0"/>
                <a:ea typeface="Times New Roman" panose="02020603050405020304" pitchFamily="18" charset="0"/>
              </a:rPr>
              <a:t>iaTek, Nokia, Qualcomm, Ruckus, Sennheiser Electronic</a:t>
            </a:r>
            <a:endParaRPr lang="en-AU" dirty="0"/>
          </a:p>
          <a:p>
            <a:pPr lvl="2"/>
            <a:r>
              <a:rPr lang="en-AU" dirty="0"/>
              <a:t>See BRAN(20)106f003r2</a:t>
            </a:r>
          </a:p>
        </p:txBody>
      </p:sp>
      <p:sp>
        <p:nvSpPr>
          <p:cNvPr id="4" name="Footer Placeholder 3">
            <a:extLst>
              <a:ext uri="{FF2B5EF4-FFF2-40B4-BE49-F238E27FC236}">
                <a16:creationId xmlns:a16="http://schemas.microsoft.com/office/drawing/2014/main" id="{10DB2ABB-4710-48DB-89B3-5CAD28F2946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E6270AC-43DC-471D-B7C1-3FA35C5F12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830932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ABC8891-FBE0-42ED-82E3-A2A9ABB2864D}"/>
              </a:ext>
            </a:extLst>
          </p:cNvPr>
          <p:cNvSpPr>
            <a:spLocks noGrp="1"/>
          </p:cNvSpPr>
          <p:nvPr>
            <p:ph type="title"/>
          </p:nvPr>
        </p:nvSpPr>
        <p:spPr>
          <a:xfrm>
            <a:off x="685800" y="685800"/>
            <a:ext cx="8382000" cy="1066800"/>
          </a:xfrm>
        </p:spPr>
        <p:txBody>
          <a:bodyPr/>
          <a:lstStyle/>
          <a:p>
            <a:r>
              <a:rPr lang="en-AU" dirty="0"/>
              <a:t>The HS text includes requirements </a:t>
            </a:r>
            <a:r>
              <a:rPr lang="en-GB" dirty="0"/>
              <a:t>relating to various types of channel access requirements &amp; testing</a:t>
            </a:r>
            <a:endParaRPr lang="en-AU" dirty="0"/>
          </a:p>
        </p:txBody>
      </p:sp>
      <p:sp>
        <p:nvSpPr>
          <p:cNvPr id="3" name="Content Placeholder 2">
            <a:extLst>
              <a:ext uri="{FF2B5EF4-FFF2-40B4-BE49-F238E27FC236}">
                <a16:creationId xmlns:a16="http://schemas.microsoft.com/office/drawing/2014/main" id="{F8426798-1682-41CA-9772-CB731F68AE87}"/>
              </a:ext>
            </a:extLst>
          </p:cNvPr>
          <p:cNvSpPr>
            <a:spLocks noGrp="1"/>
          </p:cNvSpPr>
          <p:nvPr>
            <p:ph idx="1"/>
          </p:nvPr>
        </p:nvSpPr>
        <p:spPr/>
        <p:txBody>
          <a:bodyPr/>
          <a:lstStyle/>
          <a:p>
            <a:pPr lvl="1"/>
            <a:r>
              <a:rPr lang="en-AU" dirty="0"/>
              <a:t>BRAN(20)106f003r2 includes compromise text </a:t>
            </a:r>
            <a:r>
              <a:rPr lang="en-GB" dirty="0"/>
              <a:t>relating to various types of channel access requirements &amp; testing </a:t>
            </a:r>
          </a:p>
          <a:p>
            <a:pPr lvl="1"/>
            <a:r>
              <a:rPr lang="en-GB" dirty="0"/>
              <a:t>In particular it includes text for EN 303 687 based on EN 301 893 for: </a:t>
            </a:r>
          </a:p>
          <a:p>
            <a:pPr lvl="2"/>
            <a:r>
              <a:rPr lang="en-GB" dirty="0"/>
              <a:t>Frame Based Equipment (FBE): </a:t>
            </a:r>
            <a:r>
              <a:rPr lang="en-GB" dirty="0">
                <a:solidFill>
                  <a:srgbClr val="00B050"/>
                </a:solidFill>
              </a:rPr>
              <a:t>new part of compromise</a:t>
            </a:r>
          </a:p>
          <a:p>
            <a:pPr lvl="3"/>
            <a:r>
              <a:rPr lang="en-GB" dirty="0"/>
              <a:t>FBE is not typically used by Wi-Fi, but could be used by LAA/NR-U</a:t>
            </a:r>
          </a:p>
          <a:p>
            <a:pPr lvl="3"/>
            <a:r>
              <a:rPr lang="en-GB" dirty="0"/>
              <a:t>Uses </a:t>
            </a:r>
            <a:r>
              <a:rPr lang="en-GB" i="1" dirty="0"/>
              <a:t>ED-only</a:t>
            </a:r>
            <a:r>
              <a:rPr lang="en-GB" dirty="0"/>
              <a:t> at -72 dBm</a:t>
            </a:r>
          </a:p>
          <a:p>
            <a:pPr lvl="3"/>
            <a:r>
              <a:rPr lang="en-GB" dirty="0"/>
              <a:t>FBE does not (yet?) include refinements previously proposed by </a:t>
            </a:r>
            <a:r>
              <a:rPr lang="en-GB" dirty="0" err="1"/>
              <a:t>Mediatek</a:t>
            </a:r>
            <a:r>
              <a:rPr lang="en-GB" dirty="0"/>
              <a:t> that would allow some collision resolution between FBE systems</a:t>
            </a:r>
          </a:p>
          <a:p>
            <a:pPr lvl="2"/>
            <a:r>
              <a:rPr lang="en-GB" dirty="0"/>
              <a:t>Load Based Equipment (LBE): already part of compromise</a:t>
            </a:r>
          </a:p>
          <a:p>
            <a:pPr lvl="3"/>
            <a:r>
              <a:rPr lang="en-GB" dirty="0"/>
              <a:t>LBE based LBT mechanism is used by Wi-Fi/LAA/NR-U</a:t>
            </a:r>
          </a:p>
          <a:p>
            <a:pPr lvl="3"/>
            <a:r>
              <a:rPr lang="en-GB" dirty="0"/>
              <a:t>Uses </a:t>
            </a:r>
            <a:r>
              <a:rPr lang="en-GB" i="1" dirty="0"/>
              <a:t>ED-only</a:t>
            </a:r>
            <a:r>
              <a:rPr lang="en-GB" dirty="0"/>
              <a:t> at -72 dBm</a:t>
            </a:r>
          </a:p>
          <a:p>
            <a:pPr lvl="2"/>
            <a:r>
              <a:rPr lang="en-GB" dirty="0"/>
              <a:t>Short Control Signalling (SCS): </a:t>
            </a:r>
            <a:r>
              <a:rPr lang="en-GB" dirty="0">
                <a:solidFill>
                  <a:srgbClr val="00B050"/>
                </a:solidFill>
              </a:rPr>
              <a:t>new part of compromise</a:t>
            </a:r>
          </a:p>
          <a:p>
            <a:pPr lvl="3"/>
            <a:r>
              <a:rPr lang="en-GB" dirty="0"/>
              <a:t>Used to send some frames, like Beacons, with no LBT or short LBT</a:t>
            </a:r>
          </a:p>
          <a:p>
            <a:pPr lvl="2"/>
            <a:r>
              <a:rPr lang="en-GB" dirty="0"/>
              <a:t>Test methods: </a:t>
            </a:r>
            <a:r>
              <a:rPr lang="en-GB" dirty="0">
                <a:solidFill>
                  <a:srgbClr val="00B050"/>
                </a:solidFill>
              </a:rPr>
              <a:t>new part of compromise</a:t>
            </a:r>
          </a:p>
          <a:p>
            <a:pPr lvl="2"/>
            <a:endParaRPr lang="en-AU" dirty="0"/>
          </a:p>
          <a:p>
            <a:r>
              <a:rPr lang="en-GB" dirty="0"/>
              <a:t> </a:t>
            </a:r>
            <a:endParaRPr lang="en-AU" dirty="0"/>
          </a:p>
          <a:p>
            <a:endParaRPr lang="en-AU" dirty="0"/>
          </a:p>
        </p:txBody>
      </p:sp>
      <p:sp>
        <p:nvSpPr>
          <p:cNvPr id="4" name="Footer Placeholder 3">
            <a:extLst>
              <a:ext uri="{FF2B5EF4-FFF2-40B4-BE49-F238E27FC236}">
                <a16:creationId xmlns:a16="http://schemas.microsoft.com/office/drawing/2014/main" id="{4FECBE04-2ECC-4214-A8C4-A0A8174FAF7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12034D7-EC87-4913-8869-397D2E186968}"/>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376183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Harmonised Standards</a:t>
            </a:r>
            <a:br>
              <a:rPr lang="en-AU" sz="2400" b="1" dirty="0">
                <a:solidFill>
                  <a:srgbClr val="FF0000"/>
                </a:solidFill>
              </a:rPr>
            </a:br>
            <a:r>
              <a:rPr lang="en-AU" sz="2400" b="1" dirty="0">
                <a:solidFill>
                  <a:srgbClr val="FF0000"/>
                </a:solidFill>
              </a:rPr>
              <a:t>implications for IEEE 802.11 standard</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384586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8FF9-4CCD-449F-8FAF-DE705797AC68}"/>
              </a:ext>
            </a:extLst>
          </p:cNvPr>
          <p:cNvSpPr>
            <a:spLocks noGrp="1"/>
          </p:cNvSpPr>
          <p:nvPr>
            <p:ph type="title"/>
          </p:nvPr>
        </p:nvSpPr>
        <p:spPr/>
        <p:txBody>
          <a:bodyPr/>
          <a:lstStyle/>
          <a:p>
            <a:pPr lvl="1"/>
            <a:r>
              <a:rPr lang="en-AU" dirty="0"/>
              <a:t>Future work is probably required to keep alignment between 802.11be &amp; EN 303 687 (&amp; EN 301 893)</a:t>
            </a:r>
          </a:p>
        </p:txBody>
      </p:sp>
      <p:sp>
        <p:nvSpPr>
          <p:cNvPr id="3" name="Content Placeholder 2">
            <a:extLst>
              <a:ext uri="{FF2B5EF4-FFF2-40B4-BE49-F238E27FC236}">
                <a16:creationId xmlns:a16="http://schemas.microsoft.com/office/drawing/2014/main" id="{D2B733E0-6A62-4BA0-B19D-D7BA4C85820B}"/>
              </a:ext>
            </a:extLst>
          </p:cNvPr>
          <p:cNvSpPr>
            <a:spLocks noGrp="1"/>
          </p:cNvSpPr>
          <p:nvPr>
            <p:ph idx="1"/>
          </p:nvPr>
        </p:nvSpPr>
        <p:spPr/>
        <p:txBody>
          <a:bodyPr/>
          <a:lstStyle/>
          <a:p>
            <a:r>
              <a:rPr lang="en-AU" dirty="0"/>
              <a:t>Executive summary</a:t>
            </a:r>
          </a:p>
          <a:p>
            <a:pPr lvl="1"/>
            <a:r>
              <a:rPr lang="en-AU" dirty="0"/>
              <a:t>It is good news that it appears the compromise means EN 303 687 (6 GHz) has a likely path to fast completion</a:t>
            </a:r>
          </a:p>
          <a:p>
            <a:pPr lvl="2"/>
            <a:r>
              <a:rPr lang="en-AU" dirty="0"/>
              <a:t>At the very least, a stable draft of EN 303 687 will enable the 6 GHz market in Europe through the use of Notified Bodies</a:t>
            </a:r>
          </a:p>
          <a:p>
            <a:pPr lvl="2"/>
            <a:r>
              <a:rPr lang="en-AU" dirty="0"/>
              <a:t>Although maybe we should not </a:t>
            </a:r>
            <a:r>
              <a:rPr lang="en-AU" i="1" dirty="0"/>
              <a:t>count our chickens </a:t>
            </a:r>
            <a:r>
              <a:rPr lang="en-AU" dirty="0"/>
              <a:t>yet … </a:t>
            </a:r>
            <a:r>
              <a:rPr lang="en-AU" dirty="0">
                <a:sym typeface="Wingdings" panose="05000000000000000000" pitchFamily="2" charset="2"/>
              </a:rPr>
              <a:t></a:t>
            </a:r>
            <a:endParaRPr lang="en-AU" dirty="0"/>
          </a:p>
          <a:p>
            <a:pPr lvl="1"/>
            <a:r>
              <a:rPr lang="en-AU" dirty="0"/>
              <a:t>However, the compromise raises the question of its impact, and ETSI BRAN’s Harmonised Standards (HS) more generally, on the 802.11 standard?</a:t>
            </a:r>
          </a:p>
          <a:p>
            <a:pPr lvl="1"/>
            <a:r>
              <a:rPr lang="en-AU" dirty="0"/>
              <a:t>An early evaluation suggests:</a:t>
            </a:r>
          </a:p>
          <a:p>
            <a:pPr lvl="2"/>
            <a:r>
              <a:rPr lang="en-AU" dirty="0"/>
              <a:t>802.11 standard does not necessarily need to change based on the proposed constraints in the HS’s (EN 303 687 &amp; EN 301 893)</a:t>
            </a:r>
          </a:p>
          <a:p>
            <a:pPr lvl="2"/>
            <a:r>
              <a:rPr lang="en-AU" dirty="0"/>
              <a:t>It is likely refinements to will be needed to the HSs (EN 303 687 &amp; EN 301 893) to enable some new features planned for 802.11be</a:t>
            </a:r>
          </a:p>
          <a:p>
            <a:pPr lvl="2"/>
            <a:endParaRPr lang="en-AU" dirty="0"/>
          </a:p>
        </p:txBody>
      </p:sp>
      <p:sp>
        <p:nvSpPr>
          <p:cNvPr id="4" name="Footer Placeholder 3">
            <a:extLst>
              <a:ext uri="{FF2B5EF4-FFF2-40B4-BE49-F238E27FC236}">
                <a16:creationId xmlns:a16="http://schemas.microsoft.com/office/drawing/2014/main" id="{87D4F9F0-7209-4CE0-A2E1-17A756B8DB1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0900D41-0DC9-4434-9582-B32D848E3C0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599322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7BBA-CE68-4286-AC48-64FD40896449}"/>
              </a:ext>
            </a:extLst>
          </p:cNvPr>
          <p:cNvSpPr>
            <a:spLocks noGrp="1"/>
          </p:cNvSpPr>
          <p:nvPr>
            <p:ph type="title"/>
          </p:nvPr>
        </p:nvSpPr>
        <p:spPr>
          <a:xfrm>
            <a:off x="685800" y="685800"/>
            <a:ext cx="7924800" cy="1066800"/>
          </a:xfrm>
        </p:spPr>
        <p:txBody>
          <a:bodyPr/>
          <a:lstStyle/>
          <a:p>
            <a:pPr lvl="2"/>
            <a:r>
              <a:rPr lang="en-AU" dirty="0"/>
              <a:t>802.11 standard does not necessarily need to change based on the proposed constraints in the HS’s</a:t>
            </a:r>
          </a:p>
        </p:txBody>
      </p:sp>
      <p:sp>
        <p:nvSpPr>
          <p:cNvPr id="3" name="Content Placeholder 2">
            <a:extLst>
              <a:ext uri="{FF2B5EF4-FFF2-40B4-BE49-F238E27FC236}">
                <a16:creationId xmlns:a16="http://schemas.microsoft.com/office/drawing/2014/main" id="{76A31184-291F-4636-9574-08F68FBD76FF}"/>
              </a:ext>
            </a:extLst>
          </p:cNvPr>
          <p:cNvSpPr>
            <a:spLocks noGrp="1"/>
          </p:cNvSpPr>
          <p:nvPr>
            <p:ph idx="1"/>
          </p:nvPr>
        </p:nvSpPr>
        <p:spPr/>
        <p:txBody>
          <a:bodyPr/>
          <a:lstStyle/>
          <a:p>
            <a:pPr lvl="1"/>
            <a:r>
              <a:rPr lang="en-AU" dirty="0"/>
              <a:t>As written, the compromise for EN 303 687 does not allow devices to operate as currently defined in the 802.11 standard</a:t>
            </a:r>
          </a:p>
          <a:p>
            <a:pPr lvl="2"/>
            <a:r>
              <a:rPr lang="en-AU" dirty="0"/>
              <a:t>Constrained to </a:t>
            </a:r>
            <a:r>
              <a:rPr lang="en-AU" i="1" dirty="0"/>
              <a:t>EDT</a:t>
            </a:r>
            <a:r>
              <a:rPr lang="en-AU" dirty="0"/>
              <a:t> of -72 dBm at all times in 6 GHz, instead of sometimes being able to use </a:t>
            </a:r>
            <a:r>
              <a:rPr lang="en-AU" i="1" dirty="0"/>
              <a:t>EDT</a:t>
            </a:r>
            <a:r>
              <a:rPr lang="en-AU" dirty="0"/>
              <a:t> of -62 dBm</a:t>
            </a:r>
          </a:p>
          <a:p>
            <a:pPr lvl="1"/>
            <a:r>
              <a:rPr lang="en-AU" dirty="0"/>
              <a:t>The constraints have pro/cons:</a:t>
            </a:r>
          </a:p>
          <a:p>
            <a:pPr lvl="2"/>
            <a:r>
              <a:rPr lang="en-AU" dirty="0"/>
              <a:t>Pro: other technologies are forced to operate in modes more compatible with reasonable coexistence</a:t>
            </a:r>
          </a:p>
          <a:p>
            <a:pPr lvl="2"/>
            <a:r>
              <a:rPr lang="en-AU" dirty="0"/>
              <a:t>Con: 802.11 operation is constrained, so it can’t use PD/ED @ -82/-62 dBm</a:t>
            </a:r>
          </a:p>
          <a:p>
            <a:pPr lvl="1"/>
            <a:r>
              <a:rPr lang="en-AU" dirty="0"/>
              <a:t>The current 802.11 standard does not necessarily need to change based on the constraints in EN 303 687 </a:t>
            </a:r>
          </a:p>
          <a:p>
            <a:pPr lvl="2"/>
            <a:r>
              <a:rPr lang="en-AU" dirty="0"/>
              <a:t>Devices can be implemented in a way that satisfies 802.11 AND EN 303 687 …</a:t>
            </a:r>
          </a:p>
          <a:p>
            <a:pPr lvl="2"/>
            <a:r>
              <a:rPr lang="en-AU" dirty="0"/>
              <a:t>… or only EN 303 687, which has more legal force</a:t>
            </a:r>
          </a:p>
          <a:p>
            <a:pPr lvl="1"/>
            <a:r>
              <a:rPr lang="en-AU" dirty="0"/>
              <a:t>The 802.11 standard could be refined to better respond to the constraints</a:t>
            </a:r>
          </a:p>
          <a:p>
            <a:pPr lvl="2"/>
            <a:r>
              <a:rPr lang="en-AU" dirty="0" err="1"/>
              <a:t>eg</a:t>
            </a:r>
            <a:r>
              <a:rPr lang="en-AU" dirty="0"/>
              <a:t> specify </a:t>
            </a:r>
            <a:r>
              <a:rPr lang="en-AU" i="1" dirty="0"/>
              <a:t>ED-only </a:t>
            </a:r>
            <a:r>
              <a:rPr lang="en-AU" dirty="0"/>
              <a:t>@ -72 dBm as a mode of operation in 802.11</a:t>
            </a:r>
          </a:p>
        </p:txBody>
      </p:sp>
      <p:sp>
        <p:nvSpPr>
          <p:cNvPr id="4" name="Footer Placeholder 3">
            <a:extLst>
              <a:ext uri="{FF2B5EF4-FFF2-40B4-BE49-F238E27FC236}">
                <a16:creationId xmlns:a16="http://schemas.microsoft.com/office/drawing/2014/main" id="{1815B5F4-3F0D-4823-B27F-9490B0FCCC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A2837-3EC2-46D1-844E-3E6568EF49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830831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7BBA-CE68-4286-AC48-64FD40896449}"/>
              </a:ext>
            </a:extLst>
          </p:cNvPr>
          <p:cNvSpPr>
            <a:spLocks noGrp="1"/>
          </p:cNvSpPr>
          <p:nvPr>
            <p:ph type="title"/>
          </p:nvPr>
        </p:nvSpPr>
        <p:spPr/>
        <p:txBody>
          <a:bodyPr/>
          <a:lstStyle/>
          <a:p>
            <a:pPr lvl="2"/>
            <a:r>
              <a:rPr lang="en-AU" dirty="0"/>
              <a:t>It is likely refinements to will be needed to the HSs to enable some new features planned for 802.11be</a:t>
            </a:r>
          </a:p>
        </p:txBody>
      </p:sp>
      <p:sp>
        <p:nvSpPr>
          <p:cNvPr id="3" name="Content Placeholder 2">
            <a:extLst>
              <a:ext uri="{FF2B5EF4-FFF2-40B4-BE49-F238E27FC236}">
                <a16:creationId xmlns:a16="http://schemas.microsoft.com/office/drawing/2014/main" id="{76A31184-291F-4636-9574-08F68FBD76FF}"/>
              </a:ext>
            </a:extLst>
          </p:cNvPr>
          <p:cNvSpPr>
            <a:spLocks noGrp="1"/>
          </p:cNvSpPr>
          <p:nvPr>
            <p:ph idx="1"/>
          </p:nvPr>
        </p:nvSpPr>
        <p:spPr/>
        <p:txBody>
          <a:bodyPr/>
          <a:lstStyle/>
          <a:p>
            <a:pPr lvl="1"/>
            <a:r>
              <a:rPr lang="en-AU" dirty="0"/>
              <a:t>As written, the 6 GHz compromise for EN 303 687 does not allow for some of the features planned for 802.11be</a:t>
            </a:r>
          </a:p>
          <a:p>
            <a:pPr lvl="2"/>
            <a:r>
              <a:rPr lang="en-AU" dirty="0" err="1"/>
              <a:t>eg</a:t>
            </a:r>
            <a:r>
              <a:rPr lang="en-AU" dirty="0"/>
              <a:t> constrained to EDCA-like operation under LBE</a:t>
            </a:r>
          </a:p>
          <a:p>
            <a:pPr lvl="2"/>
            <a:r>
              <a:rPr lang="en-AU" dirty="0" err="1"/>
              <a:t>eg</a:t>
            </a:r>
            <a:r>
              <a:rPr lang="en-AU" dirty="0"/>
              <a:t> multi-link not possible</a:t>
            </a:r>
          </a:p>
          <a:p>
            <a:pPr lvl="1"/>
            <a:r>
              <a:rPr lang="en-AU" dirty="0"/>
              <a:t>EN 301 893 (5 GHz) has a similar issue  in the context of 802.11be</a:t>
            </a:r>
          </a:p>
          <a:p>
            <a:pPr lvl="2"/>
            <a:r>
              <a:rPr lang="en-AU" dirty="0"/>
              <a:t>Sony has already made a submission to ETSO BRAN pointing this out for one particular issue; see BRAN(20)107010</a:t>
            </a:r>
          </a:p>
          <a:p>
            <a:pPr lvl="1"/>
            <a:r>
              <a:rPr lang="en-AU" dirty="0"/>
              <a:t>It is likely refinements to EN 303 687 &amp; EN 301 893 will be needed to enable some of the new features planned for 802.11be</a:t>
            </a:r>
          </a:p>
          <a:p>
            <a:pPr lvl="2"/>
            <a:r>
              <a:rPr lang="en-AU" dirty="0"/>
              <a:t>Probably in a future revision of EN 303 687 &amp; EN 301 893, depending on how fast they are completed and how long 802.11be takes to be defined</a:t>
            </a:r>
          </a:p>
          <a:p>
            <a:pPr lvl="2"/>
            <a:r>
              <a:rPr lang="en-AU" dirty="0"/>
              <a:t>Making the necessary changes now to EN 303 687 &amp; EN 301 893 will just cause their ratification to be delayed</a:t>
            </a:r>
          </a:p>
        </p:txBody>
      </p:sp>
      <p:sp>
        <p:nvSpPr>
          <p:cNvPr id="4" name="Footer Placeholder 3">
            <a:extLst>
              <a:ext uri="{FF2B5EF4-FFF2-40B4-BE49-F238E27FC236}">
                <a16:creationId xmlns:a16="http://schemas.microsoft.com/office/drawing/2014/main" id="{1815B5F4-3F0D-4823-B27F-9490B0FCCC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A2837-3EC2-46D1-844E-3E6568EF49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276489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963001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1078-D1BA-4727-9782-03CF5E150EC1}"/>
              </a:ext>
            </a:extLst>
          </p:cNvPr>
          <p:cNvSpPr>
            <a:spLocks noGrp="1"/>
          </p:cNvSpPr>
          <p:nvPr>
            <p:ph type="title"/>
          </p:nvPr>
        </p:nvSpPr>
        <p:spPr/>
        <p:txBody>
          <a:bodyPr/>
          <a:lstStyle/>
          <a:p>
            <a:r>
              <a:rPr lang="en-AU" i="1" dirty="0"/>
              <a:t>Synchronous access </a:t>
            </a:r>
            <a:r>
              <a:rPr lang="en-AU" dirty="0"/>
              <a:t>is still being discussed in ETSI BRAN with no consensus yet</a:t>
            </a:r>
          </a:p>
        </p:txBody>
      </p:sp>
      <p:sp>
        <p:nvSpPr>
          <p:cNvPr id="3" name="Content Placeholder 2">
            <a:extLst>
              <a:ext uri="{FF2B5EF4-FFF2-40B4-BE49-F238E27FC236}">
                <a16:creationId xmlns:a16="http://schemas.microsoft.com/office/drawing/2014/main" id="{5299ED67-CD00-4A40-A717-39087C13AD28}"/>
              </a:ext>
            </a:extLst>
          </p:cNvPr>
          <p:cNvSpPr>
            <a:spLocks noGrp="1"/>
          </p:cNvSpPr>
          <p:nvPr>
            <p:ph idx="1"/>
          </p:nvPr>
        </p:nvSpPr>
        <p:spPr/>
        <p:txBody>
          <a:bodyPr/>
          <a:lstStyle/>
          <a:p>
            <a:r>
              <a:rPr lang="en-AU" dirty="0"/>
              <a:t>Executive summary</a:t>
            </a:r>
          </a:p>
          <a:p>
            <a:pPr lvl="1"/>
            <a:r>
              <a:rPr lang="en-AU" dirty="0"/>
              <a:t>Qualcomm has been advocating a new </a:t>
            </a:r>
            <a:r>
              <a:rPr lang="en-AU" i="1" dirty="0"/>
              <a:t>synchronous access </a:t>
            </a:r>
            <a:r>
              <a:rPr lang="en-AU" dirty="0"/>
              <a:t>scheme since BRAN#104</a:t>
            </a:r>
          </a:p>
          <a:p>
            <a:pPr lvl="1"/>
            <a:r>
              <a:rPr lang="en-AU" dirty="0"/>
              <a:t>There were a variety of submissions related to </a:t>
            </a:r>
            <a:r>
              <a:rPr lang="en-AU" i="1" dirty="0"/>
              <a:t>synchronous access </a:t>
            </a:r>
            <a:r>
              <a:rPr lang="en-AU" dirty="0"/>
              <a:t>before BRAN#106</a:t>
            </a:r>
          </a:p>
          <a:p>
            <a:pPr lvl="1"/>
            <a:r>
              <a:rPr lang="en-AU" dirty="0"/>
              <a:t>There was significant discussion related to the </a:t>
            </a:r>
            <a:r>
              <a:rPr lang="en-AU" i="1" dirty="0"/>
              <a:t>synchronous access </a:t>
            </a:r>
            <a:r>
              <a:rPr lang="en-AU" dirty="0"/>
              <a:t>proposal at BRAN#106</a:t>
            </a:r>
          </a:p>
          <a:p>
            <a:pPr lvl="1"/>
            <a:r>
              <a:rPr lang="en-AU" dirty="0"/>
              <a:t>The discussion related to the </a:t>
            </a:r>
            <a:r>
              <a:rPr lang="en-AU" i="1" dirty="0"/>
              <a:t>synchronous access </a:t>
            </a:r>
            <a:r>
              <a:rPr lang="en-AU" dirty="0"/>
              <a:t>continues at the BRAN#106f teleconference </a:t>
            </a:r>
          </a:p>
          <a:p>
            <a:pPr lvl="1"/>
            <a:r>
              <a:rPr lang="en-AU" dirty="0"/>
              <a:t>The next steps for </a:t>
            </a:r>
            <a:r>
              <a:rPr lang="en-AU" i="1" dirty="0"/>
              <a:t>synchronous access </a:t>
            </a:r>
            <a:r>
              <a:rPr lang="en-AU" dirty="0"/>
              <a:t>are unclear …</a:t>
            </a:r>
          </a:p>
        </p:txBody>
      </p:sp>
      <p:sp>
        <p:nvSpPr>
          <p:cNvPr id="4" name="Footer Placeholder 3">
            <a:extLst>
              <a:ext uri="{FF2B5EF4-FFF2-40B4-BE49-F238E27FC236}">
                <a16:creationId xmlns:a16="http://schemas.microsoft.com/office/drawing/2014/main" id="{0ECA8615-9E71-47DB-9B3E-8A59B168109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A214185-0D94-4ADD-A25A-89C0879C2F6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393038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9AB7-0966-40B4-9254-EB28BD79D582}"/>
              </a:ext>
            </a:extLst>
          </p:cNvPr>
          <p:cNvSpPr>
            <a:spLocks noGrp="1"/>
          </p:cNvSpPr>
          <p:nvPr>
            <p:ph type="title"/>
          </p:nvPr>
        </p:nvSpPr>
        <p:spPr/>
        <p:txBody>
          <a:bodyPr/>
          <a:lstStyle/>
          <a:p>
            <a:r>
              <a:rPr lang="en-AU" dirty="0"/>
              <a:t>Qualcomm has been advocating a new </a:t>
            </a:r>
            <a:r>
              <a:rPr lang="en-AU" i="1" dirty="0"/>
              <a:t>synchronous access </a:t>
            </a:r>
            <a:r>
              <a:rPr lang="en-AU" dirty="0"/>
              <a:t>scheme since BRAN#104</a:t>
            </a:r>
          </a:p>
        </p:txBody>
      </p:sp>
      <p:sp>
        <p:nvSpPr>
          <p:cNvPr id="3" name="Content Placeholder 2">
            <a:extLst>
              <a:ext uri="{FF2B5EF4-FFF2-40B4-BE49-F238E27FC236}">
                <a16:creationId xmlns:a16="http://schemas.microsoft.com/office/drawing/2014/main" id="{8DC4F24E-3F7E-4755-BEF0-6E1C1252CFA7}"/>
              </a:ext>
            </a:extLst>
          </p:cNvPr>
          <p:cNvSpPr>
            <a:spLocks noGrp="1"/>
          </p:cNvSpPr>
          <p:nvPr>
            <p:ph idx="1"/>
          </p:nvPr>
        </p:nvSpPr>
        <p:spPr/>
        <p:txBody>
          <a:bodyPr/>
          <a:lstStyle/>
          <a:p>
            <a:r>
              <a:rPr lang="en-US" dirty="0"/>
              <a:t>Sync access submission</a:t>
            </a:r>
          </a:p>
          <a:p>
            <a:pPr lvl="1"/>
            <a:r>
              <a:rPr lang="en-US" dirty="0"/>
              <a:t>In BRAN#104 (Dec 2019), </a:t>
            </a:r>
            <a:r>
              <a:rPr lang="en-AU" dirty="0"/>
              <a:t>Qualcomm proposed a new </a:t>
            </a:r>
            <a:r>
              <a:rPr lang="en-AU" i="1" dirty="0"/>
              <a:t>synchronous access </a:t>
            </a:r>
            <a:r>
              <a:rPr lang="en-AU" dirty="0"/>
              <a:t>method</a:t>
            </a:r>
          </a:p>
          <a:p>
            <a:pPr lvl="2"/>
            <a:r>
              <a:rPr lang="en-US" dirty="0"/>
              <a:t>See BRAN(19)104018: </a:t>
            </a:r>
            <a:r>
              <a:rPr lang="en-US" i="1" dirty="0"/>
              <a:t>Technology neutral synchronous access </a:t>
            </a:r>
            <a:r>
              <a:rPr lang="en-US" dirty="0"/>
              <a:t>(Qualcomm)</a:t>
            </a:r>
          </a:p>
          <a:p>
            <a:r>
              <a:rPr lang="en-US" dirty="0"/>
              <a:t>Sync access summary</a:t>
            </a:r>
          </a:p>
          <a:p>
            <a:pPr lvl="1"/>
            <a:r>
              <a:rPr lang="en-AU" dirty="0"/>
              <a:t>The new </a:t>
            </a:r>
            <a:r>
              <a:rPr lang="en-AU" i="1" dirty="0"/>
              <a:t>synchronous access </a:t>
            </a:r>
            <a:r>
              <a:rPr lang="en-AU" dirty="0"/>
              <a:t>method for EN 303 687 (and EN 301 893?) builds on the LBT based </a:t>
            </a:r>
            <a:r>
              <a:rPr lang="en-AU" i="1" dirty="0"/>
              <a:t>LBE</a:t>
            </a:r>
            <a:r>
              <a:rPr lang="en-AU" dirty="0"/>
              <a:t>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Extends the COT length compared to normal async access</a:t>
            </a:r>
          </a:p>
          <a:p>
            <a:pPr lvl="3"/>
            <a:r>
              <a:rPr lang="en-AU" dirty="0"/>
              <a:t>Normal COT is &lt; 6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endParaRPr lang="en-AU" dirty="0"/>
          </a:p>
          <a:p>
            <a:endParaRPr lang="en-AU" dirty="0"/>
          </a:p>
        </p:txBody>
      </p:sp>
      <p:sp>
        <p:nvSpPr>
          <p:cNvPr id="4" name="Footer Placeholder 3">
            <a:extLst>
              <a:ext uri="{FF2B5EF4-FFF2-40B4-BE49-F238E27FC236}">
                <a16:creationId xmlns:a16="http://schemas.microsoft.com/office/drawing/2014/main" id="{A0E402D5-5358-46D0-9353-5EA9B6B3C31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2269176-2130-48E4-AD30-99EE7B5FEF1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
        <p:nvSpPr>
          <p:cNvPr id="6" name="Rectangle 5">
            <a:extLst>
              <a:ext uri="{FF2B5EF4-FFF2-40B4-BE49-F238E27FC236}">
                <a16:creationId xmlns:a16="http://schemas.microsoft.com/office/drawing/2014/main" id="{52DD3F38-B31E-4010-ABC1-3E69E3A5936B}"/>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157560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0113-A364-44E0-A591-3C14A390A723}"/>
              </a:ext>
            </a:extLst>
          </p:cNvPr>
          <p:cNvSpPr>
            <a:spLocks noGrp="1"/>
          </p:cNvSpPr>
          <p:nvPr>
            <p:ph type="title"/>
          </p:nvPr>
        </p:nvSpPr>
        <p:spPr/>
        <p:txBody>
          <a:bodyPr/>
          <a:lstStyle/>
          <a:p>
            <a:r>
              <a:rPr lang="en-AU" dirty="0"/>
              <a:t>Example of synchronous operation …</a:t>
            </a:r>
          </a:p>
        </p:txBody>
      </p:sp>
      <p:sp>
        <p:nvSpPr>
          <p:cNvPr id="4" name="Footer Placeholder 3">
            <a:extLst>
              <a:ext uri="{FF2B5EF4-FFF2-40B4-BE49-F238E27FC236}">
                <a16:creationId xmlns:a16="http://schemas.microsoft.com/office/drawing/2014/main" id="{12F3E49B-F3D1-433E-BBAE-9719402947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930CD3-7F72-4831-9A6A-9F2AB16C6B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
        <p:nvSpPr>
          <p:cNvPr id="6" name="Rectangle 2">
            <a:extLst>
              <a:ext uri="{FF2B5EF4-FFF2-40B4-BE49-F238E27FC236}">
                <a16:creationId xmlns:a16="http://schemas.microsoft.com/office/drawing/2014/main" id="{049D809E-11A4-4A0F-8D8A-25CA7EFBBA53}"/>
              </a:ext>
            </a:extLst>
          </p:cNvPr>
          <p:cNvSpPr>
            <a:spLocks noChangeArrowheads="1"/>
          </p:cNvSpPr>
          <p:nvPr/>
        </p:nvSpPr>
        <p:spPr bwMode="auto">
          <a:xfrm>
            <a:off x="-6531"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 name="Picture 7">
            <a:extLst>
              <a:ext uri="{FF2B5EF4-FFF2-40B4-BE49-F238E27FC236}">
                <a16:creationId xmlns:a16="http://schemas.microsoft.com/office/drawing/2014/main" id="{9D2412D2-C579-4CE0-8C8E-9EC279782750}"/>
              </a:ext>
            </a:extLst>
          </p:cNvPr>
          <p:cNvPicPr>
            <a:picLocks noChangeAspect="1"/>
          </p:cNvPicPr>
          <p:nvPr/>
        </p:nvPicPr>
        <p:blipFill rotWithShape="1">
          <a:blip r:embed="rId2"/>
          <a:srcRect r="46493"/>
          <a:stretch/>
        </p:blipFill>
        <p:spPr>
          <a:xfrm>
            <a:off x="885558" y="2120540"/>
            <a:ext cx="7449083" cy="4154906"/>
          </a:xfrm>
          <a:prstGeom prst="rect">
            <a:avLst/>
          </a:prstGeom>
        </p:spPr>
      </p:pic>
      <p:sp>
        <p:nvSpPr>
          <p:cNvPr id="3" name="Rectangle 2">
            <a:extLst>
              <a:ext uri="{FF2B5EF4-FFF2-40B4-BE49-F238E27FC236}">
                <a16:creationId xmlns:a16="http://schemas.microsoft.com/office/drawing/2014/main" id="{2832781F-AEE3-49E4-BC4B-83938CC491EE}"/>
              </a:ext>
            </a:extLst>
          </p:cNvPr>
          <p:cNvSpPr/>
          <p:nvPr/>
        </p:nvSpPr>
        <p:spPr bwMode="auto">
          <a:xfrm rot="2464689">
            <a:off x="7426686" y="940351"/>
            <a:ext cx="1999569"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 previously shown</a:t>
            </a:r>
          </a:p>
        </p:txBody>
      </p:sp>
      <p:sp>
        <p:nvSpPr>
          <p:cNvPr id="9" name="Rectangle 8">
            <a:extLst>
              <a:ext uri="{FF2B5EF4-FFF2-40B4-BE49-F238E27FC236}">
                <a16:creationId xmlns:a16="http://schemas.microsoft.com/office/drawing/2014/main" id="{A7F935BB-A93E-4B3F-9F6F-57C51950E996}"/>
              </a:ext>
            </a:extLst>
          </p:cNvPr>
          <p:cNvSpPr/>
          <p:nvPr/>
        </p:nvSpPr>
        <p:spPr bwMode="auto">
          <a:xfrm>
            <a:off x="82731" y="2023615"/>
            <a:ext cx="2135520"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eaLnBrk="0" hangingPunct="0"/>
            <a:r>
              <a:rPr lang="en-AU" sz="1400" dirty="0">
                <a:solidFill>
                  <a:srgbClr val="FF0000"/>
                </a:solidFill>
                <a:latin typeface="+mj-lt"/>
              </a:rPr>
              <a:t>COT limited to </a:t>
            </a:r>
            <a:r>
              <a:rPr kumimoji="0" lang="en-AU" sz="1400" b="0" i="0" u="none" strike="noStrike" cap="none" normalizeH="0" baseline="0" dirty="0">
                <a:ln>
                  <a:noFill/>
                </a:ln>
                <a:solidFill>
                  <a:srgbClr val="FF0000"/>
                </a:solidFill>
                <a:effectLst/>
                <a:latin typeface="+mj-lt"/>
              </a:rPr>
              <a:t>6 </a:t>
            </a:r>
            <a:r>
              <a:rPr kumimoji="0" lang="en-AU" sz="1400" b="0" i="0" u="none" strike="noStrike" cap="none" normalizeH="0" baseline="0" dirty="0" err="1">
                <a:ln>
                  <a:noFill/>
                </a:ln>
                <a:solidFill>
                  <a:srgbClr val="FF0000"/>
                </a:solidFill>
                <a:effectLst/>
                <a:latin typeface="+mj-lt"/>
              </a:rPr>
              <a:t>ms</a:t>
            </a:r>
            <a:r>
              <a:rPr kumimoji="0" lang="en-AU" sz="1400" b="0" i="0" u="none" strike="noStrike" cap="none" normalizeH="0" baseline="0" dirty="0">
                <a:ln>
                  <a:noFill/>
                </a:ln>
                <a:solidFill>
                  <a:srgbClr val="FF0000"/>
                </a:solidFill>
                <a:effectLst/>
                <a:latin typeface="+mj-lt"/>
              </a:rPr>
              <a:t> when medium not busy on previous boundary</a:t>
            </a:r>
          </a:p>
        </p:txBody>
      </p:sp>
      <p:cxnSp>
        <p:nvCxnSpPr>
          <p:cNvPr id="11" name="Connector: Curved 10">
            <a:extLst>
              <a:ext uri="{FF2B5EF4-FFF2-40B4-BE49-F238E27FC236}">
                <a16:creationId xmlns:a16="http://schemas.microsoft.com/office/drawing/2014/main" id="{04E9BDD3-5EB3-4560-AF32-DD18F5F54B31}"/>
              </a:ext>
            </a:extLst>
          </p:cNvPr>
          <p:cNvCxnSpPr>
            <a:cxnSpLocks/>
            <a:stCxn id="9" idx="3"/>
          </p:cNvCxnSpPr>
          <p:nvPr/>
        </p:nvCxnSpPr>
        <p:spPr bwMode="auto">
          <a:xfrm>
            <a:off x="2218251" y="2383406"/>
            <a:ext cx="829749" cy="1045594"/>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
        <p:nvSpPr>
          <p:cNvPr id="14" name="Rectangle 13">
            <a:extLst>
              <a:ext uri="{FF2B5EF4-FFF2-40B4-BE49-F238E27FC236}">
                <a16:creationId xmlns:a16="http://schemas.microsoft.com/office/drawing/2014/main" id="{1C65BC21-56F7-4D8D-BBCD-195DF5F3A24B}"/>
              </a:ext>
            </a:extLst>
          </p:cNvPr>
          <p:cNvSpPr/>
          <p:nvPr/>
        </p:nvSpPr>
        <p:spPr bwMode="auto">
          <a:xfrm>
            <a:off x="3810000" y="1592776"/>
            <a:ext cx="2489983"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eaLnBrk="0" hangingPunct="0"/>
            <a:r>
              <a:rPr lang="en-AU" sz="1400" dirty="0">
                <a:solidFill>
                  <a:srgbClr val="FF0000"/>
                </a:solidFill>
                <a:latin typeface="+mj-lt"/>
              </a:rPr>
              <a:t>COT extended to  </a:t>
            </a:r>
            <a:r>
              <a:rPr kumimoji="0" lang="en-AU" sz="1400" b="0" i="0" u="none" strike="noStrike" cap="none" normalizeH="0" baseline="0" dirty="0">
                <a:ln>
                  <a:noFill/>
                </a:ln>
                <a:solidFill>
                  <a:srgbClr val="FF0000"/>
                </a:solidFill>
                <a:effectLst/>
                <a:latin typeface="+mj-lt"/>
              </a:rPr>
              <a:t>&lt;12 </a:t>
            </a:r>
            <a:r>
              <a:rPr kumimoji="0" lang="en-AU" sz="1400" b="0" i="0" u="none" strike="noStrike" cap="none" normalizeH="0" baseline="0" dirty="0" err="1">
                <a:ln>
                  <a:noFill/>
                </a:ln>
                <a:solidFill>
                  <a:srgbClr val="FF0000"/>
                </a:solidFill>
                <a:effectLst/>
                <a:latin typeface="+mj-lt"/>
              </a:rPr>
              <a:t>ms</a:t>
            </a:r>
            <a:r>
              <a:rPr kumimoji="0" lang="en-AU" sz="1400" b="0" i="0" u="none" strike="noStrike" cap="none" normalizeH="0" baseline="0" dirty="0">
                <a:ln>
                  <a:noFill/>
                </a:ln>
                <a:solidFill>
                  <a:srgbClr val="FF0000"/>
                </a:solidFill>
                <a:effectLst/>
                <a:latin typeface="+mj-lt"/>
              </a:rPr>
              <a:t> when medium busy on previous boundary</a:t>
            </a:r>
          </a:p>
        </p:txBody>
      </p:sp>
      <p:cxnSp>
        <p:nvCxnSpPr>
          <p:cNvPr id="15" name="Connector: Curved 14">
            <a:extLst>
              <a:ext uri="{FF2B5EF4-FFF2-40B4-BE49-F238E27FC236}">
                <a16:creationId xmlns:a16="http://schemas.microsoft.com/office/drawing/2014/main" id="{1B35CDFC-5B8B-4F70-B05F-62F30551ED1D}"/>
              </a:ext>
            </a:extLst>
          </p:cNvPr>
          <p:cNvCxnSpPr>
            <a:cxnSpLocks/>
            <a:stCxn id="14" idx="3"/>
          </p:cNvCxnSpPr>
          <p:nvPr/>
        </p:nvCxnSpPr>
        <p:spPr bwMode="auto">
          <a:xfrm>
            <a:off x="6299983" y="1952567"/>
            <a:ext cx="1320017" cy="1476433"/>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
        <p:nvSpPr>
          <p:cNvPr id="24" name="Rectangle 23">
            <a:extLst>
              <a:ext uri="{FF2B5EF4-FFF2-40B4-BE49-F238E27FC236}">
                <a16:creationId xmlns:a16="http://schemas.microsoft.com/office/drawing/2014/main" id="{D0225749-D28F-4E7A-9FB2-558340D17303}"/>
              </a:ext>
            </a:extLst>
          </p:cNvPr>
          <p:cNvSpPr/>
          <p:nvPr/>
        </p:nvSpPr>
        <p:spPr bwMode="auto">
          <a:xfrm>
            <a:off x="304800" y="5573932"/>
            <a:ext cx="2135520"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eaLnBrk="0" hangingPunct="0"/>
            <a:r>
              <a:rPr lang="en-AU" sz="1400" dirty="0">
                <a:solidFill>
                  <a:srgbClr val="FF0000"/>
                </a:solidFill>
                <a:latin typeface="+mj-lt"/>
              </a:rPr>
              <a:t>Async devices will tend to start transmissions at sync boundaries too</a:t>
            </a:r>
            <a:endParaRPr kumimoji="0" lang="en-AU" sz="1400" b="0" i="0" u="none" strike="noStrike" cap="none" normalizeH="0" baseline="0" dirty="0">
              <a:ln>
                <a:noFill/>
              </a:ln>
              <a:solidFill>
                <a:srgbClr val="FF0000"/>
              </a:solidFill>
              <a:effectLst/>
              <a:latin typeface="+mj-lt"/>
            </a:endParaRPr>
          </a:p>
        </p:txBody>
      </p:sp>
      <p:cxnSp>
        <p:nvCxnSpPr>
          <p:cNvPr id="25" name="Connector: Curved 24">
            <a:extLst>
              <a:ext uri="{FF2B5EF4-FFF2-40B4-BE49-F238E27FC236}">
                <a16:creationId xmlns:a16="http://schemas.microsoft.com/office/drawing/2014/main" id="{AAA942C2-4BCD-4D4E-A216-154A1275DE9F}"/>
              </a:ext>
            </a:extLst>
          </p:cNvPr>
          <p:cNvCxnSpPr>
            <a:cxnSpLocks/>
            <a:stCxn id="24" idx="3"/>
          </p:cNvCxnSpPr>
          <p:nvPr/>
        </p:nvCxnSpPr>
        <p:spPr bwMode="auto">
          <a:xfrm flipV="1">
            <a:off x="2440320" y="4964337"/>
            <a:ext cx="607680" cy="969386"/>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
        <p:nvSpPr>
          <p:cNvPr id="29" name="Rectangle 28">
            <a:extLst>
              <a:ext uri="{FF2B5EF4-FFF2-40B4-BE49-F238E27FC236}">
                <a16:creationId xmlns:a16="http://schemas.microsoft.com/office/drawing/2014/main" id="{C7605D98-9F28-4DC6-8E76-243D89AA280A}"/>
              </a:ext>
            </a:extLst>
          </p:cNvPr>
          <p:cNvSpPr/>
          <p:nvPr/>
        </p:nvSpPr>
        <p:spPr bwMode="auto">
          <a:xfrm>
            <a:off x="5334000" y="5573931"/>
            <a:ext cx="2135520"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400" dirty="0">
                <a:solidFill>
                  <a:srgbClr val="FF0000"/>
                </a:solidFill>
                <a:latin typeface="+mj-lt"/>
              </a:rPr>
              <a:t>Async devices can operate as normal</a:t>
            </a:r>
            <a:endParaRPr kumimoji="0" lang="en-AU" sz="1400" b="0" i="0" u="none" strike="noStrike" cap="none" normalizeH="0" baseline="0" dirty="0">
              <a:ln>
                <a:noFill/>
              </a:ln>
              <a:solidFill>
                <a:srgbClr val="FF0000"/>
              </a:solidFill>
              <a:effectLst/>
              <a:latin typeface="+mj-lt"/>
            </a:endParaRPr>
          </a:p>
        </p:txBody>
      </p:sp>
      <p:cxnSp>
        <p:nvCxnSpPr>
          <p:cNvPr id="30" name="Connector: Curved 29">
            <a:extLst>
              <a:ext uri="{FF2B5EF4-FFF2-40B4-BE49-F238E27FC236}">
                <a16:creationId xmlns:a16="http://schemas.microsoft.com/office/drawing/2014/main" id="{3191160E-1951-4B58-AC44-7B0D250D9EFC}"/>
              </a:ext>
            </a:extLst>
          </p:cNvPr>
          <p:cNvCxnSpPr>
            <a:cxnSpLocks/>
            <a:stCxn id="29" idx="1"/>
          </p:cNvCxnSpPr>
          <p:nvPr/>
        </p:nvCxnSpPr>
        <p:spPr bwMode="auto">
          <a:xfrm rot="10800000">
            <a:off x="4724404" y="4343404"/>
            <a:ext cx="609597" cy="1590319"/>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256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094C-BFA3-4225-815F-D32EC31046EF}"/>
              </a:ext>
            </a:extLst>
          </p:cNvPr>
          <p:cNvSpPr>
            <a:spLocks noGrp="1"/>
          </p:cNvSpPr>
          <p:nvPr>
            <p:ph type="title"/>
          </p:nvPr>
        </p:nvSpPr>
        <p:spPr/>
        <p:txBody>
          <a:bodyPr/>
          <a:lstStyle/>
          <a:p>
            <a:r>
              <a:rPr lang="en-AU" dirty="0"/>
              <a:t>Qualcomm has been advocating a new synchronous access scheme since BRAN#104</a:t>
            </a:r>
          </a:p>
        </p:txBody>
      </p:sp>
      <p:sp>
        <p:nvSpPr>
          <p:cNvPr id="3" name="Content Placeholder 2">
            <a:extLst>
              <a:ext uri="{FF2B5EF4-FFF2-40B4-BE49-F238E27FC236}">
                <a16:creationId xmlns:a16="http://schemas.microsoft.com/office/drawing/2014/main" id="{7FCA82D1-C004-4D02-9CAE-2599612EAA92}"/>
              </a:ext>
            </a:extLst>
          </p:cNvPr>
          <p:cNvSpPr>
            <a:spLocks noGrp="1"/>
          </p:cNvSpPr>
          <p:nvPr>
            <p:ph idx="1"/>
          </p:nvPr>
        </p:nvSpPr>
        <p:spPr/>
        <p:txBody>
          <a:bodyPr/>
          <a:lstStyle/>
          <a:p>
            <a:r>
              <a:rPr lang="en-AU" dirty="0"/>
              <a:t>Sync access claimed benefits </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3"/>
            <a:endParaRPr lang="en-AU" dirty="0"/>
          </a:p>
          <a:p>
            <a:endParaRPr lang="en-AU" dirty="0"/>
          </a:p>
        </p:txBody>
      </p:sp>
      <p:sp>
        <p:nvSpPr>
          <p:cNvPr id="4" name="Footer Placeholder 3">
            <a:extLst>
              <a:ext uri="{FF2B5EF4-FFF2-40B4-BE49-F238E27FC236}">
                <a16:creationId xmlns:a16="http://schemas.microsoft.com/office/drawing/2014/main" id="{DBD7C3FC-BB35-4C0D-ABAD-DAEA133F51A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9F1E8-3DED-45A0-BE3C-7128514D0C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7" name="Rectangle 6">
            <a:extLst>
              <a:ext uri="{FF2B5EF4-FFF2-40B4-BE49-F238E27FC236}">
                <a16:creationId xmlns:a16="http://schemas.microsoft.com/office/drawing/2014/main" id="{81F16525-B2FF-4F17-92AD-B0F18023561D}"/>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800455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9C15-A8C5-4409-8E69-2E04C6B8D838}"/>
              </a:ext>
            </a:extLst>
          </p:cNvPr>
          <p:cNvSpPr>
            <a:spLocks noGrp="1"/>
          </p:cNvSpPr>
          <p:nvPr>
            <p:ph type="title"/>
          </p:nvPr>
        </p:nvSpPr>
        <p:spPr/>
        <p:txBody>
          <a:bodyPr/>
          <a:lstStyle/>
          <a:p>
            <a:r>
              <a:rPr lang="en-AU" dirty="0"/>
              <a:t>There were a variety of submissions related to synchronous access before  BRAN#106</a:t>
            </a:r>
          </a:p>
        </p:txBody>
      </p:sp>
      <p:sp>
        <p:nvSpPr>
          <p:cNvPr id="3" name="Content Placeholder 2">
            <a:extLst>
              <a:ext uri="{FF2B5EF4-FFF2-40B4-BE49-F238E27FC236}">
                <a16:creationId xmlns:a16="http://schemas.microsoft.com/office/drawing/2014/main" id="{FAA882C7-E3B9-4844-8D6B-257F43B83C01}"/>
              </a:ext>
            </a:extLst>
          </p:cNvPr>
          <p:cNvSpPr>
            <a:spLocks noGrp="1"/>
          </p:cNvSpPr>
          <p:nvPr>
            <p:ph idx="1"/>
          </p:nvPr>
        </p:nvSpPr>
        <p:spPr/>
        <p:txBody>
          <a:bodyPr/>
          <a:lstStyle/>
          <a:p>
            <a:pPr lvl="1"/>
            <a:r>
              <a:rPr lang="en-AU" dirty="0"/>
              <a:t>Further documents related to sync access were submitted to the BRAN#104e teleconference, but not discussed</a:t>
            </a:r>
          </a:p>
          <a:p>
            <a:pPr lvl="2"/>
            <a:r>
              <a:rPr lang="en-AU" dirty="0"/>
              <a:t>BRAN(20)104e004 (Qualcomm) proposed draft text related to Qualcomm’s </a:t>
            </a:r>
            <a:r>
              <a:rPr lang="en-AU" i="1" dirty="0"/>
              <a:t>synchronous access </a:t>
            </a:r>
            <a:r>
              <a:rPr lang="en-AU" dirty="0"/>
              <a:t>proposal</a:t>
            </a:r>
          </a:p>
          <a:p>
            <a:pPr lvl="2"/>
            <a:r>
              <a:rPr lang="en-AU" dirty="0"/>
              <a:t>BRAN(20)104e007 (</a:t>
            </a:r>
            <a:r>
              <a:rPr lang="en-AU" dirty="0" err="1"/>
              <a:t>Mediatek</a:t>
            </a:r>
            <a:r>
              <a:rPr lang="en-AU" dirty="0"/>
              <a:t>) argued that BRAN should focus on </a:t>
            </a:r>
            <a:r>
              <a:rPr lang="en-AU" i="1" dirty="0"/>
              <a:t>FBE</a:t>
            </a:r>
            <a:r>
              <a:rPr lang="en-AU" dirty="0"/>
              <a:t> rather than Qualcomm’s synchronous access proposal</a:t>
            </a:r>
          </a:p>
          <a:p>
            <a:pPr lvl="1"/>
            <a:r>
              <a:rPr lang="en-AU" dirty="0"/>
              <a:t>Documents about sync access were submitted for the BRAN#105e teleconference</a:t>
            </a:r>
          </a:p>
          <a:p>
            <a:pPr lvl="2"/>
            <a:r>
              <a:rPr lang="en-US" dirty="0"/>
              <a:t>BRAN(20)105027 (Qualcomm) asserted that sync access requires COT extension to ensure fair access with async traffic</a:t>
            </a:r>
          </a:p>
          <a:p>
            <a:pPr lvl="2"/>
            <a:r>
              <a:rPr lang="en-US" dirty="0"/>
              <a:t>BRAN(20)105028 (Qualcomm) </a:t>
            </a:r>
            <a:r>
              <a:rPr lang="en-AU" dirty="0"/>
              <a:t>proposed draft text related to Qualcomm’s </a:t>
            </a:r>
            <a:r>
              <a:rPr lang="en-AU" i="1" dirty="0"/>
              <a:t>synchronous access </a:t>
            </a:r>
            <a:r>
              <a:rPr lang="en-AU" dirty="0"/>
              <a:t>proposal</a:t>
            </a:r>
          </a:p>
          <a:p>
            <a:pPr lvl="2"/>
            <a:r>
              <a:rPr lang="en-US" dirty="0"/>
              <a:t>BRAN(20)105044 (HPE) argued against acceptance of the proposal at this time</a:t>
            </a:r>
          </a:p>
          <a:p>
            <a:pPr lvl="2"/>
            <a:r>
              <a:rPr lang="en-US" dirty="0"/>
              <a:t>BRAN(20)105048 (Qualcomm) documented some simulations related to the sync access proposal</a:t>
            </a:r>
          </a:p>
          <a:p>
            <a:endParaRPr lang="en-AU" dirty="0"/>
          </a:p>
          <a:p>
            <a:endParaRPr lang="en-AU" dirty="0"/>
          </a:p>
        </p:txBody>
      </p:sp>
      <p:sp>
        <p:nvSpPr>
          <p:cNvPr id="4" name="Footer Placeholder 3">
            <a:extLst>
              <a:ext uri="{FF2B5EF4-FFF2-40B4-BE49-F238E27FC236}">
                <a16:creationId xmlns:a16="http://schemas.microsoft.com/office/drawing/2014/main" id="{0B572021-4F6E-4821-A2A2-C9A8871DADC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DA009F-4D32-430E-93E5-F4C9DCFE1D5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7" name="Rectangle 6">
            <a:extLst>
              <a:ext uri="{FF2B5EF4-FFF2-40B4-BE49-F238E27FC236}">
                <a16:creationId xmlns:a16="http://schemas.microsoft.com/office/drawing/2014/main" id="{61D4D2B7-4F96-478D-A0D5-2231DE54176E}"/>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3978211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9C15-A8C5-4409-8E69-2E04C6B8D838}"/>
              </a:ext>
            </a:extLst>
          </p:cNvPr>
          <p:cNvSpPr>
            <a:spLocks noGrp="1"/>
          </p:cNvSpPr>
          <p:nvPr>
            <p:ph type="title"/>
          </p:nvPr>
        </p:nvSpPr>
        <p:spPr/>
        <p:txBody>
          <a:bodyPr/>
          <a:lstStyle/>
          <a:p>
            <a:r>
              <a:rPr lang="en-AU" dirty="0"/>
              <a:t>There was significant discussion related to the  synchronous access proposal at BRAN#106</a:t>
            </a:r>
          </a:p>
        </p:txBody>
      </p:sp>
      <p:sp>
        <p:nvSpPr>
          <p:cNvPr id="3" name="Content Placeholder 2">
            <a:extLst>
              <a:ext uri="{FF2B5EF4-FFF2-40B4-BE49-F238E27FC236}">
                <a16:creationId xmlns:a16="http://schemas.microsoft.com/office/drawing/2014/main" id="{FAA882C7-E3B9-4844-8D6B-257F43B83C01}"/>
              </a:ext>
            </a:extLst>
          </p:cNvPr>
          <p:cNvSpPr>
            <a:spLocks noGrp="1"/>
          </p:cNvSpPr>
          <p:nvPr>
            <p:ph idx="1"/>
          </p:nvPr>
        </p:nvSpPr>
        <p:spPr/>
        <p:txBody>
          <a:bodyPr/>
          <a:lstStyle/>
          <a:p>
            <a:pPr lvl="1"/>
            <a:r>
              <a:rPr lang="en-AU" dirty="0"/>
              <a:t>In BRAN#106 there was further discussion of sync access</a:t>
            </a:r>
          </a:p>
          <a:p>
            <a:pPr lvl="2"/>
            <a:r>
              <a:rPr lang="en-US" dirty="0"/>
              <a:t>BRAN(20)105044r1 (HPE) argued against acceptance of the sync access proposal at this time</a:t>
            </a:r>
          </a:p>
          <a:p>
            <a:pPr lvl="2"/>
            <a:r>
              <a:rPr lang="en-US" dirty="0"/>
              <a:t>BRAN(20)106011 (</a:t>
            </a:r>
            <a:r>
              <a:rPr lang="en-US" dirty="0" err="1"/>
              <a:t>Mediatek</a:t>
            </a:r>
            <a:r>
              <a:rPr lang="en-US" dirty="0"/>
              <a:t>) argued that the proposed COT extension to 12 </a:t>
            </a:r>
            <a:r>
              <a:rPr lang="en-US" dirty="0" err="1"/>
              <a:t>ms</a:t>
            </a:r>
            <a:r>
              <a:rPr lang="en-US" dirty="0"/>
              <a:t> was too much as tradeoff with normal 6 </a:t>
            </a:r>
            <a:r>
              <a:rPr lang="en-US" dirty="0" err="1"/>
              <a:t>ms</a:t>
            </a:r>
            <a:r>
              <a:rPr lang="en-US" dirty="0"/>
              <a:t> COT</a:t>
            </a:r>
          </a:p>
          <a:p>
            <a:pPr lvl="2"/>
            <a:r>
              <a:rPr lang="en-US" dirty="0"/>
              <a:t>BRAN(20)106012 (Intel) asserted that there was no clear benefit from sync and improvement came as expense of async</a:t>
            </a:r>
          </a:p>
          <a:p>
            <a:pPr lvl="2"/>
            <a:r>
              <a:rPr lang="en-US" dirty="0"/>
              <a:t>BRAN(20)106014 (Qualcomm) provided further simulation results and asserted testing would be relatively easy</a:t>
            </a:r>
          </a:p>
          <a:p>
            <a:pPr lvl="1"/>
            <a:r>
              <a:rPr lang="en-US" dirty="0"/>
              <a:t>The discussion during and after the presentations of the various submissions suggested both interest &amp; concern</a:t>
            </a:r>
          </a:p>
          <a:p>
            <a:pPr lvl="2"/>
            <a:r>
              <a:rPr lang="en-US" dirty="0"/>
              <a:t>There is certainly interest from many stakeholders …</a:t>
            </a:r>
          </a:p>
          <a:p>
            <a:pPr lvl="2"/>
            <a:r>
              <a:rPr lang="en-US" dirty="0"/>
              <a:t>… but there are also concerns about its immaturity &amp; lack of peer review</a:t>
            </a:r>
            <a:endParaRPr lang="en-AU" dirty="0"/>
          </a:p>
          <a:p>
            <a:pPr lvl="2"/>
            <a:endParaRPr lang="en-US" dirty="0"/>
          </a:p>
        </p:txBody>
      </p:sp>
      <p:sp>
        <p:nvSpPr>
          <p:cNvPr id="4" name="Footer Placeholder 3">
            <a:extLst>
              <a:ext uri="{FF2B5EF4-FFF2-40B4-BE49-F238E27FC236}">
                <a16:creationId xmlns:a16="http://schemas.microsoft.com/office/drawing/2014/main" id="{0B572021-4F6E-4821-A2A2-C9A8871DADC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DA009F-4D32-430E-93E5-F4C9DCFE1D5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
        <p:nvSpPr>
          <p:cNvPr id="7" name="Rectangle 6">
            <a:extLst>
              <a:ext uri="{FF2B5EF4-FFF2-40B4-BE49-F238E27FC236}">
                <a16:creationId xmlns:a16="http://schemas.microsoft.com/office/drawing/2014/main" id="{E7D8D877-0271-44FE-BF90-7CC93793C47C}"/>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2803549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AA6B-6619-4918-9C66-666E9CD5AD41}"/>
              </a:ext>
            </a:extLst>
          </p:cNvPr>
          <p:cNvSpPr>
            <a:spLocks noGrp="1"/>
          </p:cNvSpPr>
          <p:nvPr>
            <p:ph type="title"/>
          </p:nvPr>
        </p:nvSpPr>
        <p:spPr/>
        <p:txBody>
          <a:bodyPr/>
          <a:lstStyle/>
          <a:p>
            <a:r>
              <a:rPr lang="en-AU" dirty="0"/>
              <a:t>The discussion related to the synchronous access continues at the BRAN#106f teleconference </a:t>
            </a:r>
            <a:br>
              <a:rPr lang="en-AU" dirty="0"/>
            </a:br>
            <a:endParaRPr lang="en-AU" dirty="0"/>
          </a:p>
        </p:txBody>
      </p:sp>
      <p:sp>
        <p:nvSpPr>
          <p:cNvPr id="3" name="Content Placeholder 2">
            <a:extLst>
              <a:ext uri="{FF2B5EF4-FFF2-40B4-BE49-F238E27FC236}">
                <a16:creationId xmlns:a16="http://schemas.microsoft.com/office/drawing/2014/main" id="{E2128C31-5F5B-4493-9BB9-38D0D8E800FF}"/>
              </a:ext>
            </a:extLst>
          </p:cNvPr>
          <p:cNvSpPr>
            <a:spLocks noGrp="1"/>
          </p:cNvSpPr>
          <p:nvPr>
            <p:ph idx="1"/>
          </p:nvPr>
        </p:nvSpPr>
        <p:spPr/>
        <p:txBody>
          <a:bodyPr/>
          <a:lstStyle/>
          <a:p>
            <a:pPr lvl="1"/>
            <a:r>
              <a:rPr lang="en-AU" dirty="0"/>
              <a:t>At the recent BRAN#106f teleconference there was another submission related to synchronous access</a:t>
            </a:r>
          </a:p>
          <a:p>
            <a:pPr lvl="2"/>
            <a:r>
              <a:rPr lang="en-US" dirty="0"/>
              <a:t>BRAN(20)106f004: </a:t>
            </a:r>
            <a:r>
              <a:rPr lang="en-US" i="1" dirty="0"/>
              <a:t>Benefits of sync access in exposed node scenarios </a:t>
            </a:r>
            <a:r>
              <a:rPr lang="en-US" dirty="0"/>
              <a:t>(Qualcomm) provided more simulation results, asserting …</a:t>
            </a:r>
          </a:p>
          <a:p>
            <a:pPr lvl="2"/>
            <a:r>
              <a:rPr lang="en-AU" i="1" dirty="0"/>
              <a:t>… synchronous access can eliminate the exposed node problem in multi-technology deployments, leading to better quality of service in unlicensed spectrum</a:t>
            </a:r>
            <a:endParaRPr lang="en-US" i="1" dirty="0"/>
          </a:p>
          <a:p>
            <a:pPr lvl="1"/>
            <a:r>
              <a:rPr lang="en-US" dirty="0"/>
              <a:t>The subsequent discussion highlighted various issues with the simulation and assumptions, and did not come to consensus</a:t>
            </a:r>
          </a:p>
          <a:p>
            <a:pPr lvl="2"/>
            <a:r>
              <a:rPr lang="en-US" dirty="0"/>
              <a:t>One of the concerns is that it seems to be an assumption that devices from different administrative domains have a common clock … which seems unlikely</a:t>
            </a:r>
          </a:p>
          <a:p>
            <a:pPr lvl="1"/>
            <a:r>
              <a:rPr lang="en-US" dirty="0"/>
              <a:t>A submission relating to synchronous access has been made to BRAN#107 including (very simple) text that enables it</a:t>
            </a:r>
          </a:p>
          <a:p>
            <a:pPr lvl="2"/>
            <a:r>
              <a:rPr lang="en-US" dirty="0"/>
              <a:t>See BRAN(20)107017: </a:t>
            </a:r>
            <a:r>
              <a:rPr lang="en-AU" i="1" dirty="0"/>
              <a:t>Channel Access Parameters for Technology Neutral Synchronous Access</a:t>
            </a:r>
            <a:r>
              <a:rPr lang="en-AU" dirty="0"/>
              <a:t> (Qualcomm)</a:t>
            </a:r>
          </a:p>
        </p:txBody>
      </p:sp>
      <p:sp>
        <p:nvSpPr>
          <p:cNvPr id="4" name="Footer Placeholder 3">
            <a:extLst>
              <a:ext uri="{FF2B5EF4-FFF2-40B4-BE49-F238E27FC236}">
                <a16:creationId xmlns:a16="http://schemas.microsoft.com/office/drawing/2014/main" id="{0524A531-E95A-4AD8-91DD-F063C81173F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A86661-D4B8-424D-94A8-619BC0C1887E}"/>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3631392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4E8B-0D7D-4887-97D1-5EC5FF3CD715}"/>
              </a:ext>
            </a:extLst>
          </p:cNvPr>
          <p:cNvSpPr>
            <a:spLocks noGrp="1"/>
          </p:cNvSpPr>
          <p:nvPr>
            <p:ph type="title"/>
          </p:nvPr>
        </p:nvSpPr>
        <p:spPr>
          <a:xfrm>
            <a:off x="685800" y="685800"/>
            <a:ext cx="8229600" cy="1066800"/>
          </a:xfrm>
        </p:spPr>
        <p:txBody>
          <a:bodyPr/>
          <a:lstStyle/>
          <a:p>
            <a:r>
              <a:rPr lang="en-AU" dirty="0"/>
              <a:t>The next steps for synchronous access in 5 GHz</a:t>
            </a:r>
            <a:br>
              <a:rPr lang="en-AU" dirty="0"/>
            </a:br>
            <a:r>
              <a:rPr lang="en-AU" dirty="0"/>
              <a:t>(or 6 GHz) are currently unclear …</a:t>
            </a:r>
          </a:p>
        </p:txBody>
      </p:sp>
      <p:sp>
        <p:nvSpPr>
          <p:cNvPr id="3" name="Content Placeholder 2">
            <a:extLst>
              <a:ext uri="{FF2B5EF4-FFF2-40B4-BE49-F238E27FC236}">
                <a16:creationId xmlns:a16="http://schemas.microsoft.com/office/drawing/2014/main" id="{9B3C445E-69B7-4BC3-9B62-F30490825B72}"/>
              </a:ext>
            </a:extLst>
          </p:cNvPr>
          <p:cNvSpPr>
            <a:spLocks noGrp="1"/>
          </p:cNvSpPr>
          <p:nvPr>
            <p:ph idx="1"/>
          </p:nvPr>
        </p:nvSpPr>
        <p:spPr/>
        <p:txBody>
          <a:bodyPr/>
          <a:lstStyle/>
          <a:p>
            <a:pPr lvl="1"/>
            <a:r>
              <a:rPr lang="en-AU" dirty="0"/>
              <a:t>It is not yet clear if synchronous access will be incorporated into EN 303 687 (6 GHz) or EN 301 893 (5 GHz) any time soon</a:t>
            </a:r>
          </a:p>
          <a:p>
            <a:pPr lvl="2"/>
            <a:r>
              <a:rPr lang="en-AU" dirty="0"/>
              <a:t>Some like it!</a:t>
            </a:r>
          </a:p>
          <a:p>
            <a:pPr lvl="2"/>
            <a:r>
              <a:rPr lang="en-AU" dirty="0"/>
              <a:t>Some are interested but feel it is premature!</a:t>
            </a:r>
          </a:p>
          <a:p>
            <a:pPr lvl="2"/>
            <a:r>
              <a:rPr lang="en-AU" dirty="0"/>
              <a:t>Some hate it!</a:t>
            </a:r>
          </a:p>
          <a:p>
            <a:pPr lvl="1"/>
            <a:r>
              <a:rPr lang="en-AU" dirty="0"/>
              <a:t>Wi-Fi stakeholders might want to evaluate the proposal soon:</a:t>
            </a:r>
          </a:p>
          <a:p>
            <a:pPr lvl="2"/>
            <a:r>
              <a:rPr lang="en-AU" dirty="0"/>
              <a:t>So that they can provide arguments to ETSI BRAN for/against it</a:t>
            </a:r>
          </a:p>
          <a:p>
            <a:pPr lvl="2"/>
            <a:r>
              <a:rPr lang="en-AU" dirty="0"/>
              <a:t>As part of a consideration of whether it might be beneficial to 802.11be</a:t>
            </a:r>
          </a:p>
        </p:txBody>
      </p:sp>
      <p:sp>
        <p:nvSpPr>
          <p:cNvPr id="4" name="Footer Placeholder 3">
            <a:extLst>
              <a:ext uri="{FF2B5EF4-FFF2-40B4-BE49-F238E27FC236}">
                <a16:creationId xmlns:a16="http://schemas.microsoft.com/office/drawing/2014/main" id="{B408F30A-BBBF-457D-8324-05F75529D91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5CBB4D-168A-4A2A-811A-A175B0D8C8A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87560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Testing all the assertions in real deployments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027142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C5C0-0992-4A56-AC49-3316A924C734}"/>
              </a:ext>
            </a:extLst>
          </p:cNvPr>
          <p:cNvSpPr>
            <a:spLocks noGrp="1"/>
          </p:cNvSpPr>
          <p:nvPr>
            <p:ph type="title"/>
          </p:nvPr>
        </p:nvSpPr>
        <p:spPr/>
        <p:txBody>
          <a:bodyPr/>
          <a:lstStyle/>
          <a:p>
            <a:r>
              <a:rPr lang="en-AU" dirty="0"/>
              <a:t>We have an opportunity to base future coexistence rules on measurements of actual deployments</a:t>
            </a:r>
          </a:p>
        </p:txBody>
      </p:sp>
      <p:sp>
        <p:nvSpPr>
          <p:cNvPr id="3" name="Content Placeholder 2">
            <a:extLst>
              <a:ext uri="{FF2B5EF4-FFF2-40B4-BE49-F238E27FC236}">
                <a16:creationId xmlns:a16="http://schemas.microsoft.com/office/drawing/2014/main" id="{10BA6CB1-5937-4712-9D9E-4DC02414A40F}"/>
              </a:ext>
            </a:extLst>
          </p:cNvPr>
          <p:cNvSpPr>
            <a:spLocks noGrp="1"/>
          </p:cNvSpPr>
          <p:nvPr>
            <p:ph idx="1"/>
          </p:nvPr>
        </p:nvSpPr>
        <p:spPr/>
        <p:txBody>
          <a:bodyPr/>
          <a:lstStyle/>
          <a:p>
            <a:pPr lvl="1"/>
            <a:r>
              <a:rPr lang="en-AU" dirty="0"/>
              <a:t>It looks like Wi-Fi will be subject to a variety of rules in different geographies and bands</a:t>
            </a:r>
          </a:p>
          <a:p>
            <a:pPr lvl="2"/>
            <a:r>
              <a:rPr lang="en-AU" i="1" dirty="0"/>
              <a:t>ED-only</a:t>
            </a:r>
            <a:r>
              <a:rPr lang="en-AU" dirty="0"/>
              <a:t> @-72 dBm in 6 GHz in Europe</a:t>
            </a:r>
          </a:p>
          <a:p>
            <a:pPr lvl="2"/>
            <a:r>
              <a:rPr lang="en-AU" i="1" dirty="0"/>
              <a:t>PD/ED </a:t>
            </a:r>
            <a:r>
              <a:rPr lang="en-AU" dirty="0"/>
              <a:t>@ -82/-62 dBm + </a:t>
            </a:r>
            <a:r>
              <a:rPr lang="en-AU" i="1" dirty="0"/>
              <a:t>ED-only</a:t>
            </a:r>
            <a:r>
              <a:rPr lang="en-AU" dirty="0"/>
              <a:t> @ -72 dBm in 5GHz in Europe</a:t>
            </a:r>
          </a:p>
          <a:p>
            <a:pPr lvl="2"/>
            <a:r>
              <a:rPr lang="en-AU" i="1" dirty="0"/>
              <a:t>ED-only</a:t>
            </a:r>
            <a:r>
              <a:rPr lang="en-AU" dirty="0"/>
              <a:t> @ -62 dBm in US</a:t>
            </a:r>
          </a:p>
          <a:p>
            <a:pPr lvl="1"/>
            <a:r>
              <a:rPr lang="en-AU" dirty="0"/>
              <a:t>This provides an excellent opportunity to measure coexistence properties of the different rules in actual deployments … </a:t>
            </a:r>
          </a:p>
          <a:p>
            <a:pPr lvl="1"/>
            <a:r>
              <a:rPr lang="en-AU" dirty="0"/>
              <a:t>… rather than relying on simulations with dodgy assumptions that are designed to give a particular result</a:t>
            </a:r>
          </a:p>
          <a:p>
            <a:pPr lvl="1"/>
            <a:r>
              <a:rPr lang="en-AU" dirty="0"/>
              <a:t>The work undertaken by the Uni of Chicago on LAA/Wi-Fi coexistence in actual deployments in Chicago is a good model for investigation  …</a:t>
            </a:r>
          </a:p>
          <a:p>
            <a:pPr lvl="1"/>
            <a:r>
              <a:rPr lang="en-AU" dirty="0"/>
              <a:t>… and may lead to even better rules in the future based on a real understanding of what is actually occurring rather than some biased simulation</a:t>
            </a:r>
          </a:p>
        </p:txBody>
      </p:sp>
      <p:sp>
        <p:nvSpPr>
          <p:cNvPr id="4" name="Footer Placeholder 3">
            <a:extLst>
              <a:ext uri="{FF2B5EF4-FFF2-40B4-BE49-F238E27FC236}">
                <a16:creationId xmlns:a16="http://schemas.microsoft.com/office/drawing/2014/main" id="{58939242-6284-4402-990B-595474B89A4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99C6820-4A36-4D0A-8E79-D28ACE0037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082115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4035937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3012-3323-486F-B8FD-6338097F6CE7}"/>
              </a:ext>
            </a:extLst>
          </p:cNvPr>
          <p:cNvSpPr>
            <a:spLocks noGrp="1"/>
          </p:cNvSpPr>
          <p:nvPr>
            <p:ph type="title"/>
          </p:nvPr>
        </p:nvSpPr>
        <p:spPr/>
        <p:txBody>
          <a:bodyPr/>
          <a:lstStyle/>
          <a:p>
            <a:r>
              <a:rPr lang="en-AU" dirty="0"/>
              <a:t>Progress in EN 301 893 (5 GHz) is still being held back by arguments about the same old issues</a:t>
            </a:r>
          </a:p>
        </p:txBody>
      </p:sp>
      <p:sp>
        <p:nvSpPr>
          <p:cNvPr id="3" name="Content Placeholder 2">
            <a:extLst>
              <a:ext uri="{FF2B5EF4-FFF2-40B4-BE49-F238E27FC236}">
                <a16:creationId xmlns:a16="http://schemas.microsoft.com/office/drawing/2014/main" id="{B4932F04-2930-431F-91BF-9F19D9DD7805}"/>
              </a:ext>
            </a:extLst>
          </p:cNvPr>
          <p:cNvSpPr>
            <a:spLocks noGrp="1"/>
          </p:cNvSpPr>
          <p:nvPr>
            <p:ph idx="1"/>
          </p:nvPr>
        </p:nvSpPr>
        <p:spPr>
          <a:xfrm>
            <a:off x="685800" y="1981200"/>
            <a:ext cx="5181600" cy="4114800"/>
          </a:xfrm>
        </p:spPr>
        <p:txBody>
          <a:bodyPr/>
          <a:lstStyle/>
          <a:p>
            <a:r>
              <a:rPr lang="en-AU" dirty="0"/>
              <a:t>Discussion items (materials to be added later)</a:t>
            </a:r>
          </a:p>
          <a:p>
            <a:pPr lvl="1"/>
            <a:r>
              <a:rPr lang="en-AU" dirty="0">
                <a:solidFill>
                  <a:srgbClr val="FF0000"/>
                </a:solidFill>
              </a:rPr>
              <a:t>The </a:t>
            </a:r>
            <a:r>
              <a:rPr lang="en-AU" i="1" dirty="0">
                <a:solidFill>
                  <a:srgbClr val="FF0000"/>
                </a:solidFill>
              </a:rPr>
              <a:t>PD/ED </a:t>
            </a:r>
            <a:r>
              <a:rPr lang="en-AU" dirty="0">
                <a:solidFill>
                  <a:srgbClr val="FF0000"/>
                </a:solidFill>
              </a:rPr>
              <a:t>vs </a:t>
            </a:r>
            <a:r>
              <a:rPr lang="en-AU" i="1" dirty="0">
                <a:solidFill>
                  <a:srgbClr val="FF0000"/>
                </a:solidFill>
              </a:rPr>
              <a:t>ED-only</a:t>
            </a:r>
            <a:r>
              <a:rPr lang="en-AU" dirty="0">
                <a:solidFill>
                  <a:srgbClr val="FF0000"/>
                </a:solidFill>
              </a:rPr>
              <a:t> issue in 5 GHz remains unresolved for 802.11be devices</a:t>
            </a:r>
          </a:p>
          <a:p>
            <a:pPr lvl="1"/>
            <a:r>
              <a:rPr lang="en-AU" dirty="0">
                <a:solidFill>
                  <a:srgbClr val="FF0000"/>
                </a:solidFill>
              </a:rPr>
              <a:t>There is a new disagreement on LBT detection during multi-channel operation in 5 GHz</a:t>
            </a:r>
          </a:p>
          <a:p>
            <a:pPr lvl="1"/>
            <a:r>
              <a:rPr lang="en-AU" dirty="0">
                <a:solidFill>
                  <a:srgbClr val="FF0000"/>
                </a:solidFill>
              </a:rPr>
              <a:t>There is ongoing disagreement </a:t>
            </a:r>
            <a:r>
              <a:rPr lang="en-AU" i="1" dirty="0">
                <a:solidFill>
                  <a:srgbClr val="FF0000"/>
                </a:solidFill>
              </a:rPr>
              <a:t>PD</a:t>
            </a:r>
            <a:r>
              <a:rPr lang="en-AU" dirty="0">
                <a:solidFill>
                  <a:srgbClr val="FF0000"/>
                </a:solidFill>
              </a:rPr>
              <a:t> &amp; </a:t>
            </a:r>
            <a:r>
              <a:rPr lang="en-AU" i="1" dirty="0">
                <a:solidFill>
                  <a:srgbClr val="FF0000"/>
                </a:solidFill>
              </a:rPr>
              <a:t>ED</a:t>
            </a:r>
            <a:r>
              <a:rPr lang="en-AU" dirty="0">
                <a:solidFill>
                  <a:srgbClr val="FF0000"/>
                </a:solidFill>
              </a:rPr>
              <a:t> testing with background noise</a:t>
            </a:r>
          </a:p>
          <a:p>
            <a:pPr lvl="1"/>
            <a:r>
              <a:rPr lang="en-AU" dirty="0">
                <a:solidFill>
                  <a:srgbClr val="FF0000"/>
                </a:solidFill>
              </a:rPr>
              <a:t>It is likely FBE access in EN 301 893 will be refined to make it more useable</a:t>
            </a:r>
          </a:p>
          <a:p>
            <a:endParaRPr lang="en-AU" dirty="0"/>
          </a:p>
        </p:txBody>
      </p:sp>
      <p:sp>
        <p:nvSpPr>
          <p:cNvPr id="4" name="Footer Placeholder 3">
            <a:extLst>
              <a:ext uri="{FF2B5EF4-FFF2-40B4-BE49-F238E27FC236}">
                <a16:creationId xmlns:a16="http://schemas.microsoft.com/office/drawing/2014/main" id="{C268F910-E59A-4E18-B7F3-A6A4CCBAF0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1B34D92-3555-477F-B119-7656AD7241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
        <p:nvSpPr>
          <p:cNvPr id="6" name="Rectangle 5">
            <a:extLst>
              <a:ext uri="{FF2B5EF4-FFF2-40B4-BE49-F238E27FC236}">
                <a16:creationId xmlns:a16="http://schemas.microsoft.com/office/drawing/2014/main" id="{DA4FCEB1-4245-448C-8001-52E4CF03979D}"/>
              </a:ext>
            </a:extLst>
          </p:cNvPr>
          <p:cNvSpPr/>
          <p:nvPr/>
        </p:nvSpPr>
        <p:spPr bwMode="auto">
          <a:xfrm>
            <a:off x="6324600" y="2209800"/>
            <a:ext cx="2514600" cy="411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800"/>
              </a:spcBef>
            </a:pPr>
            <a:r>
              <a:rPr lang="en-AU" sz="1800" dirty="0">
                <a:latin typeface="+mj-lt"/>
              </a:rPr>
              <a:t>This may lead to deadlock …</a:t>
            </a:r>
          </a:p>
          <a:p>
            <a:pPr>
              <a:spcBef>
                <a:spcPts val="800"/>
              </a:spcBef>
            </a:pPr>
            <a:r>
              <a:rPr lang="en-AU" sz="1800" dirty="0">
                <a:latin typeface="+mj-lt"/>
              </a:rPr>
              <a:t>… but deadlock is not necessarily a problem as Wi-Fi product continues to have access to the market based on the stable draft of EN 301 893</a:t>
            </a:r>
          </a:p>
        </p:txBody>
      </p:sp>
      <p:sp>
        <p:nvSpPr>
          <p:cNvPr id="7" name="Right Brace 6">
            <a:extLst>
              <a:ext uri="{FF2B5EF4-FFF2-40B4-BE49-F238E27FC236}">
                <a16:creationId xmlns:a16="http://schemas.microsoft.com/office/drawing/2014/main" id="{362D758E-C278-4718-84C4-9172165B016E}"/>
              </a:ext>
            </a:extLst>
          </p:cNvPr>
          <p:cNvSpPr/>
          <p:nvPr/>
        </p:nvSpPr>
        <p:spPr bwMode="auto">
          <a:xfrm>
            <a:off x="5867400" y="2209800"/>
            <a:ext cx="457200" cy="41148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03154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9414-E8C3-4D28-B9FC-00B9D933881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33948B09-56F3-432D-BF67-E3E3AF06623E}"/>
              </a:ext>
            </a:extLst>
          </p:cNvPr>
          <p:cNvSpPr>
            <a:spLocks noGrp="1"/>
          </p:cNvSpPr>
          <p:nvPr>
            <p:ph idx="1"/>
          </p:nvPr>
        </p:nvSpPr>
        <p:spPr/>
        <p:txBody>
          <a:bodyPr/>
          <a:lstStyle/>
          <a:p>
            <a:pPr lvl="1"/>
            <a:r>
              <a:rPr lang="en-AU" dirty="0"/>
              <a:t>A key unresolved issue in ETSI BRAN is whether to allow 802.11be systems to use </a:t>
            </a:r>
            <a:r>
              <a:rPr lang="en-AU" i="1" dirty="0"/>
              <a:t>PD/ED</a:t>
            </a:r>
          </a:p>
          <a:p>
            <a:pPr lvl="1"/>
            <a:r>
              <a:rPr lang="en-AU" dirty="0"/>
              <a:t>There is a new disagreement on multi-channel requirements in EN 301 893</a:t>
            </a:r>
          </a:p>
        </p:txBody>
      </p:sp>
      <p:sp>
        <p:nvSpPr>
          <p:cNvPr id="4" name="Footer Placeholder 3">
            <a:extLst>
              <a:ext uri="{FF2B5EF4-FFF2-40B4-BE49-F238E27FC236}">
                <a16:creationId xmlns:a16="http://schemas.microsoft.com/office/drawing/2014/main" id="{AE5808CD-1360-4B9E-91FA-7185C06B64A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0CD704F-7937-4B66-8963-DEE5A5E88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61388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Support for 802.11be in EN 301 893</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284991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1D22-21F4-4229-9000-1D3F69D92A33}"/>
              </a:ext>
            </a:extLst>
          </p:cNvPr>
          <p:cNvSpPr>
            <a:spLocks noGrp="1"/>
          </p:cNvSpPr>
          <p:nvPr>
            <p:ph type="title"/>
          </p:nvPr>
        </p:nvSpPr>
        <p:spPr/>
        <p:txBody>
          <a:bodyPr/>
          <a:lstStyle/>
          <a:p>
            <a:r>
              <a:rPr lang="en-AU" dirty="0"/>
              <a:t>A key unresolved issue in ETSI BRAN is whether to allow 802.11be systems to use </a:t>
            </a:r>
            <a:r>
              <a:rPr lang="en-AU" i="1" dirty="0"/>
              <a:t>PD/ED</a:t>
            </a:r>
          </a:p>
        </p:txBody>
      </p:sp>
      <p:sp>
        <p:nvSpPr>
          <p:cNvPr id="3" name="Content Placeholder 2">
            <a:extLst>
              <a:ext uri="{FF2B5EF4-FFF2-40B4-BE49-F238E27FC236}">
                <a16:creationId xmlns:a16="http://schemas.microsoft.com/office/drawing/2014/main" id="{8CD10667-1E39-4319-9133-DCD5CAF4FF25}"/>
              </a:ext>
            </a:extLst>
          </p:cNvPr>
          <p:cNvSpPr>
            <a:spLocks noGrp="1"/>
          </p:cNvSpPr>
          <p:nvPr>
            <p:ph idx="1"/>
          </p:nvPr>
        </p:nvSpPr>
        <p:spPr/>
        <p:txBody>
          <a:bodyPr/>
          <a:lstStyle/>
          <a:p>
            <a:r>
              <a:rPr lang="en-AU" dirty="0"/>
              <a:t>Executive summary</a:t>
            </a:r>
          </a:p>
          <a:p>
            <a:pPr lvl="1"/>
            <a:r>
              <a:rPr lang="en-AU" dirty="0"/>
              <a:t>The current stable draft of EN 301 893 allows any technology to use PD/ED or ED-only access</a:t>
            </a:r>
          </a:p>
          <a:p>
            <a:pPr lvl="1"/>
            <a:r>
              <a:rPr lang="en-AU" dirty="0"/>
              <a:t>Some in ETSI BRAN want to only allow 802.11a/n/ac/</a:t>
            </a:r>
            <a:r>
              <a:rPr lang="en-AU" dirty="0" err="1"/>
              <a:t>ax</a:t>
            </a:r>
            <a:r>
              <a:rPr lang="en-AU" dirty="0"/>
              <a:t> to use PD/ED, whereas others want the </a:t>
            </a:r>
            <a:r>
              <a:rPr lang="en-AU" i="1" dirty="0"/>
              <a:t>status quo</a:t>
            </a:r>
          </a:p>
          <a:p>
            <a:pPr lvl="1"/>
            <a:r>
              <a:rPr lang="en-AU" dirty="0"/>
              <a:t>There is no consensus in ETSI BRAN on whether to allow 802.11be to use PD/ED in the 5 GHz band</a:t>
            </a:r>
          </a:p>
        </p:txBody>
      </p:sp>
      <p:sp>
        <p:nvSpPr>
          <p:cNvPr id="4" name="Footer Placeholder 3">
            <a:extLst>
              <a:ext uri="{FF2B5EF4-FFF2-40B4-BE49-F238E27FC236}">
                <a16:creationId xmlns:a16="http://schemas.microsoft.com/office/drawing/2014/main" id="{E2111943-F037-4795-AB2E-CB16481F95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C286947-AD02-4212-AE25-C52BE4C9070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280977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171207-9B6B-4DA1-B7FE-B820A6FD7487}"/>
              </a:ext>
            </a:extLst>
          </p:cNvPr>
          <p:cNvSpPr>
            <a:spLocks noGrp="1"/>
          </p:cNvSpPr>
          <p:nvPr>
            <p:ph type="title"/>
          </p:nvPr>
        </p:nvSpPr>
        <p:spPr/>
        <p:txBody>
          <a:bodyPr/>
          <a:lstStyle/>
          <a:p>
            <a:r>
              <a:rPr lang="en-AU" dirty="0"/>
              <a:t>The current stable draft of EN 301 893 allows any technology to use PD/ED or ED-only access</a:t>
            </a:r>
          </a:p>
        </p:txBody>
      </p:sp>
      <p:sp>
        <p:nvSpPr>
          <p:cNvPr id="3" name="Content Placeholder 2">
            <a:extLst>
              <a:ext uri="{FF2B5EF4-FFF2-40B4-BE49-F238E27FC236}">
                <a16:creationId xmlns:a16="http://schemas.microsoft.com/office/drawing/2014/main" id="{8EE347F4-B6DB-4E17-A53F-001415A09D89}"/>
              </a:ext>
            </a:extLst>
          </p:cNvPr>
          <p:cNvSpPr>
            <a:spLocks noGrp="1"/>
          </p:cNvSpPr>
          <p:nvPr>
            <p:ph idx="1"/>
          </p:nvPr>
        </p:nvSpPr>
        <p:spPr/>
        <p:txBody>
          <a:bodyPr/>
          <a:lstStyle/>
          <a:p>
            <a:r>
              <a:rPr lang="en-US" dirty="0"/>
              <a:t>Submissions</a:t>
            </a:r>
          </a:p>
          <a:p>
            <a:pPr lvl="1"/>
            <a:r>
              <a:rPr lang="en-US" dirty="0"/>
              <a:t>BRAN(20)106a005: </a:t>
            </a:r>
            <a:r>
              <a:rPr lang="en-GB" sz="1800" i="1" dirty="0">
                <a:effectLst/>
                <a:latin typeface="Arial" panose="020B0604020202020204" pitchFamily="34" charset="0"/>
                <a:ea typeface="Times New Roman" panose="02020603050405020304" pitchFamily="18" charset="0"/>
              </a:rPr>
              <a:t>Accommodating 11ax in 5 GHz</a:t>
            </a:r>
            <a:r>
              <a:rPr lang="en-GB" sz="1800" dirty="0">
                <a:effectLst/>
                <a:latin typeface="Arial" panose="020B0604020202020204" pitchFamily="34" charset="0"/>
                <a:ea typeface="Times New Roman" panose="02020603050405020304" pitchFamily="18" charset="0"/>
              </a:rPr>
              <a:t> (Ericsson, Huawei, Nokia)</a:t>
            </a:r>
            <a:endParaRPr lang="en-US" dirty="0"/>
          </a:p>
          <a:p>
            <a:pPr lvl="1"/>
            <a:r>
              <a:rPr lang="en-US" dirty="0"/>
              <a:t>BRAN(20)106a008r2: </a:t>
            </a:r>
            <a:r>
              <a:rPr lang="en-US" i="1" dirty="0"/>
              <a:t>Discussion of PD/ED and ED-only options (response to BRAN(20)106a005) </a:t>
            </a:r>
            <a:r>
              <a:rPr lang="en-US" dirty="0"/>
              <a:t>(Cisco)</a:t>
            </a:r>
          </a:p>
          <a:p>
            <a:r>
              <a:rPr lang="en-US" dirty="0"/>
              <a:t>Summary of situation</a:t>
            </a:r>
          </a:p>
          <a:p>
            <a:pPr lvl="1"/>
            <a:r>
              <a:rPr lang="en-AU" dirty="0"/>
              <a:t>The current stable draft of EN 301 893 allows any technology to use either:</a:t>
            </a:r>
          </a:p>
          <a:p>
            <a:pPr lvl="2"/>
            <a:r>
              <a:rPr lang="en-AU" dirty="0"/>
              <a:t>ED-only @ -72 dBm </a:t>
            </a:r>
          </a:p>
          <a:p>
            <a:pPr lvl="2"/>
            <a:r>
              <a:rPr lang="en-AU" dirty="0"/>
              <a:t>PD/ED @ -82/-62 dBm</a:t>
            </a:r>
          </a:p>
          <a:p>
            <a:pPr lvl="1"/>
            <a:r>
              <a:rPr lang="en-AU" dirty="0"/>
              <a:t>This was agreed almost two years ago in ETSI BRAN after a long debate </a:t>
            </a:r>
          </a:p>
          <a:p>
            <a:pPr lvl="2"/>
            <a:r>
              <a:rPr lang="en-AU" dirty="0"/>
              <a:t>Wi-Fi stakeholders argued for this </a:t>
            </a:r>
            <a:r>
              <a:rPr lang="en-AU" i="1" dirty="0"/>
              <a:t>technology neutral </a:t>
            </a:r>
            <a:r>
              <a:rPr lang="en-AU" dirty="0"/>
              <a:t>formulation</a:t>
            </a:r>
          </a:p>
          <a:p>
            <a:pPr lvl="2"/>
            <a:r>
              <a:rPr lang="en-AU" dirty="0"/>
              <a:t>Some other stakeholders argued 11ax onwards should use ED-only @ -72 dBm</a:t>
            </a:r>
          </a:p>
        </p:txBody>
      </p:sp>
      <p:sp>
        <p:nvSpPr>
          <p:cNvPr id="4" name="Footer Placeholder 3">
            <a:extLst>
              <a:ext uri="{FF2B5EF4-FFF2-40B4-BE49-F238E27FC236}">
                <a16:creationId xmlns:a16="http://schemas.microsoft.com/office/drawing/2014/main" id="{AF86B4F8-DE03-409A-9006-91E3A781060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C61A6D4-B640-4575-8658-C0FCDED335D1}"/>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3422159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2795-8319-4042-859A-A2FF884A991B}"/>
              </a:ext>
            </a:extLst>
          </p:cNvPr>
          <p:cNvSpPr>
            <a:spLocks noGrp="1"/>
          </p:cNvSpPr>
          <p:nvPr>
            <p:ph type="title"/>
          </p:nvPr>
        </p:nvSpPr>
        <p:spPr>
          <a:xfrm>
            <a:off x="685800" y="685800"/>
            <a:ext cx="8458200" cy="1066800"/>
          </a:xfrm>
        </p:spPr>
        <p:txBody>
          <a:bodyPr/>
          <a:lstStyle/>
          <a:p>
            <a:r>
              <a:rPr lang="en-AU" dirty="0"/>
              <a:t>Some in ETSI BRAN want to only allow 802.11a/n/ac/</a:t>
            </a:r>
            <a:r>
              <a:rPr lang="en-AU" dirty="0" err="1"/>
              <a:t>ax</a:t>
            </a:r>
            <a:r>
              <a:rPr lang="en-AU" dirty="0"/>
              <a:t> to use PD/ED, whereas others want the </a:t>
            </a:r>
            <a:r>
              <a:rPr lang="en-AU" i="1" dirty="0"/>
              <a:t>status quo</a:t>
            </a:r>
          </a:p>
        </p:txBody>
      </p:sp>
      <p:sp>
        <p:nvSpPr>
          <p:cNvPr id="3" name="Content Placeholder 2">
            <a:extLst>
              <a:ext uri="{FF2B5EF4-FFF2-40B4-BE49-F238E27FC236}">
                <a16:creationId xmlns:a16="http://schemas.microsoft.com/office/drawing/2014/main" id="{A890302F-F083-4328-AED4-8F37FCE138CB}"/>
              </a:ext>
            </a:extLst>
          </p:cNvPr>
          <p:cNvSpPr>
            <a:spLocks noGrp="1"/>
          </p:cNvSpPr>
          <p:nvPr>
            <p:ph idx="1"/>
          </p:nvPr>
        </p:nvSpPr>
        <p:spPr/>
        <p:txBody>
          <a:bodyPr/>
          <a:lstStyle/>
          <a:p>
            <a:r>
              <a:rPr lang="en-US" dirty="0"/>
              <a:t>Summary of situation</a:t>
            </a:r>
          </a:p>
          <a:p>
            <a:pPr lvl="1"/>
            <a:r>
              <a:rPr lang="en-AU" dirty="0"/>
              <a:t>In recent times, Ericsson </a:t>
            </a:r>
            <a:r>
              <a:rPr lang="en-AU" i="1" dirty="0"/>
              <a:t>et al </a:t>
            </a:r>
            <a:r>
              <a:rPr lang="en-AU" dirty="0"/>
              <a:t>have argued that 802.11be should not be allowed to use </a:t>
            </a:r>
            <a:r>
              <a:rPr lang="en-AU" i="1" dirty="0"/>
              <a:t>PD/ED</a:t>
            </a:r>
            <a:r>
              <a:rPr lang="en-AU" dirty="0"/>
              <a:t>, and should be forced to comply with the </a:t>
            </a:r>
            <a:r>
              <a:rPr lang="en-AU" i="1" dirty="0"/>
              <a:t>ED-only</a:t>
            </a:r>
            <a:r>
              <a:rPr lang="en-AU" dirty="0"/>
              <a:t> at -72 dBm rule</a:t>
            </a:r>
          </a:p>
          <a:p>
            <a:pPr lvl="2"/>
            <a:r>
              <a:rPr lang="en-US" dirty="0"/>
              <a:t>BRAN(20)106a005 from </a:t>
            </a:r>
            <a:r>
              <a:rPr lang="en-AU" dirty="0"/>
              <a:t>Ericsson </a:t>
            </a:r>
            <a:r>
              <a:rPr lang="en-AU" i="1" dirty="0"/>
              <a:t>et al</a:t>
            </a:r>
            <a:r>
              <a:rPr lang="en-AU" dirty="0"/>
              <a:t> is the latest in a variety of submissions that have made this argument</a:t>
            </a:r>
          </a:p>
          <a:p>
            <a:pPr lvl="2"/>
            <a:r>
              <a:rPr lang="en-AU" dirty="0"/>
              <a:t>Previously they made similar arguments that 802.11ax should be forced to comply with the </a:t>
            </a:r>
            <a:r>
              <a:rPr lang="en-AU" i="1" dirty="0"/>
              <a:t>ED-only </a:t>
            </a:r>
            <a:r>
              <a:rPr lang="en-AU" dirty="0"/>
              <a:t>at -72 dBm rule</a:t>
            </a:r>
          </a:p>
          <a:p>
            <a:pPr lvl="1"/>
            <a:r>
              <a:rPr lang="en-US" dirty="0"/>
              <a:t>BRAN(20)106a008r2</a:t>
            </a:r>
            <a:r>
              <a:rPr lang="en-AU" dirty="0"/>
              <a:t> from Cisco is the latest in a variety of submissions that have objected to this position, and wants to maintain the </a:t>
            </a:r>
            <a:r>
              <a:rPr lang="en-AU" i="1" dirty="0"/>
              <a:t>status quo </a:t>
            </a:r>
            <a:r>
              <a:rPr lang="en-AU" dirty="0"/>
              <a:t>whereby any technology can use PD/ED or ED-only</a:t>
            </a:r>
          </a:p>
          <a:p>
            <a:pPr lvl="2"/>
            <a:r>
              <a:rPr lang="en-AU" dirty="0"/>
              <a:t>Cisco asserted that most of the supporting arguments from Ericsson in </a:t>
            </a:r>
            <a:r>
              <a:rPr lang="en-US" dirty="0"/>
              <a:t>BRAN(20)106a005 were flawed in some way, and so cannot be used to support their proposal</a:t>
            </a:r>
            <a:endParaRPr lang="en-AU" dirty="0"/>
          </a:p>
        </p:txBody>
      </p:sp>
      <p:sp>
        <p:nvSpPr>
          <p:cNvPr id="4" name="Footer Placeholder 3">
            <a:extLst>
              <a:ext uri="{FF2B5EF4-FFF2-40B4-BE49-F238E27FC236}">
                <a16:creationId xmlns:a16="http://schemas.microsoft.com/office/drawing/2014/main" id="{0293BD8F-A0EA-4CA6-9E01-413753FD721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11A3746-9B4A-4F47-9471-EF78E9F518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48456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516E-7C06-45F2-91D4-241408A58AC5}"/>
              </a:ext>
            </a:extLst>
          </p:cNvPr>
          <p:cNvSpPr>
            <a:spLocks noGrp="1"/>
          </p:cNvSpPr>
          <p:nvPr>
            <p:ph type="title"/>
          </p:nvPr>
        </p:nvSpPr>
        <p:spPr/>
        <p:txBody>
          <a:bodyPr/>
          <a:lstStyle/>
          <a:p>
            <a:r>
              <a:rPr lang="en-AU" dirty="0"/>
              <a:t>There is no consensus in ETSI BRAN on whether to allow 802.11be to use PD/ED in the 5 GHz band</a:t>
            </a:r>
          </a:p>
        </p:txBody>
      </p:sp>
      <p:sp>
        <p:nvSpPr>
          <p:cNvPr id="3" name="Content Placeholder 2">
            <a:extLst>
              <a:ext uri="{FF2B5EF4-FFF2-40B4-BE49-F238E27FC236}">
                <a16:creationId xmlns:a16="http://schemas.microsoft.com/office/drawing/2014/main" id="{CBEB856E-8D14-4E5D-BB0E-6FD060112D07}"/>
              </a:ext>
            </a:extLst>
          </p:cNvPr>
          <p:cNvSpPr>
            <a:spLocks noGrp="1"/>
          </p:cNvSpPr>
          <p:nvPr>
            <p:ph idx="1"/>
          </p:nvPr>
        </p:nvSpPr>
        <p:spPr/>
        <p:txBody>
          <a:bodyPr/>
          <a:lstStyle/>
          <a:p>
            <a:r>
              <a:rPr lang="en-US" dirty="0"/>
              <a:t>Summary of situation</a:t>
            </a:r>
          </a:p>
          <a:p>
            <a:pPr lvl="1"/>
            <a:r>
              <a:rPr lang="en-AU" dirty="0"/>
              <a:t>A fundamental difference between the various perspectives is that:</a:t>
            </a:r>
          </a:p>
          <a:p>
            <a:pPr lvl="2"/>
            <a:r>
              <a:rPr lang="en-AU" dirty="0"/>
              <a:t>Ericsson </a:t>
            </a:r>
            <a:r>
              <a:rPr lang="en-AU" i="1" dirty="0"/>
              <a:t>et al </a:t>
            </a:r>
            <a:r>
              <a:rPr lang="en-AU" dirty="0"/>
              <a:t>believe 802.11be devices will obtain an unfair advantage over LAA/NR-U from using PD/ED …</a:t>
            </a:r>
          </a:p>
          <a:p>
            <a:pPr lvl="2"/>
            <a:r>
              <a:rPr lang="en-AU" dirty="0"/>
              <a:t>Cisco </a:t>
            </a:r>
            <a:r>
              <a:rPr lang="en-AU" i="1" dirty="0"/>
              <a:t>et al </a:t>
            </a:r>
            <a:r>
              <a:rPr lang="en-AU" dirty="0"/>
              <a:t>believe there is no unfair advantage (on average) and that future 802.11be devices should be able to access the medium  … if they do so in exactly the same way as 802.11a/n/ac/</a:t>
            </a:r>
            <a:r>
              <a:rPr lang="en-AU" dirty="0" err="1"/>
              <a:t>ax</a:t>
            </a:r>
            <a:r>
              <a:rPr lang="en-AU" dirty="0"/>
              <a:t> devices or any other technology that complies with EN 301 893</a:t>
            </a:r>
          </a:p>
          <a:p>
            <a:pPr lvl="1"/>
            <a:r>
              <a:rPr lang="en-AU" dirty="0"/>
              <a:t>There continues to be no consensus (and lots of entrenched positions) on this issue</a:t>
            </a:r>
          </a:p>
          <a:p>
            <a:pPr lvl="2"/>
            <a:r>
              <a:rPr lang="en-AU" dirty="0"/>
              <a:t>The lack of consensus is limited to the context of 5 GHz band …</a:t>
            </a:r>
          </a:p>
          <a:p>
            <a:pPr lvl="2"/>
            <a:r>
              <a:rPr lang="en-AU" dirty="0"/>
              <a:t>… because in the 6 GHz band a compromise for </a:t>
            </a:r>
            <a:r>
              <a:rPr lang="en-AU" i="1" dirty="0"/>
              <a:t>ED-only </a:t>
            </a:r>
            <a:r>
              <a:rPr lang="en-AU" dirty="0"/>
              <a:t>at -72 dBm was recently reached based on the lack of legacy in that band</a:t>
            </a:r>
          </a:p>
          <a:p>
            <a:pPr lvl="2"/>
            <a:r>
              <a:rPr lang="en-AU" dirty="0"/>
              <a:t>… and a desire to stop arguing </a:t>
            </a:r>
            <a:r>
              <a:rPr lang="en-AU" dirty="0">
                <a:sym typeface="Wingdings" panose="05000000000000000000" pitchFamily="2" charset="2"/>
              </a:rPr>
              <a:t></a:t>
            </a:r>
            <a:endParaRPr lang="en-AU" dirty="0"/>
          </a:p>
          <a:p>
            <a:endParaRPr lang="en-AU" dirty="0"/>
          </a:p>
        </p:txBody>
      </p:sp>
      <p:sp>
        <p:nvSpPr>
          <p:cNvPr id="4" name="Footer Placeholder 3">
            <a:extLst>
              <a:ext uri="{FF2B5EF4-FFF2-40B4-BE49-F238E27FC236}">
                <a16:creationId xmlns:a16="http://schemas.microsoft.com/office/drawing/2014/main" id="{28B735BD-4312-4227-9BFA-8DB67597E5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6A27F46-9A47-4059-B28F-CE9E37E5EFB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1277610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Multi-channel access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77076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CD09-6FEE-43BD-8608-79068E05494D}"/>
              </a:ext>
            </a:extLst>
          </p:cNvPr>
          <p:cNvSpPr>
            <a:spLocks noGrp="1"/>
          </p:cNvSpPr>
          <p:nvPr>
            <p:ph type="title"/>
          </p:nvPr>
        </p:nvSpPr>
        <p:spPr/>
        <p:txBody>
          <a:bodyPr/>
          <a:lstStyle/>
          <a:p>
            <a:r>
              <a:rPr lang="en-AU" dirty="0"/>
              <a:t>There is a new disagreement on multi-channel requirements in EN 301 893</a:t>
            </a:r>
          </a:p>
        </p:txBody>
      </p:sp>
      <p:sp>
        <p:nvSpPr>
          <p:cNvPr id="3" name="Content Placeholder 2">
            <a:extLst>
              <a:ext uri="{FF2B5EF4-FFF2-40B4-BE49-F238E27FC236}">
                <a16:creationId xmlns:a16="http://schemas.microsoft.com/office/drawing/2014/main" id="{0B545A47-F114-41F3-B557-8B15FD235D0A}"/>
              </a:ext>
            </a:extLst>
          </p:cNvPr>
          <p:cNvSpPr>
            <a:spLocks noGrp="1"/>
          </p:cNvSpPr>
          <p:nvPr>
            <p:ph idx="1"/>
          </p:nvPr>
        </p:nvSpPr>
        <p:spPr/>
        <p:txBody>
          <a:bodyPr/>
          <a:lstStyle/>
          <a:p>
            <a:r>
              <a:rPr lang="en-AU" dirty="0"/>
              <a:t>Executive Summary</a:t>
            </a:r>
          </a:p>
          <a:p>
            <a:pPr lvl="1"/>
            <a:r>
              <a:rPr lang="en-AU" dirty="0"/>
              <a:t>BRAN#106e discussed multi-channel requirements in EN 301 893</a:t>
            </a:r>
          </a:p>
          <a:p>
            <a:pPr lvl="2"/>
            <a:r>
              <a:rPr lang="en-AU" dirty="0"/>
              <a:t>Ericsson proposed changing the multi-channel requirements in EN 301 893 to further restrict Wi-Fi</a:t>
            </a:r>
          </a:p>
          <a:p>
            <a:pPr lvl="2"/>
            <a:r>
              <a:rPr lang="en-AU" dirty="0"/>
              <a:t>Cisco argued that no change should be made to the current multi-channel rules in EN 301 893</a:t>
            </a:r>
          </a:p>
          <a:p>
            <a:pPr lvl="2"/>
            <a:r>
              <a:rPr lang="en-AU" dirty="0"/>
              <a:t>A recent study in Chicago may suggest multi-channel rules are already unfair to Wi-Fi</a:t>
            </a:r>
          </a:p>
          <a:p>
            <a:pPr lvl="1"/>
            <a:r>
              <a:rPr lang="en-AU" dirty="0"/>
              <a:t>There was no consensus so far on any change to the multi-channel requirements in EN 301 893</a:t>
            </a:r>
          </a:p>
          <a:p>
            <a:pPr lvl="1"/>
            <a:r>
              <a:rPr lang="en-AU" dirty="0"/>
              <a:t>Should IEEE 802.11 WG express a view on the multi-channel  proposal?</a:t>
            </a:r>
          </a:p>
        </p:txBody>
      </p:sp>
      <p:sp>
        <p:nvSpPr>
          <p:cNvPr id="4" name="Footer Placeholder 3">
            <a:extLst>
              <a:ext uri="{FF2B5EF4-FFF2-40B4-BE49-F238E27FC236}">
                <a16:creationId xmlns:a16="http://schemas.microsoft.com/office/drawing/2014/main" id="{6865771F-088D-412E-9B8A-8180F0680C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744402-67A0-4A72-8664-9DB97CD3888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464156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62781F-5D71-42F5-B2A2-E51749556761}"/>
              </a:ext>
            </a:extLst>
          </p:cNvPr>
          <p:cNvSpPr>
            <a:spLocks noGrp="1"/>
          </p:cNvSpPr>
          <p:nvPr>
            <p:ph type="title"/>
          </p:nvPr>
        </p:nvSpPr>
        <p:spPr/>
        <p:txBody>
          <a:bodyPr/>
          <a:lstStyle/>
          <a:p>
            <a:r>
              <a:rPr lang="en-AU" dirty="0"/>
              <a:t>BRAN#106e discussed multi-channel requirements in EN 301 893</a:t>
            </a:r>
          </a:p>
        </p:txBody>
      </p:sp>
      <p:sp>
        <p:nvSpPr>
          <p:cNvPr id="3" name="Content Placeholder 2">
            <a:extLst>
              <a:ext uri="{FF2B5EF4-FFF2-40B4-BE49-F238E27FC236}">
                <a16:creationId xmlns:a16="http://schemas.microsoft.com/office/drawing/2014/main" id="{D7A49E61-C6D7-472A-BCA0-0EBA7124D350}"/>
              </a:ext>
            </a:extLst>
          </p:cNvPr>
          <p:cNvSpPr>
            <a:spLocks noGrp="1"/>
          </p:cNvSpPr>
          <p:nvPr>
            <p:ph idx="1"/>
          </p:nvPr>
        </p:nvSpPr>
        <p:spPr>
          <a:xfrm>
            <a:off x="685800" y="1828800"/>
            <a:ext cx="7772400" cy="4114800"/>
          </a:xfrm>
        </p:spPr>
        <p:txBody>
          <a:bodyPr/>
          <a:lstStyle/>
          <a:p>
            <a:r>
              <a:rPr lang="en-AU" dirty="0"/>
              <a:t>Submissions</a:t>
            </a:r>
          </a:p>
          <a:p>
            <a:pPr lvl="1"/>
            <a:r>
              <a:rPr lang="en-GB" dirty="0"/>
              <a:t>BRAN(20)106a006: </a:t>
            </a:r>
            <a:r>
              <a:rPr lang="en-GB" i="1" dirty="0"/>
              <a:t>Multi-channel access in 5 GHz </a:t>
            </a:r>
            <a:r>
              <a:rPr lang="en-GB" dirty="0"/>
              <a:t>(Ericsson)</a:t>
            </a:r>
          </a:p>
          <a:p>
            <a:pPr lvl="1"/>
            <a:r>
              <a:rPr lang="en-GB" dirty="0"/>
              <a:t>BRAN(20)106026r4: </a:t>
            </a:r>
            <a:r>
              <a:rPr lang="en-AU" sz="1800" b="0" i="1" dirty="0">
                <a:solidFill>
                  <a:schemeClr val="tx1"/>
                </a:solidFill>
                <a:effectLst/>
                <a:latin typeface="+mj-lt"/>
                <a:ea typeface="Times New Roman"/>
              </a:rPr>
              <a:t>Response to BRAN(20)106013 (Multi-channel access in 5 GHz) </a:t>
            </a:r>
            <a:r>
              <a:rPr lang="en-GB" dirty="0"/>
              <a:t>(Cisco)</a:t>
            </a:r>
            <a:endParaRPr lang="en-AU" dirty="0"/>
          </a:p>
          <a:p>
            <a:r>
              <a:rPr lang="en-AU" dirty="0"/>
              <a:t>Summary of situation</a:t>
            </a:r>
          </a:p>
          <a:p>
            <a:pPr lvl="1"/>
            <a:r>
              <a:rPr lang="en-AU" dirty="0"/>
              <a:t>The </a:t>
            </a:r>
            <a:r>
              <a:rPr lang="en-AU" i="1" dirty="0"/>
              <a:t>status quo </a:t>
            </a:r>
            <a:r>
              <a:rPr lang="en-AU" dirty="0"/>
              <a:t>in EN 301 893 is that there are two multi-channel access mechanisms</a:t>
            </a:r>
          </a:p>
          <a:p>
            <a:pPr lvl="2"/>
            <a:r>
              <a:rPr lang="en-AU" dirty="0"/>
              <a:t>LAA/NR-U typically uses a mechanism that independently gains access to both primary &amp; secondary channels using EDCA-like LBT with ED-only at -72 dBm</a:t>
            </a:r>
          </a:p>
          <a:p>
            <a:pPr lvl="2"/>
            <a:r>
              <a:rPr lang="en-AU" dirty="0"/>
              <a:t>Wi-Fi typically uses a mechanism that gains access in the primary channel using EDCA-like LBT with PD/ED at -82/-62 dBm and gains access in the secondary channel using LBT for 25us;</a:t>
            </a:r>
          </a:p>
          <a:p>
            <a:pPr lvl="3"/>
            <a:r>
              <a:rPr lang="en-AU" dirty="0"/>
              <a:t>EN 301 893 requires ED-only at -62 dBm in the secondary channel, but most Wi-Fi systems using ED-only at -72 dBm or mid-packet Wi-Fi detection at -72 dBm</a:t>
            </a:r>
          </a:p>
        </p:txBody>
      </p:sp>
      <p:sp>
        <p:nvSpPr>
          <p:cNvPr id="4" name="Footer Placeholder 3">
            <a:extLst>
              <a:ext uri="{FF2B5EF4-FFF2-40B4-BE49-F238E27FC236}">
                <a16:creationId xmlns:a16="http://schemas.microsoft.com/office/drawing/2014/main" id="{DE1ADC53-E427-462D-97E3-6E1B849A4DA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161658B-04BE-4146-A5DF-8DED14AE7404}"/>
              </a:ext>
            </a:extLst>
          </p:cNvPr>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2814730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62781F-5D71-42F5-B2A2-E51749556761}"/>
              </a:ext>
            </a:extLst>
          </p:cNvPr>
          <p:cNvSpPr>
            <a:spLocks noGrp="1"/>
          </p:cNvSpPr>
          <p:nvPr>
            <p:ph type="title"/>
          </p:nvPr>
        </p:nvSpPr>
        <p:spPr/>
        <p:txBody>
          <a:bodyPr/>
          <a:lstStyle/>
          <a:p>
            <a:r>
              <a:rPr lang="en-AU" dirty="0"/>
              <a:t>Ericsson proposed changing the multi-channel requirements in EN 301 893 to further restrict Wi-Fi</a:t>
            </a:r>
          </a:p>
        </p:txBody>
      </p:sp>
      <p:sp>
        <p:nvSpPr>
          <p:cNvPr id="3" name="Content Placeholder 2">
            <a:extLst>
              <a:ext uri="{FF2B5EF4-FFF2-40B4-BE49-F238E27FC236}">
                <a16:creationId xmlns:a16="http://schemas.microsoft.com/office/drawing/2014/main" id="{D7A49E61-C6D7-472A-BCA0-0EBA7124D350}"/>
              </a:ext>
            </a:extLst>
          </p:cNvPr>
          <p:cNvSpPr>
            <a:spLocks noGrp="1"/>
          </p:cNvSpPr>
          <p:nvPr>
            <p:ph idx="1"/>
          </p:nvPr>
        </p:nvSpPr>
        <p:spPr/>
        <p:txBody>
          <a:bodyPr/>
          <a:lstStyle/>
          <a:p>
            <a:r>
              <a:rPr lang="en-AU" dirty="0"/>
              <a:t>Summary of issues from Ericsson’s perspective</a:t>
            </a:r>
          </a:p>
          <a:p>
            <a:pPr lvl="1"/>
            <a:r>
              <a:rPr lang="en-AU" dirty="0"/>
              <a:t>Ericsson proposed that EN 301 893 be modified to require ED-only at</a:t>
            </a:r>
            <a:br>
              <a:rPr lang="en-AU" dirty="0"/>
            </a:br>
            <a:r>
              <a:rPr lang="en-AU" dirty="0"/>
              <a:t>-72 dB for the secondary channel</a:t>
            </a:r>
          </a:p>
          <a:p>
            <a:pPr lvl="1"/>
            <a:r>
              <a:rPr lang="en-AU" dirty="0"/>
              <a:t>Ericsson based their proposal on assertions that:</a:t>
            </a:r>
          </a:p>
          <a:p>
            <a:pPr lvl="2"/>
            <a:r>
              <a:rPr lang="en-AU" dirty="0"/>
              <a:t>PD is not possible within the 25us window on the secondary channel because PD in practice requires detection of 20us preamble plus two symbols (28 us)</a:t>
            </a:r>
          </a:p>
          <a:p>
            <a:pPr lvl="2"/>
            <a:r>
              <a:rPr lang="en-AU" dirty="0"/>
              <a:t>The status quo gives Wi-Fi a 10 dB advantage because Wi-Fi will detect LAA/NR-U at -62 dBm in secondary channel, whereas LAA/NR-U will detect i-</a:t>
            </a:r>
            <a:r>
              <a:rPr lang="en-AU" dirty="0" err="1"/>
              <a:t>Fo</a:t>
            </a:r>
            <a:r>
              <a:rPr lang="en-AU" dirty="0"/>
              <a:t> at -72 dBm</a:t>
            </a:r>
          </a:p>
          <a:p>
            <a:pPr lvl="2"/>
            <a:r>
              <a:rPr lang="en-AU" dirty="0"/>
              <a:t>There is no requirement (or test) in EN 301 893 for anything less than ED-only at -62 dBm in the secondary channel</a:t>
            </a:r>
          </a:p>
          <a:p>
            <a:pPr lvl="1"/>
            <a:endParaRPr lang="en-AU" dirty="0"/>
          </a:p>
        </p:txBody>
      </p:sp>
      <p:sp>
        <p:nvSpPr>
          <p:cNvPr id="4" name="Footer Placeholder 3">
            <a:extLst>
              <a:ext uri="{FF2B5EF4-FFF2-40B4-BE49-F238E27FC236}">
                <a16:creationId xmlns:a16="http://schemas.microsoft.com/office/drawing/2014/main" id="{DE1ADC53-E427-462D-97E3-6E1B849A4DA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161658B-04BE-4146-A5DF-8DED14AE7404}"/>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1134882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62781F-5D71-42F5-B2A2-E51749556761}"/>
              </a:ext>
            </a:extLst>
          </p:cNvPr>
          <p:cNvSpPr>
            <a:spLocks noGrp="1"/>
          </p:cNvSpPr>
          <p:nvPr>
            <p:ph type="title"/>
          </p:nvPr>
        </p:nvSpPr>
        <p:spPr/>
        <p:txBody>
          <a:bodyPr/>
          <a:lstStyle/>
          <a:p>
            <a:r>
              <a:rPr lang="en-AU" dirty="0"/>
              <a:t>Cisco argued that no change should be made to the current multi-channel rules in EN 301 893</a:t>
            </a:r>
          </a:p>
        </p:txBody>
      </p:sp>
      <p:sp>
        <p:nvSpPr>
          <p:cNvPr id="3" name="Content Placeholder 2">
            <a:extLst>
              <a:ext uri="{FF2B5EF4-FFF2-40B4-BE49-F238E27FC236}">
                <a16:creationId xmlns:a16="http://schemas.microsoft.com/office/drawing/2014/main" id="{D7A49E61-C6D7-472A-BCA0-0EBA7124D350}"/>
              </a:ext>
            </a:extLst>
          </p:cNvPr>
          <p:cNvSpPr>
            <a:spLocks noGrp="1"/>
          </p:cNvSpPr>
          <p:nvPr>
            <p:ph idx="1"/>
          </p:nvPr>
        </p:nvSpPr>
        <p:spPr>
          <a:xfrm>
            <a:off x="685800" y="1524000"/>
            <a:ext cx="7772400" cy="4114800"/>
          </a:xfrm>
        </p:spPr>
        <p:txBody>
          <a:bodyPr/>
          <a:lstStyle/>
          <a:p>
            <a:r>
              <a:rPr lang="en-AU" dirty="0"/>
              <a:t>Summary of issues from Cisco’s perspective</a:t>
            </a:r>
          </a:p>
          <a:p>
            <a:pPr lvl="1"/>
            <a:r>
              <a:rPr lang="en-AU" dirty="0"/>
              <a:t>Cisco responded by objecting to any change to multi-channel access requirements in EN 301 892 by:</a:t>
            </a:r>
          </a:p>
          <a:p>
            <a:pPr lvl="2"/>
            <a:r>
              <a:rPr lang="en-AU" dirty="0"/>
              <a:t>Clarifying the current requirement in the secondary channel as ED-only at </a:t>
            </a:r>
            <a:br>
              <a:rPr lang="en-AU" dirty="0"/>
            </a:br>
            <a:r>
              <a:rPr lang="en-AU" dirty="0"/>
              <a:t>-62 dBm, but noting Wi-Fi devices typically are more conservative</a:t>
            </a:r>
          </a:p>
          <a:p>
            <a:pPr lvl="2"/>
            <a:r>
              <a:rPr lang="en-AU" dirty="0"/>
              <a:t>Noting PD in the 25 us window is irrelevant because it is unlikely that a preamble will be transmitted in that window anyway</a:t>
            </a:r>
          </a:p>
          <a:p>
            <a:pPr lvl="2"/>
            <a:r>
              <a:rPr lang="en-AU" dirty="0"/>
              <a:t>Noting unfairness is possible in some circumstances, but notes LAA/NR-U could avoid always unfairness by using PD/ED in the primary channel, allowing the use of ED-only at -62 dBm in secondary channel </a:t>
            </a:r>
            <a:r>
              <a:rPr lang="en-AU" dirty="0">
                <a:sym typeface="Wingdings" panose="05000000000000000000" pitchFamily="2" charset="2"/>
              </a:rPr>
              <a:t></a:t>
            </a:r>
          </a:p>
          <a:p>
            <a:pPr lvl="2"/>
            <a:r>
              <a:rPr lang="en-AU" dirty="0"/>
              <a:t>Asserting the use of  heterogeneous multi-channel mechanisms make any evaluation of unfairness complex</a:t>
            </a:r>
          </a:p>
          <a:p>
            <a:pPr lvl="3"/>
            <a:r>
              <a:rPr lang="en-GB" dirty="0"/>
              <a:t>LAA/NR-U will block Wi-Fi’s use of both primary &amp; secondary channels by gaining access to the primary channel, whereas it can use the secondary channel even if the primary channel is used by Wi-Fi </a:t>
            </a:r>
          </a:p>
          <a:p>
            <a:pPr lvl="2"/>
            <a:r>
              <a:rPr lang="en-AU" dirty="0"/>
              <a:t>Observing no compelling evidence has been provided to change a </a:t>
            </a:r>
            <a:r>
              <a:rPr lang="en-AU" i="1" dirty="0"/>
              <a:t>status quo </a:t>
            </a:r>
            <a:r>
              <a:rPr lang="en-AU" dirty="0"/>
              <a:t>of more than three years standing</a:t>
            </a:r>
          </a:p>
          <a:p>
            <a:pPr lvl="3"/>
            <a:r>
              <a:rPr lang="en-AU" dirty="0"/>
              <a:t>Any change will disadvantage new Wi-Fi devices over old Wi-Fi devices</a:t>
            </a:r>
          </a:p>
        </p:txBody>
      </p:sp>
      <p:sp>
        <p:nvSpPr>
          <p:cNvPr id="4" name="Footer Placeholder 3">
            <a:extLst>
              <a:ext uri="{FF2B5EF4-FFF2-40B4-BE49-F238E27FC236}">
                <a16:creationId xmlns:a16="http://schemas.microsoft.com/office/drawing/2014/main" id="{DE1ADC53-E427-462D-97E3-6E1B849A4DA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161658B-04BE-4146-A5DF-8DED14AE7404}"/>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159234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5B85-8020-40CF-8228-90778896064B}"/>
              </a:ext>
            </a:extLst>
          </p:cNvPr>
          <p:cNvSpPr>
            <a:spLocks noGrp="1"/>
          </p:cNvSpPr>
          <p:nvPr>
            <p:ph type="title"/>
          </p:nvPr>
        </p:nvSpPr>
        <p:spPr/>
        <p:txBody>
          <a:bodyPr/>
          <a:lstStyle/>
          <a:p>
            <a:pPr lvl="1"/>
            <a:r>
              <a:rPr lang="en-AU" dirty="0"/>
              <a:t>A recent study in Chicago may suggest multi-channel rules are already unfair to Wi-Fi</a:t>
            </a:r>
          </a:p>
        </p:txBody>
      </p:sp>
      <p:sp>
        <p:nvSpPr>
          <p:cNvPr id="3" name="Content Placeholder 2">
            <a:extLst>
              <a:ext uri="{FF2B5EF4-FFF2-40B4-BE49-F238E27FC236}">
                <a16:creationId xmlns:a16="http://schemas.microsoft.com/office/drawing/2014/main" id="{EF3F66AC-94E3-44B3-8AE1-8CEF89BF56CE}"/>
              </a:ext>
            </a:extLst>
          </p:cNvPr>
          <p:cNvSpPr>
            <a:spLocks noGrp="1"/>
          </p:cNvSpPr>
          <p:nvPr>
            <p:ph idx="1"/>
          </p:nvPr>
        </p:nvSpPr>
        <p:spPr>
          <a:xfrm>
            <a:off x="685800" y="1524000"/>
            <a:ext cx="7772400" cy="4572000"/>
          </a:xfrm>
        </p:spPr>
        <p:txBody>
          <a:bodyPr/>
          <a:lstStyle/>
          <a:p>
            <a:pPr lvl="1"/>
            <a:r>
              <a:rPr lang="en-AU" dirty="0"/>
              <a:t>A recent paper (embedded with permission) by Uni of Washington and Uni of Chicago reports on measurements of actual Wi-Fi &amp; LA deployments</a:t>
            </a:r>
          </a:p>
          <a:p>
            <a:pPr lvl="2"/>
            <a:r>
              <a:rPr lang="en-AU" dirty="0" err="1"/>
              <a:t>ie</a:t>
            </a:r>
            <a:r>
              <a:rPr lang="en-AU" dirty="0"/>
              <a:t> not simulation</a:t>
            </a:r>
          </a:p>
          <a:p>
            <a:pPr lvl="1"/>
            <a:r>
              <a:rPr lang="en-AU" dirty="0"/>
              <a:t>It observed that the measured deployments in Chicago use multi-channel sharing more often than not (LAA using 60 MHz, Wi-Fi using 40/80 MHz)</a:t>
            </a:r>
          </a:p>
          <a:p>
            <a:pPr lvl="2"/>
            <a:r>
              <a:rPr lang="en-AU" dirty="0"/>
              <a:t>Whereas most </a:t>
            </a:r>
            <a:r>
              <a:rPr lang="en-AU" dirty="0" err="1"/>
              <a:t>coex</a:t>
            </a:r>
            <a:r>
              <a:rPr lang="en-AU" dirty="0"/>
              <a:t> work has been</a:t>
            </a:r>
            <a:br>
              <a:rPr lang="en-AU" dirty="0"/>
            </a:br>
            <a:r>
              <a:rPr lang="en-AU" dirty="0"/>
              <a:t>focused on 20 MHz channels</a:t>
            </a:r>
          </a:p>
          <a:p>
            <a:pPr lvl="1"/>
            <a:r>
              <a:rPr lang="en-AU" dirty="0"/>
              <a:t>Preliminary results suggest that LAA</a:t>
            </a:r>
            <a:br>
              <a:rPr lang="en-AU" dirty="0"/>
            </a:br>
            <a:r>
              <a:rPr lang="en-AU" dirty="0"/>
              <a:t>operation in actual deployments has a</a:t>
            </a:r>
            <a:br>
              <a:rPr lang="en-AU" dirty="0"/>
            </a:br>
            <a:r>
              <a:rPr lang="en-AU" dirty="0"/>
              <a:t>significant adverse effect on Wi-Fi delay</a:t>
            </a:r>
          </a:p>
          <a:p>
            <a:pPr lvl="2"/>
            <a:r>
              <a:rPr lang="en-AU" dirty="0"/>
              <a:t>For unclear reasons</a:t>
            </a:r>
          </a:p>
          <a:p>
            <a:pPr lvl="1"/>
            <a:r>
              <a:rPr lang="en-AU" dirty="0"/>
              <a:t>This suggests it is premature to</a:t>
            </a:r>
            <a:br>
              <a:rPr lang="en-AU" dirty="0"/>
            </a:br>
            <a:r>
              <a:rPr lang="en-AU" dirty="0"/>
              <a:t>impose any additional constraints on Wi-Fi</a:t>
            </a:r>
            <a:br>
              <a:rPr lang="en-AU" dirty="0"/>
            </a:br>
            <a:r>
              <a:rPr lang="en-AU" dirty="0"/>
              <a:t>during multi-channel operation </a:t>
            </a:r>
          </a:p>
          <a:p>
            <a:pPr lvl="2"/>
            <a:r>
              <a:rPr lang="en-AU" dirty="0"/>
              <a:t>More investigation is required</a:t>
            </a:r>
          </a:p>
        </p:txBody>
      </p:sp>
      <p:sp>
        <p:nvSpPr>
          <p:cNvPr id="4" name="Footer Placeholder 3">
            <a:extLst>
              <a:ext uri="{FF2B5EF4-FFF2-40B4-BE49-F238E27FC236}">
                <a16:creationId xmlns:a16="http://schemas.microsoft.com/office/drawing/2014/main" id="{0FB32F56-B323-48D7-876D-F6BA15DFE7B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880A649-F8C7-4E5C-B4CD-6C34BAFA3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pic>
        <p:nvPicPr>
          <p:cNvPr id="7" name="Picture 6">
            <a:extLst>
              <a:ext uri="{FF2B5EF4-FFF2-40B4-BE49-F238E27FC236}">
                <a16:creationId xmlns:a16="http://schemas.microsoft.com/office/drawing/2014/main" id="{FA56001A-7F06-4DFF-BC8E-2D34962478FF}"/>
              </a:ext>
            </a:extLst>
          </p:cNvPr>
          <p:cNvPicPr>
            <a:picLocks noChangeAspect="1"/>
          </p:cNvPicPr>
          <p:nvPr/>
        </p:nvPicPr>
        <p:blipFill rotWithShape="1">
          <a:blip r:embed="rId3"/>
          <a:srcRect l="65087" t="8403" r="2931"/>
          <a:stretch/>
        </p:blipFill>
        <p:spPr>
          <a:xfrm>
            <a:off x="5638800" y="4084128"/>
            <a:ext cx="2895600" cy="2240471"/>
          </a:xfrm>
          <a:prstGeom prst="rect">
            <a:avLst/>
          </a:prstGeom>
        </p:spPr>
      </p:pic>
      <p:sp>
        <p:nvSpPr>
          <p:cNvPr id="8" name="Rectangle 7">
            <a:extLst>
              <a:ext uri="{FF2B5EF4-FFF2-40B4-BE49-F238E27FC236}">
                <a16:creationId xmlns:a16="http://schemas.microsoft.com/office/drawing/2014/main" id="{ACE112B5-FBFF-4796-89B3-FC73943E41B3}"/>
              </a:ext>
            </a:extLst>
          </p:cNvPr>
          <p:cNvSpPr/>
          <p:nvPr/>
        </p:nvSpPr>
        <p:spPr bwMode="auto">
          <a:xfrm>
            <a:off x="5476875" y="3779329"/>
            <a:ext cx="3362325" cy="25489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u="none" strike="noStrike" cap="none" normalizeH="0" baseline="0" dirty="0">
                <a:ln>
                  <a:noFill/>
                </a:ln>
                <a:solidFill>
                  <a:schemeClr val="tx1"/>
                </a:solidFill>
                <a:effectLst/>
                <a:latin typeface="+mj-lt"/>
              </a:rPr>
              <a:t>LAA quadruples Wi-Fi delay in many cases</a:t>
            </a:r>
          </a:p>
        </p:txBody>
      </p:sp>
      <p:sp>
        <p:nvSpPr>
          <p:cNvPr id="9" name="Rectangle 8">
            <a:extLst>
              <a:ext uri="{FF2B5EF4-FFF2-40B4-BE49-F238E27FC236}">
                <a16:creationId xmlns:a16="http://schemas.microsoft.com/office/drawing/2014/main" id="{5C69CE11-2365-4AAE-A116-E4FB8AC96E52}"/>
              </a:ext>
            </a:extLst>
          </p:cNvPr>
          <p:cNvSpPr/>
          <p:nvPr/>
        </p:nvSpPr>
        <p:spPr bwMode="auto">
          <a:xfrm>
            <a:off x="5476874" y="4034226"/>
            <a:ext cx="3362325" cy="23665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1" u="none" strike="noStrike" cap="none" normalizeH="0" baseline="0" dirty="0">
              <a:ln>
                <a:noFill/>
              </a:ln>
              <a:solidFill>
                <a:schemeClr val="tx1"/>
              </a:solidFill>
              <a:effectLst/>
              <a:latin typeface="+mj-lt"/>
            </a:endParaRPr>
          </a:p>
        </p:txBody>
      </p:sp>
      <p:graphicFrame>
        <p:nvGraphicFramePr>
          <p:cNvPr id="10" name="Object 9">
            <a:extLst>
              <a:ext uri="{FF2B5EF4-FFF2-40B4-BE49-F238E27FC236}">
                <a16:creationId xmlns:a16="http://schemas.microsoft.com/office/drawing/2014/main" id="{30DA5A5A-50D1-4719-8F73-D1CB0286D5A7}"/>
              </a:ext>
            </a:extLst>
          </p:cNvPr>
          <p:cNvGraphicFramePr>
            <a:graphicFrameLocks noChangeAspect="1"/>
          </p:cNvGraphicFramePr>
          <p:nvPr>
            <p:extLst>
              <p:ext uri="{D42A27DB-BD31-4B8C-83A1-F6EECF244321}">
                <p14:modId xmlns:p14="http://schemas.microsoft.com/office/powerpoint/2010/main" val="2140060227"/>
              </p:ext>
            </p:extLst>
          </p:nvPr>
        </p:nvGraphicFramePr>
        <p:xfrm>
          <a:off x="3162300" y="2187575"/>
          <a:ext cx="381000" cy="806450"/>
        </p:xfrm>
        <a:graphic>
          <a:graphicData uri="http://schemas.openxmlformats.org/presentationml/2006/ole">
            <mc:AlternateContent xmlns:mc="http://schemas.openxmlformats.org/markup-compatibility/2006">
              <mc:Choice xmlns:v="urn:schemas-microsoft-com:vml" Requires="v">
                <p:oleObj spid="_x0000_s2072" name="Acrobat Document" showAsIcon="1" r:id="rId4" imgW="380880" imgH="806400" progId="AcroExch.Document.DC">
                  <p:embed/>
                </p:oleObj>
              </mc:Choice>
              <mc:Fallback>
                <p:oleObj name="Acrobat Document" showAsIcon="1" r:id="rId4" imgW="380880" imgH="806400" progId="AcroExch.Document.DC">
                  <p:embed/>
                  <p:pic>
                    <p:nvPicPr>
                      <p:cNvPr id="11" name="Object 10">
                        <a:extLst>
                          <a:ext uri="{FF2B5EF4-FFF2-40B4-BE49-F238E27FC236}">
                            <a16:creationId xmlns:a16="http://schemas.microsoft.com/office/drawing/2014/main" id="{ACD3E1F6-48BF-4AEF-B597-31861E1075BC}"/>
                          </a:ext>
                        </a:extLst>
                      </p:cNvPr>
                      <p:cNvPicPr/>
                      <p:nvPr/>
                    </p:nvPicPr>
                    <p:blipFill>
                      <a:blip r:embed="rId5"/>
                      <a:stretch>
                        <a:fillRect/>
                      </a:stretch>
                    </p:blipFill>
                    <p:spPr>
                      <a:xfrm>
                        <a:off x="3162300" y="2187575"/>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4029914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F89B-ECFC-4EBA-B908-E4B4C44320F1}"/>
              </a:ext>
            </a:extLst>
          </p:cNvPr>
          <p:cNvSpPr>
            <a:spLocks noGrp="1"/>
          </p:cNvSpPr>
          <p:nvPr>
            <p:ph type="title"/>
          </p:nvPr>
        </p:nvSpPr>
        <p:spPr>
          <a:xfrm>
            <a:off x="685800" y="685800"/>
            <a:ext cx="8229600" cy="1066800"/>
          </a:xfrm>
        </p:spPr>
        <p:txBody>
          <a:bodyPr/>
          <a:lstStyle/>
          <a:p>
            <a:pPr lvl="1"/>
            <a:r>
              <a:rPr lang="en-AU" dirty="0"/>
              <a:t>There is no consensus so far on any change to the multi-channel requirements in EN 301 893</a:t>
            </a:r>
          </a:p>
        </p:txBody>
      </p:sp>
      <p:sp>
        <p:nvSpPr>
          <p:cNvPr id="3" name="Content Placeholder 2">
            <a:extLst>
              <a:ext uri="{FF2B5EF4-FFF2-40B4-BE49-F238E27FC236}">
                <a16:creationId xmlns:a16="http://schemas.microsoft.com/office/drawing/2014/main" id="{58899452-5900-4D71-9065-4A2AB283E603}"/>
              </a:ext>
            </a:extLst>
          </p:cNvPr>
          <p:cNvSpPr>
            <a:spLocks noGrp="1"/>
          </p:cNvSpPr>
          <p:nvPr>
            <p:ph idx="1"/>
          </p:nvPr>
        </p:nvSpPr>
        <p:spPr/>
        <p:txBody>
          <a:bodyPr/>
          <a:lstStyle/>
          <a:p>
            <a:r>
              <a:rPr lang="en-AU" dirty="0"/>
              <a:t>Discussion in BRAN #106e</a:t>
            </a:r>
          </a:p>
          <a:p>
            <a:pPr lvl="1"/>
            <a:r>
              <a:rPr lang="en-AU" dirty="0"/>
              <a:t>There was some limited discussion about Ericsson’s proposals to change the multi-channel requirements in EN 301 893 but no consensus</a:t>
            </a:r>
          </a:p>
          <a:p>
            <a:pPr lvl="2"/>
            <a:r>
              <a:rPr lang="en-AU" dirty="0"/>
              <a:t>Cisco, Qualcomm &amp; Broadcom stated they did not want multi-channel requirements to change in the way proposed by Ericsson</a:t>
            </a:r>
          </a:p>
          <a:p>
            <a:r>
              <a:rPr lang="en-AU" dirty="0"/>
              <a:t>Discussion in BRAN #107</a:t>
            </a:r>
          </a:p>
          <a:p>
            <a:pPr lvl="1"/>
            <a:r>
              <a:rPr lang="it-IT" dirty="0"/>
              <a:t>Ericsson have submitted a similar proposal for </a:t>
            </a:r>
            <a:r>
              <a:rPr lang="en-AU" dirty="0"/>
              <a:t>BRAN #107</a:t>
            </a:r>
            <a:endParaRPr lang="it-IT" dirty="0"/>
          </a:p>
          <a:p>
            <a:pPr lvl="2"/>
            <a:r>
              <a:rPr lang="it-IT" dirty="0"/>
              <a:t>See BRAN(20)107024</a:t>
            </a:r>
            <a:endParaRPr lang="en-AU" dirty="0"/>
          </a:p>
        </p:txBody>
      </p:sp>
      <p:sp>
        <p:nvSpPr>
          <p:cNvPr id="4" name="Footer Placeholder 3">
            <a:extLst>
              <a:ext uri="{FF2B5EF4-FFF2-40B4-BE49-F238E27FC236}">
                <a16:creationId xmlns:a16="http://schemas.microsoft.com/office/drawing/2014/main" id="{D8726006-5CB2-4DA6-A9DB-BE7460428B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2F3A8BA-0F33-45B1-B2C6-98720E5831E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58737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F89B-ECFC-4EBA-B908-E4B4C44320F1}"/>
              </a:ext>
            </a:extLst>
          </p:cNvPr>
          <p:cNvSpPr>
            <a:spLocks noGrp="1"/>
          </p:cNvSpPr>
          <p:nvPr>
            <p:ph type="title"/>
          </p:nvPr>
        </p:nvSpPr>
        <p:spPr/>
        <p:txBody>
          <a:bodyPr/>
          <a:lstStyle/>
          <a:p>
            <a:pPr lvl="1"/>
            <a:r>
              <a:rPr lang="en-AU" dirty="0"/>
              <a:t>Should IEEE 802.11 WG express a view on the multi-channel  proposal?</a:t>
            </a:r>
          </a:p>
        </p:txBody>
      </p:sp>
      <p:sp>
        <p:nvSpPr>
          <p:cNvPr id="3" name="Content Placeholder 2">
            <a:extLst>
              <a:ext uri="{FF2B5EF4-FFF2-40B4-BE49-F238E27FC236}">
                <a16:creationId xmlns:a16="http://schemas.microsoft.com/office/drawing/2014/main" id="{58899452-5900-4D71-9065-4A2AB283E603}"/>
              </a:ext>
            </a:extLst>
          </p:cNvPr>
          <p:cNvSpPr>
            <a:spLocks noGrp="1"/>
          </p:cNvSpPr>
          <p:nvPr>
            <p:ph idx="1"/>
          </p:nvPr>
        </p:nvSpPr>
        <p:spPr/>
        <p:txBody>
          <a:bodyPr/>
          <a:lstStyle/>
          <a:p>
            <a:r>
              <a:rPr lang="en-AU" dirty="0"/>
              <a:t>Discussion for IEEE 802.11 Coex SC</a:t>
            </a:r>
          </a:p>
          <a:p>
            <a:pPr lvl="1"/>
            <a:r>
              <a:rPr lang="en-AU" dirty="0"/>
              <a:t>It is likely the proposed change to the multi-channel requirements would mean many Wi-Fi implementations would not be allowed to be placed on the market in Europe without modification</a:t>
            </a:r>
          </a:p>
          <a:p>
            <a:pPr lvl="1"/>
            <a:r>
              <a:rPr lang="en-AU" dirty="0"/>
              <a:t>Should the IEEE 802.11 WG express a view?</a:t>
            </a:r>
          </a:p>
        </p:txBody>
      </p:sp>
      <p:sp>
        <p:nvSpPr>
          <p:cNvPr id="4" name="Footer Placeholder 3">
            <a:extLst>
              <a:ext uri="{FF2B5EF4-FFF2-40B4-BE49-F238E27FC236}">
                <a16:creationId xmlns:a16="http://schemas.microsoft.com/office/drawing/2014/main" id="{D8726006-5CB2-4DA6-A9DB-BE7460428B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2F3A8BA-0F33-45B1-B2C6-98720E5831E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415513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Testing PD/ED+ED-only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33786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CADE-3B06-4507-B053-E9506D8B9C2A}"/>
              </a:ext>
            </a:extLst>
          </p:cNvPr>
          <p:cNvSpPr>
            <a:spLocks noGrp="1"/>
          </p:cNvSpPr>
          <p:nvPr>
            <p:ph type="title"/>
          </p:nvPr>
        </p:nvSpPr>
        <p:spPr/>
        <p:txBody>
          <a:bodyPr/>
          <a:lstStyle/>
          <a:p>
            <a:endParaRPr lang="en-AU"/>
          </a:p>
        </p:txBody>
      </p:sp>
      <p:sp>
        <p:nvSpPr>
          <p:cNvPr id="4" name="Footer Placeholder 3">
            <a:extLst>
              <a:ext uri="{FF2B5EF4-FFF2-40B4-BE49-F238E27FC236}">
                <a16:creationId xmlns:a16="http://schemas.microsoft.com/office/drawing/2014/main" id="{15A68689-2944-4E78-AF85-C2D94507B88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28E6AA0-2022-4EEF-99CC-71333CCC3F7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
        <p:nvSpPr>
          <p:cNvPr id="6" name="Arrow: Left-Right 5">
            <a:extLst>
              <a:ext uri="{FF2B5EF4-FFF2-40B4-BE49-F238E27FC236}">
                <a16:creationId xmlns:a16="http://schemas.microsoft.com/office/drawing/2014/main" id="{B0C8520B-568C-48D0-8C5E-89FCEB7878BA}"/>
              </a:ext>
            </a:extLst>
          </p:cNvPr>
          <p:cNvSpPr/>
          <p:nvPr/>
        </p:nvSpPr>
        <p:spPr bwMode="auto">
          <a:xfrm>
            <a:off x="685800" y="3124200"/>
            <a:ext cx="7772400" cy="762000"/>
          </a:xfrm>
          <a:prstGeom prst="leftRightArrow">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Perspective</a:t>
            </a:r>
          </a:p>
        </p:txBody>
      </p:sp>
      <p:sp>
        <p:nvSpPr>
          <p:cNvPr id="8" name="Rectangle 7">
            <a:extLst>
              <a:ext uri="{FF2B5EF4-FFF2-40B4-BE49-F238E27FC236}">
                <a16:creationId xmlns:a16="http://schemas.microsoft.com/office/drawing/2014/main" id="{BAAD95D0-D051-4FFC-93EE-A0328A811C02}"/>
              </a:ext>
            </a:extLst>
          </p:cNvPr>
          <p:cNvSpPr/>
          <p:nvPr/>
        </p:nvSpPr>
        <p:spPr bwMode="auto">
          <a:xfrm>
            <a:off x="685799" y="1828800"/>
            <a:ext cx="4038601"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chemeClr val="accent2"/>
                </a:solidFill>
                <a:effectLst/>
                <a:latin typeface="+mj-lt"/>
              </a:rPr>
              <a:t>PD/ED+ED-only is unfair</a:t>
            </a:r>
          </a:p>
          <a:p>
            <a:pPr marL="171450" indent="-171450" eaLnBrk="0" hangingPunct="0">
              <a:spcBef>
                <a:spcPts val="300"/>
              </a:spcBef>
              <a:buFont typeface="Arial" panose="020B0604020202020204" pitchFamily="34" charset="0"/>
              <a:buChar char="•"/>
            </a:pPr>
            <a:r>
              <a:rPr lang="en-AU" sz="1400" dirty="0">
                <a:solidFill>
                  <a:schemeClr val="accent2"/>
                </a:solidFill>
                <a:latin typeface="+mj-lt"/>
              </a:rPr>
              <a:t>Allow </a:t>
            </a:r>
            <a:r>
              <a:rPr lang="en-AU" sz="1400" i="1" dirty="0">
                <a:solidFill>
                  <a:schemeClr val="accent2"/>
                </a:solidFill>
                <a:latin typeface="+mj-lt"/>
              </a:rPr>
              <a:t>status quo </a:t>
            </a:r>
            <a:r>
              <a:rPr lang="en-AU" sz="1400" dirty="0">
                <a:solidFill>
                  <a:schemeClr val="accent2"/>
                </a:solidFill>
                <a:latin typeface="+mj-lt"/>
              </a:rPr>
              <a:t>for 802.11a/n/ac</a:t>
            </a:r>
          </a:p>
          <a:p>
            <a:pPr marL="171450" marR="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chemeClr val="accent2"/>
                </a:solidFill>
                <a:latin typeface="+mj-lt"/>
              </a:rPr>
              <a:t>Block 802.11be from using PD/ED</a:t>
            </a:r>
          </a:p>
          <a:p>
            <a:pPr marL="171450" marR="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chemeClr val="accent2"/>
                </a:solidFill>
                <a:latin typeface="+mj-lt"/>
              </a:rPr>
              <a:t>Force multichannel to use </a:t>
            </a:r>
            <a:r>
              <a:rPr lang="en-AU" sz="1400" i="1" dirty="0">
                <a:solidFill>
                  <a:schemeClr val="accent2"/>
                </a:solidFill>
                <a:latin typeface="+mj-lt"/>
              </a:rPr>
              <a:t>ED-only</a:t>
            </a:r>
            <a:r>
              <a:rPr lang="en-AU" sz="1400" dirty="0">
                <a:solidFill>
                  <a:schemeClr val="accent2"/>
                </a:solidFill>
                <a:latin typeface="+mj-lt"/>
              </a:rPr>
              <a:t> @ -72 dBm</a:t>
            </a:r>
          </a:p>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chemeClr val="accent2"/>
                </a:solidFill>
                <a:effectLst/>
                <a:latin typeface="+mj-lt"/>
              </a:rPr>
              <a:t>Generally 3GPP stakeholders</a:t>
            </a:r>
          </a:p>
        </p:txBody>
      </p:sp>
      <p:sp>
        <p:nvSpPr>
          <p:cNvPr id="10" name="Rectangle 9">
            <a:extLst>
              <a:ext uri="{FF2B5EF4-FFF2-40B4-BE49-F238E27FC236}">
                <a16:creationId xmlns:a16="http://schemas.microsoft.com/office/drawing/2014/main" id="{4BC73F35-580C-4422-AD16-672F445023BA}"/>
              </a:ext>
            </a:extLst>
          </p:cNvPr>
          <p:cNvSpPr/>
          <p:nvPr/>
        </p:nvSpPr>
        <p:spPr bwMode="auto">
          <a:xfrm>
            <a:off x="5181600" y="1828006"/>
            <a:ext cx="3276978"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rgbClr val="00B050"/>
                </a:solidFill>
                <a:effectLst/>
                <a:latin typeface="+mj-lt"/>
              </a:rPr>
              <a:t>PD/ED+ED-only is fair</a:t>
            </a: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Maintain </a:t>
            </a:r>
            <a:r>
              <a:rPr lang="en-AU" sz="1400" i="1" dirty="0">
                <a:solidFill>
                  <a:srgbClr val="00B050"/>
                </a:solidFill>
                <a:latin typeface="+mj-lt"/>
              </a:rPr>
              <a:t>status quo </a:t>
            </a:r>
            <a:r>
              <a:rPr lang="en-AU" sz="1400" dirty="0">
                <a:solidFill>
                  <a:srgbClr val="00B050"/>
                </a:solidFill>
                <a:latin typeface="+mj-lt"/>
              </a:rPr>
              <a:t>for 802.11a/n/ac</a:t>
            </a: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Enable 802.11be to use PD/ED</a:t>
            </a: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Maintain multichannel </a:t>
            </a:r>
            <a:r>
              <a:rPr lang="en-AU" sz="1400" i="1" dirty="0">
                <a:solidFill>
                  <a:srgbClr val="00B050"/>
                </a:solidFill>
                <a:latin typeface="+mj-lt"/>
              </a:rPr>
              <a:t>status quo</a:t>
            </a:r>
          </a:p>
          <a:p>
            <a:pPr marL="0" marR="0" indent="0"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rgbClr val="00B050"/>
                </a:solidFill>
                <a:effectLst/>
                <a:latin typeface="+mj-lt"/>
              </a:rPr>
              <a:t>Generally Wi-Fi stakeholders</a:t>
            </a:r>
          </a:p>
        </p:txBody>
      </p:sp>
      <p:sp>
        <p:nvSpPr>
          <p:cNvPr id="12" name="Rectangle 11">
            <a:extLst>
              <a:ext uri="{FF2B5EF4-FFF2-40B4-BE49-F238E27FC236}">
                <a16:creationId xmlns:a16="http://schemas.microsoft.com/office/drawing/2014/main" id="{0600F9F6-69E7-436F-A2B3-B368C9DFFEEF}"/>
              </a:ext>
            </a:extLst>
          </p:cNvPr>
          <p:cNvSpPr/>
          <p:nvPr/>
        </p:nvSpPr>
        <p:spPr bwMode="auto">
          <a:xfrm>
            <a:off x="685800" y="3962400"/>
            <a:ext cx="3886201"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chemeClr val="accent2"/>
                </a:solidFill>
                <a:effectLst/>
                <a:latin typeface="+mj-lt"/>
              </a:rPr>
              <a:t>Plan A: Make testing difficult</a:t>
            </a:r>
          </a:p>
          <a:p>
            <a:pPr marL="171450" marR="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chemeClr val="accent2"/>
                </a:solidFill>
                <a:latin typeface="+mj-lt"/>
              </a:rPr>
              <a:t>Insist on detailed, generic testing of every requirement, which will:</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Take a long time to agree</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Risk failure of some Wi-Fi devices</a:t>
            </a:r>
          </a:p>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chemeClr val="accent2"/>
                </a:solidFill>
                <a:effectLst/>
                <a:latin typeface="+mj-lt"/>
              </a:rPr>
              <a:t>Plan B: Force an alternative</a:t>
            </a:r>
          </a:p>
          <a:p>
            <a:pPr marL="180975" indent="-180975" eaLnBrk="0" hangingPunct="0">
              <a:spcBef>
                <a:spcPts val="300"/>
              </a:spcBef>
              <a:buFont typeface="Arial" panose="020B0604020202020204" pitchFamily="34" charset="0"/>
              <a:buChar char="•"/>
            </a:pPr>
            <a:r>
              <a:rPr lang="en-AU" sz="1400" dirty="0">
                <a:solidFill>
                  <a:schemeClr val="accent2"/>
                </a:solidFill>
                <a:latin typeface="+mj-lt"/>
              </a:rPr>
              <a:t>Use outcomes above to exasperate everyone &amp; force an alternative:</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Based on goals above; OR</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Based on </a:t>
            </a:r>
            <a:r>
              <a:rPr lang="en-AU" sz="1400" i="1" dirty="0">
                <a:solidFill>
                  <a:schemeClr val="accent2"/>
                </a:solidFill>
                <a:latin typeface="+mj-lt"/>
              </a:rPr>
              <a:t>ED-only</a:t>
            </a:r>
            <a:r>
              <a:rPr lang="en-AU" sz="1400" dirty="0">
                <a:solidFill>
                  <a:schemeClr val="accent2"/>
                </a:solidFill>
                <a:latin typeface="+mj-lt"/>
              </a:rPr>
              <a:t> @ -62 dBm</a:t>
            </a:r>
          </a:p>
        </p:txBody>
      </p:sp>
      <p:sp>
        <p:nvSpPr>
          <p:cNvPr id="14" name="Rectangle 13">
            <a:extLst>
              <a:ext uri="{FF2B5EF4-FFF2-40B4-BE49-F238E27FC236}">
                <a16:creationId xmlns:a16="http://schemas.microsoft.com/office/drawing/2014/main" id="{3CA0E146-F9A2-4B4C-B132-33C1E39EE134}"/>
              </a:ext>
            </a:extLst>
          </p:cNvPr>
          <p:cNvSpPr/>
          <p:nvPr/>
        </p:nvSpPr>
        <p:spPr bwMode="auto">
          <a:xfrm>
            <a:off x="5181600" y="3961606"/>
            <a:ext cx="3276979"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rgbClr val="00B050"/>
                </a:solidFill>
                <a:effectLst/>
                <a:latin typeface="+mj-lt"/>
              </a:rPr>
              <a:t>Plan: Use pragmatic testing</a:t>
            </a: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Define a pragmatic set of tests that:</a:t>
            </a:r>
          </a:p>
          <a:p>
            <a:pPr marL="361950" marR="0" indent="-180975"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Can be completed quickly</a:t>
            </a:r>
          </a:p>
          <a:p>
            <a:pPr marL="361950" marR="0" indent="-180975"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Can be refine in the future as required</a:t>
            </a:r>
          </a:p>
        </p:txBody>
      </p:sp>
    </p:spTree>
    <p:extLst>
      <p:ext uri="{BB962C8B-B14F-4D97-AF65-F5344CB8AC3E}">
        <p14:creationId xmlns:p14="http://schemas.microsoft.com/office/powerpoint/2010/main" val="636857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ED-only at -62 dBm?</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668899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7995-E076-4D52-8C6B-275E45C1F930}"/>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34811823-727D-48B5-A36F-166290408966}"/>
              </a:ext>
            </a:extLst>
          </p:cNvPr>
          <p:cNvSpPr>
            <a:spLocks noGrp="1"/>
          </p:cNvSpPr>
          <p:nvPr>
            <p:ph idx="1"/>
          </p:nvPr>
        </p:nvSpPr>
        <p:spPr/>
        <p:txBody>
          <a:bodyPr/>
          <a:lstStyle/>
          <a:p>
            <a:r>
              <a:rPr lang="en-AU" dirty="0"/>
              <a:t>Executive summary</a:t>
            </a:r>
          </a:p>
          <a:p>
            <a:pPr lvl="1"/>
            <a:r>
              <a:rPr lang="en-AU" dirty="0"/>
              <a:t>The idea of EN 301 893 adopting </a:t>
            </a:r>
            <a:r>
              <a:rPr lang="en-AU" i="1" dirty="0"/>
              <a:t>ED-only</a:t>
            </a:r>
            <a:r>
              <a:rPr lang="en-AU" dirty="0"/>
              <a:t> @ -62 dBm was recently proposed again ... with no consensus</a:t>
            </a:r>
          </a:p>
          <a:p>
            <a:pPr lvl="1"/>
            <a:r>
              <a:rPr lang="en-AU" dirty="0"/>
              <a:t>It is likely that the proposal to use </a:t>
            </a:r>
            <a:r>
              <a:rPr lang="en-AU" i="1" dirty="0"/>
              <a:t>ED-only</a:t>
            </a:r>
            <a:r>
              <a:rPr lang="en-AU" dirty="0"/>
              <a:t> @ -62 dBm will be discussed at length in BRAN#107</a:t>
            </a:r>
          </a:p>
          <a:p>
            <a:pPr lvl="2"/>
            <a:r>
              <a:rPr lang="en-AU" dirty="0"/>
              <a:t>Ericsson, Huawei &amp; Nokia have made submissions arguing for </a:t>
            </a:r>
            <a:r>
              <a:rPr lang="en-AU" i="1" dirty="0"/>
              <a:t>ED-only</a:t>
            </a:r>
            <a:br>
              <a:rPr lang="en-AU" i="1" dirty="0"/>
            </a:br>
            <a:r>
              <a:rPr lang="en-AU" dirty="0"/>
              <a:t>@ -62 dBm </a:t>
            </a:r>
          </a:p>
          <a:p>
            <a:pPr lvl="2"/>
            <a:r>
              <a:rPr lang="en-AU" dirty="0"/>
              <a:t>Cisco has made a submission arguing against </a:t>
            </a:r>
            <a:r>
              <a:rPr lang="en-AU" i="1" dirty="0"/>
              <a:t>ED-only</a:t>
            </a:r>
            <a:r>
              <a:rPr lang="en-AU" dirty="0"/>
              <a:t> at -62 dBm </a:t>
            </a:r>
          </a:p>
          <a:p>
            <a:pPr lvl="1"/>
            <a:r>
              <a:rPr lang="en-AU" dirty="0"/>
              <a:t>The Coex SC may have a brief discussion about the question of the </a:t>
            </a:r>
            <a:r>
              <a:rPr lang="en-AU" i="1" dirty="0"/>
              <a:t>status quo </a:t>
            </a:r>
            <a:r>
              <a:rPr lang="en-AU" dirty="0"/>
              <a:t>vs </a:t>
            </a:r>
            <a:r>
              <a:rPr lang="en-AU" i="1" dirty="0"/>
              <a:t>ED-only</a:t>
            </a:r>
            <a:r>
              <a:rPr lang="en-AU" dirty="0"/>
              <a:t> @ -62 dBm </a:t>
            </a:r>
          </a:p>
        </p:txBody>
      </p:sp>
      <p:sp>
        <p:nvSpPr>
          <p:cNvPr id="4" name="Footer Placeholder 3">
            <a:extLst>
              <a:ext uri="{FF2B5EF4-FFF2-40B4-BE49-F238E27FC236}">
                <a16:creationId xmlns:a16="http://schemas.microsoft.com/office/drawing/2014/main" id="{4B699FC8-70FC-404E-B421-57B3921189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E10627-2592-43B8-B082-75DC3EF1C7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846867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5FB9-2FA3-4636-B79F-962D5A6625A4}"/>
              </a:ext>
            </a:extLst>
          </p:cNvPr>
          <p:cNvSpPr>
            <a:spLocks noGrp="1"/>
          </p:cNvSpPr>
          <p:nvPr>
            <p:ph type="title"/>
          </p:nvPr>
        </p:nvSpPr>
        <p:spPr/>
        <p:txBody>
          <a:bodyPr/>
          <a:lstStyle/>
          <a:p>
            <a:r>
              <a:rPr lang="en-AU" dirty="0"/>
              <a:t>The idea of EN 301 893 adopting ED-only @ -62 dBm was recently proposed again ... with no consensus</a:t>
            </a:r>
          </a:p>
        </p:txBody>
      </p:sp>
      <p:sp>
        <p:nvSpPr>
          <p:cNvPr id="3" name="Content Placeholder 2">
            <a:extLst>
              <a:ext uri="{FF2B5EF4-FFF2-40B4-BE49-F238E27FC236}">
                <a16:creationId xmlns:a16="http://schemas.microsoft.com/office/drawing/2014/main" id="{117173C1-7EE6-4F25-ABA9-2602BD8FD504}"/>
              </a:ext>
            </a:extLst>
          </p:cNvPr>
          <p:cNvSpPr>
            <a:spLocks noGrp="1"/>
          </p:cNvSpPr>
          <p:nvPr>
            <p:ph idx="1"/>
          </p:nvPr>
        </p:nvSpPr>
        <p:spPr/>
        <p:txBody>
          <a:bodyPr/>
          <a:lstStyle/>
          <a:p>
            <a:pPr lvl="1"/>
            <a:r>
              <a:rPr lang="en-AU" dirty="0"/>
              <a:t>Towards the end of the discussion about whether 802.11be should be able to use PD/ED at -82/-62 dBm in 5 GHz …</a:t>
            </a:r>
          </a:p>
          <a:p>
            <a:pPr lvl="1"/>
            <a:r>
              <a:rPr lang="en-AU" dirty="0"/>
              <a:t>… it was suggested by Qualcomm that an easy way to solve the all current arguments related to PD was to only specify ED-only @ -62 dBm in EN 301 893</a:t>
            </a:r>
          </a:p>
          <a:p>
            <a:pPr lvl="2"/>
            <a:r>
              <a:rPr lang="en-AU" dirty="0"/>
              <a:t>No need to specify or test PD</a:t>
            </a:r>
          </a:p>
          <a:p>
            <a:pPr lvl="2"/>
            <a:r>
              <a:rPr lang="en-AU" dirty="0"/>
              <a:t>802.11 can still use PD/ED at -82/-62 dBm</a:t>
            </a:r>
          </a:p>
          <a:p>
            <a:pPr lvl="2"/>
            <a:r>
              <a:rPr lang="en-AU" dirty="0"/>
              <a:t>Any system can use ED-only at -62 dBm</a:t>
            </a:r>
          </a:p>
          <a:p>
            <a:pPr lvl="1"/>
            <a:r>
              <a:rPr lang="en-AU" dirty="0"/>
              <a:t>A number of participants quickly supported this informal proposal </a:t>
            </a:r>
          </a:p>
          <a:p>
            <a:pPr lvl="2"/>
            <a:r>
              <a:rPr lang="en-AU" dirty="0"/>
              <a:t>Ericsson, Nokia and Huawei, presumably because it reverses the perceived 10 dB advantage of Wi-Fi over LAA/NR-U</a:t>
            </a:r>
          </a:p>
          <a:p>
            <a:pPr lvl="2"/>
            <a:r>
              <a:rPr lang="en-AU" dirty="0"/>
              <a:t>The German regulator, possibly because he is sick of all the arguments and just wants finish … something!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7481C1FB-F237-42EA-84C0-055D4325C6A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9B721DC-ABDD-40AB-ADCB-F167EA7CBE7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40909948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1781-75D1-4602-9DC9-73287F5CED10}"/>
              </a:ext>
            </a:extLst>
          </p:cNvPr>
          <p:cNvSpPr>
            <a:spLocks noGrp="1"/>
          </p:cNvSpPr>
          <p:nvPr>
            <p:ph type="title"/>
          </p:nvPr>
        </p:nvSpPr>
        <p:spPr/>
        <p:txBody>
          <a:bodyPr/>
          <a:lstStyle/>
          <a:p>
            <a:r>
              <a:rPr lang="en-AU" dirty="0"/>
              <a:t>Huawei had previously suggested </a:t>
            </a:r>
            <a:r>
              <a:rPr lang="en-AU" i="1" dirty="0"/>
              <a:t>ED-only</a:t>
            </a:r>
            <a:r>
              <a:rPr lang="en-AU" dirty="0"/>
              <a:t> @ -62 dBm in 5 GHz but there was no follow-up</a:t>
            </a:r>
          </a:p>
        </p:txBody>
      </p:sp>
      <p:sp>
        <p:nvSpPr>
          <p:cNvPr id="3" name="Content Placeholder 2">
            <a:extLst>
              <a:ext uri="{FF2B5EF4-FFF2-40B4-BE49-F238E27FC236}">
                <a16:creationId xmlns:a16="http://schemas.microsoft.com/office/drawing/2014/main" id="{34C3E5DB-97E8-4F36-8973-29ECE9ADE866}"/>
              </a:ext>
            </a:extLst>
          </p:cNvPr>
          <p:cNvSpPr>
            <a:spLocks noGrp="1"/>
          </p:cNvSpPr>
          <p:nvPr>
            <p:ph idx="1"/>
          </p:nvPr>
        </p:nvSpPr>
        <p:spPr/>
        <p:txBody>
          <a:bodyPr/>
          <a:lstStyle/>
          <a:p>
            <a:pPr lvl="1"/>
            <a:r>
              <a:rPr lang="en-AU" dirty="0"/>
              <a:t>The proposal for </a:t>
            </a:r>
            <a:r>
              <a:rPr lang="en-AU" i="1" dirty="0"/>
              <a:t>ED-only</a:t>
            </a:r>
            <a:r>
              <a:rPr lang="en-AU" dirty="0"/>
              <a:t> @ -62 dBm in 5 GHz has first raised by Huawei in BRAN#105 </a:t>
            </a:r>
          </a:p>
          <a:p>
            <a:pPr lvl="1"/>
            <a:r>
              <a:rPr lang="en-AU" dirty="0"/>
              <a:t>The was no consensus at the time, with concerns expressed that Huawei’s simulations </a:t>
            </a:r>
          </a:p>
          <a:p>
            <a:pPr lvl="2"/>
            <a:r>
              <a:rPr lang="en-AU" dirty="0"/>
              <a:t>Were based on unsafe simulation assumptions about 802.11ax</a:t>
            </a:r>
          </a:p>
          <a:p>
            <a:pPr lvl="2"/>
            <a:r>
              <a:rPr lang="en-AU" dirty="0"/>
              <a:t>Contradicted various other simulations that showed detection at lower energy levels is better for spectral efficiency and fair coexistence</a:t>
            </a:r>
          </a:p>
          <a:p>
            <a:pPr lvl="3"/>
            <a:r>
              <a:rPr lang="en-AU" dirty="0"/>
              <a:t>Including from Ericsson, Nokia &amp; Uni of Chicago</a:t>
            </a:r>
          </a:p>
          <a:p>
            <a:pPr lvl="2"/>
            <a:r>
              <a:rPr lang="en-AU" dirty="0"/>
              <a:t>Completed the set – we can now prove just anything based the various simulations over the years! </a:t>
            </a:r>
            <a:r>
              <a:rPr lang="en-AU" dirty="0">
                <a:sym typeface="Wingdings" panose="05000000000000000000" pitchFamily="2" charset="2"/>
              </a:rPr>
              <a:t></a:t>
            </a:r>
            <a:endParaRPr lang="en-AU" dirty="0"/>
          </a:p>
          <a:p>
            <a:pPr lvl="3"/>
            <a:r>
              <a:rPr lang="en-AU" dirty="0"/>
              <a:t>Simulation is doomed to show what you want it to show! </a:t>
            </a:r>
            <a:r>
              <a:rPr lang="en-AU" dirty="0">
                <a:sym typeface="Wingdings" panose="05000000000000000000" pitchFamily="2" charset="2"/>
              </a:rPr>
              <a:t></a:t>
            </a:r>
            <a:endParaRPr lang="en-AU" dirty="0"/>
          </a:p>
          <a:p>
            <a:pPr lvl="1"/>
            <a:r>
              <a:rPr lang="en-AU" dirty="0"/>
              <a:t>There was no follow up on Huawei’s submission … until recently</a:t>
            </a:r>
          </a:p>
        </p:txBody>
      </p:sp>
      <p:sp>
        <p:nvSpPr>
          <p:cNvPr id="4" name="Footer Placeholder 3">
            <a:extLst>
              <a:ext uri="{FF2B5EF4-FFF2-40B4-BE49-F238E27FC236}">
                <a16:creationId xmlns:a16="http://schemas.microsoft.com/office/drawing/2014/main" id="{F8AC5D1F-BCAB-41F6-8FA1-FEEB6C09CC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279E78-7594-4096-9B65-110ABA46A66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291057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54AB-916C-4023-A4BF-9BDF92746060}"/>
              </a:ext>
            </a:extLst>
          </p:cNvPr>
          <p:cNvSpPr>
            <a:spLocks noGrp="1"/>
          </p:cNvSpPr>
          <p:nvPr>
            <p:ph type="title"/>
          </p:nvPr>
        </p:nvSpPr>
        <p:spPr/>
        <p:txBody>
          <a:bodyPr/>
          <a:lstStyle/>
          <a:p>
            <a:r>
              <a:rPr lang="en-AU" dirty="0"/>
              <a:t>It is likely that the proposal to use </a:t>
            </a:r>
            <a:r>
              <a:rPr lang="en-AU" i="1" dirty="0"/>
              <a:t>ED-only</a:t>
            </a:r>
            <a:r>
              <a:rPr lang="en-AU" dirty="0"/>
              <a:t> @ -62 dBm will be discussed at length in BRAN#107</a:t>
            </a:r>
            <a:br>
              <a:rPr lang="en-AU" dirty="0"/>
            </a:br>
            <a:endParaRPr lang="en-AU" dirty="0"/>
          </a:p>
        </p:txBody>
      </p:sp>
      <p:sp>
        <p:nvSpPr>
          <p:cNvPr id="3" name="Content Placeholder 2">
            <a:extLst>
              <a:ext uri="{FF2B5EF4-FFF2-40B4-BE49-F238E27FC236}">
                <a16:creationId xmlns:a16="http://schemas.microsoft.com/office/drawing/2014/main" id="{82A0E42A-A964-4466-A9B6-4E2B91070DF5}"/>
              </a:ext>
            </a:extLst>
          </p:cNvPr>
          <p:cNvSpPr>
            <a:spLocks noGrp="1"/>
          </p:cNvSpPr>
          <p:nvPr>
            <p:ph idx="1"/>
          </p:nvPr>
        </p:nvSpPr>
        <p:spPr/>
        <p:txBody>
          <a:bodyPr/>
          <a:lstStyle/>
          <a:p>
            <a:pPr lvl="1"/>
            <a:r>
              <a:rPr lang="en-AU" dirty="0"/>
              <a:t>It is likely that the proposal to use </a:t>
            </a:r>
            <a:r>
              <a:rPr lang="en-AU" i="1" dirty="0"/>
              <a:t>ED-only</a:t>
            </a:r>
            <a:r>
              <a:rPr lang="en-AU" dirty="0"/>
              <a:t> @ -62 dBm will be discussed at length in BRAN#107</a:t>
            </a:r>
          </a:p>
          <a:p>
            <a:pPr lvl="1"/>
            <a:r>
              <a:rPr lang="en-AU" dirty="0"/>
              <a:t>Ericsson, Huawei &amp; Nokia have made submissions arguing for </a:t>
            </a:r>
            <a:r>
              <a:rPr lang="en-AU" i="1" dirty="0"/>
              <a:t>ED-only</a:t>
            </a:r>
            <a:r>
              <a:rPr lang="en-AU" dirty="0"/>
              <a:t> @ -62 dBm </a:t>
            </a:r>
          </a:p>
          <a:p>
            <a:pPr lvl="2"/>
            <a:r>
              <a:rPr lang="en-AU" dirty="0"/>
              <a:t>See BRAN(20)107026 (Ericsson, Huawei, Nokia)</a:t>
            </a:r>
          </a:p>
          <a:p>
            <a:pPr lvl="2"/>
            <a:r>
              <a:rPr lang="en-AU" dirty="0"/>
              <a:t>See BRAN(20) (Nokia)</a:t>
            </a:r>
          </a:p>
          <a:p>
            <a:pPr lvl="1"/>
            <a:r>
              <a:rPr lang="en-AU" dirty="0"/>
              <a:t>Cisco has made a submission arguing against </a:t>
            </a:r>
            <a:r>
              <a:rPr lang="en-AU" i="1" dirty="0"/>
              <a:t>ED-only</a:t>
            </a:r>
            <a:r>
              <a:rPr lang="en-AU" dirty="0"/>
              <a:t> at -62 dBm </a:t>
            </a:r>
          </a:p>
          <a:p>
            <a:pPr lvl="2"/>
            <a:r>
              <a:rPr lang="en-AU" dirty="0"/>
              <a:t>See BRAN(20)107032 (Cisco)</a:t>
            </a:r>
          </a:p>
          <a:p>
            <a:pPr lvl="1"/>
            <a:endParaRPr lang="en-AU" dirty="0"/>
          </a:p>
          <a:p>
            <a:endParaRPr lang="en-AU" dirty="0"/>
          </a:p>
        </p:txBody>
      </p:sp>
      <p:sp>
        <p:nvSpPr>
          <p:cNvPr id="4" name="Footer Placeholder 3">
            <a:extLst>
              <a:ext uri="{FF2B5EF4-FFF2-40B4-BE49-F238E27FC236}">
                <a16:creationId xmlns:a16="http://schemas.microsoft.com/office/drawing/2014/main" id="{AFF8E894-3E15-41C7-95CB-79B58E83886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B68ADAF-3888-44DF-90DA-1F4FAEFE626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03104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25F3D3-1817-4B31-9433-0426ED5DC34C}"/>
              </a:ext>
            </a:extLst>
          </p:cNvPr>
          <p:cNvSpPr>
            <a:spLocks noGrp="1"/>
          </p:cNvSpPr>
          <p:nvPr>
            <p:ph type="title"/>
          </p:nvPr>
        </p:nvSpPr>
        <p:spPr/>
        <p:txBody>
          <a:bodyPr/>
          <a:lstStyle/>
          <a:p>
            <a:r>
              <a:rPr lang="en-AU" dirty="0"/>
              <a:t>Ericsson, Huawei &amp; Nokia have made submissions arguing for </a:t>
            </a:r>
            <a:r>
              <a:rPr lang="en-AU" i="1" dirty="0"/>
              <a:t>ED-only</a:t>
            </a:r>
            <a:r>
              <a:rPr lang="en-AU" dirty="0"/>
              <a:t> @ -62 dBm </a:t>
            </a:r>
          </a:p>
        </p:txBody>
      </p:sp>
      <p:sp>
        <p:nvSpPr>
          <p:cNvPr id="3" name="Content Placeholder 2">
            <a:extLst>
              <a:ext uri="{FF2B5EF4-FFF2-40B4-BE49-F238E27FC236}">
                <a16:creationId xmlns:a16="http://schemas.microsoft.com/office/drawing/2014/main" id="{9E9ABC12-7D68-43A4-89E3-5F4CB613A50F}"/>
              </a:ext>
            </a:extLst>
          </p:cNvPr>
          <p:cNvSpPr>
            <a:spLocks noGrp="1"/>
          </p:cNvSpPr>
          <p:nvPr>
            <p:ph idx="1"/>
          </p:nvPr>
        </p:nvSpPr>
        <p:spPr/>
        <p:txBody>
          <a:bodyPr/>
          <a:lstStyle/>
          <a:p>
            <a:r>
              <a:rPr lang="en-US" dirty="0"/>
              <a:t>Reasons stated for adopting proposal of ED-only @ -62 dBm </a:t>
            </a:r>
          </a:p>
          <a:p>
            <a:pPr lvl="1"/>
            <a:r>
              <a:rPr lang="en-US" dirty="0"/>
              <a:t>Enables simplification of text in the HS</a:t>
            </a:r>
            <a:endParaRPr lang="en-AU" dirty="0"/>
          </a:p>
          <a:p>
            <a:pPr lvl="1"/>
            <a:r>
              <a:rPr lang="en-US" dirty="0"/>
              <a:t>Enables simplified testing</a:t>
            </a:r>
          </a:p>
          <a:p>
            <a:pPr lvl="2"/>
            <a:r>
              <a:rPr lang="en-US" dirty="0" err="1"/>
              <a:t>eg</a:t>
            </a:r>
            <a:r>
              <a:rPr lang="en-US" dirty="0"/>
              <a:t> </a:t>
            </a:r>
            <a:r>
              <a:rPr lang="en-US" i="1" dirty="0"/>
              <a:t>PD</a:t>
            </a:r>
            <a:r>
              <a:rPr lang="en-US" dirty="0"/>
              <a:t> tests are not required</a:t>
            </a:r>
            <a:endParaRPr lang="en-AU" dirty="0"/>
          </a:p>
          <a:p>
            <a:pPr lvl="1"/>
            <a:r>
              <a:rPr lang="en-US" dirty="0"/>
              <a:t>Enables faster completion</a:t>
            </a:r>
            <a:endParaRPr lang="en-AU" dirty="0"/>
          </a:p>
          <a:p>
            <a:pPr lvl="1"/>
            <a:r>
              <a:rPr lang="en-US" dirty="0"/>
              <a:t>Aligns better with 6 GHz</a:t>
            </a:r>
          </a:p>
          <a:p>
            <a:pPr lvl="2"/>
            <a:r>
              <a:rPr lang="en-US" dirty="0" err="1"/>
              <a:t>ie</a:t>
            </a:r>
            <a:r>
              <a:rPr lang="en-US" dirty="0"/>
              <a:t> only </a:t>
            </a:r>
            <a:r>
              <a:rPr lang="en-US" i="1" dirty="0"/>
              <a:t>ED</a:t>
            </a:r>
            <a:r>
              <a:rPr lang="en-US" dirty="0"/>
              <a:t> based requirements in the HS</a:t>
            </a:r>
            <a:endParaRPr lang="en-AU" dirty="0"/>
          </a:p>
          <a:p>
            <a:pPr lvl="1"/>
            <a:r>
              <a:rPr lang="en-US" dirty="0"/>
              <a:t>Permits spatial reuse features in IEEE 802.11ax up to -62 dBm</a:t>
            </a:r>
          </a:p>
          <a:p>
            <a:pPr lvl="2"/>
            <a:r>
              <a:rPr lang="en-US" dirty="0"/>
              <a:t>Note: they are already permitted with an </a:t>
            </a:r>
            <a:r>
              <a:rPr lang="en-US" i="1" dirty="0"/>
              <a:t>EDT</a:t>
            </a:r>
            <a:r>
              <a:rPr lang="en-US" dirty="0"/>
              <a:t> up to -72 dBm</a:t>
            </a:r>
            <a:endParaRPr lang="en-AU" dirty="0"/>
          </a:p>
          <a:p>
            <a:pPr lvl="1"/>
            <a:r>
              <a:rPr lang="en-US" dirty="0"/>
              <a:t>Fosters greater innovation by legalizing </a:t>
            </a:r>
            <a:r>
              <a:rPr lang="en-US" i="1" dirty="0"/>
              <a:t>PDT</a:t>
            </a:r>
            <a:r>
              <a:rPr lang="en-US" dirty="0"/>
              <a:t> adjustment schemes</a:t>
            </a:r>
          </a:p>
          <a:p>
            <a:pPr lvl="2"/>
            <a:r>
              <a:rPr lang="en-US" dirty="0"/>
              <a:t>Note: they are already permitted with an </a:t>
            </a:r>
            <a:r>
              <a:rPr lang="en-US" i="1" dirty="0"/>
              <a:t>EDT</a:t>
            </a:r>
            <a:r>
              <a:rPr lang="en-US" dirty="0"/>
              <a:t> up to -72 dBm</a:t>
            </a:r>
          </a:p>
          <a:p>
            <a:pPr lvl="1"/>
            <a:r>
              <a:rPr lang="en-US" dirty="0"/>
              <a:t>Provides better use of spectrum, particularly at higher loads</a:t>
            </a:r>
            <a:endParaRPr lang="en-AU" dirty="0"/>
          </a:p>
        </p:txBody>
      </p:sp>
      <p:sp>
        <p:nvSpPr>
          <p:cNvPr id="4" name="Footer Placeholder 3">
            <a:extLst>
              <a:ext uri="{FF2B5EF4-FFF2-40B4-BE49-F238E27FC236}">
                <a16:creationId xmlns:a16="http://schemas.microsoft.com/office/drawing/2014/main" id="{A9EA988F-8E69-4B85-BBE3-FFFCC32E8D5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9F89874-153F-4F08-9F9F-46FC59F8D5AA}"/>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12825472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8055-276F-4291-B511-9E2075192800}"/>
              </a:ext>
            </a:extLst>
          </p:cNvPr>
          <p:cNvSpPr>
            <a:spLocks noGrp="1"/>
          </p:cNvSpPr>
          <p:nvPr>
            <p:ph type="title"/>
          </p:nvPr>
        </p:nvSpPr>
        <p:spPr/>
        <p:txBody>
          <a:bodyPr/>
          <a:lstStyle/>
          <a:p>
            <a:r>
              <a:rPr lang="en-AU" dirty="0"/>
              <a:t>Cisco has made a submission arguing against </a:t>
            </a:r>
            <a:r>
              <a:rPr lang="en-AU" i="1" dirty="0"/>
              <a:t>ED-only</a:t>
            </a:r>
            <a:r>
              <a:rPr lang="en-AU" dirty="0"/>
              <a:t> at -62 dBm </a:t>
            </a:r>
          </a:p>
        </p:txBody>
      </p:sp>
      <p:sp>
        <p:nvSpPr>
          <p:cNvPr id="3" name="Content Placeholder 2">
            <a:extLst>
              <a:ext uri="{FF2B5EF4-FFF2-40B4-BE49-F238E27FC236}">
                <a16:creationId xmlns:a16="http://schemas.microsoft.com/office/drawing/2014/main" id="{F53DF536-16EB-4451-8D08-901FEA22B929}"/>
              </a:ext>
            </a:extLst>
          </p:cNvPr>
          <p:cNvSpPr>
            <a:spLocks noGrp="1"/>
          </p:cNvSpPr>
          <p:nvPr>
            <p:ph idx="1"/>
          </p:nvPr>
        </p:nvSpPr>
        <p:spPr/>
        <p:txBody>
          <a:bodyPr/>
          <a:lstStyle/>
          <a:p>
            <a:r>
              <a:rPr lang="en-US" dirty="0"/>
              <a:t>Reasons stated for adopting proposal of ED-only @ -62 dBm </a:t>
            </a:r>
          </a:p>
          <a:p>
            <a:pPr lvl="1"/>
            <a:r>
              <a:rPr lang="en-AU" dirty="0"/>
              <a:t>Various simulation studies show that an </a:t>
            </a:r>
            <a:r>
              <a:rPr lang="en-AU" i="1" dirty="0"/>
              <a:t>ED-only</a:t>
            </a:r>
            <a:r>
              <a:rPr lang="en-AU" dirty="0"/>
              <a:t> of -62 dBm results in poor coexistence and poor use of the spectrum</a:t>
            </a:r>
          </a:p>
          <a:p>
            <a:pPr lvl="2"/>
            <a:r>
              <a:rPr lang="en-AU" dirty="0"/>
              <a:t>Many 3GPP simulations show that another system using ED-only @ -62 dBm while Wi-Fi uses PD/ED @ -82/-62 dBm is bad for sharing!</a:t>
            </a:r>
          </a:p>
          <a:p>
            <a:pPr lvl="2"/>
            <a:r>
              <a:rPr lang="en-AU" dirty="0" err="1"/>
              <a:t>UofChicago</a:t>
            </a:r>
            <a:r>
              <a:rPr lang="en-AU" dirty="0"/>
              <a:t>/</a:t>
            </a:r>
            <a:r>
              <a:rPr lang="en-AU" dirty="0" err="1"/>
              <a:t>UoW</a:t>
            </a:r>
            <a:r>
              <a:rPr lang="en-AU" dirty="0"/>
              <a:t> results show the best use of spectrum occurs with symmetric detection between devices at -82 dBm (using some sort of common detection)</a:t>
            </a:r>
          </a:p>
          <a:p>
            <a:pPr lvl="2"/>
            <a:r>
              <a:rPr lang="en-AU" dirty="0"/>
              <a:t>Various simulations from Ericsson &amp; Nokia confirm better coexistence and spectrum use generally occurs at </a:t>
            </a:r>
            <a:r>
              <a:rPr lang="en-AU" i="1" dirty="0"/>
              <a:t>EDT</a:t>
            </a:r>
            <a:r>
              <a:rPr lang="en-AU" dirty="0"/>
              <a:t>s well below -62 dBm</a:t>
            </a:r>
          </a:p>
          <a:p>
            <a:pPr lvl="1"/>
            <a:r>
              <a:rPr lang="en-AU" dirty="0"/>
              <a:t>Once the </a:t>
            </a:r>
            <a:r>
              <a:rPr lang="en-AU" i="1" dirty="0"/>
              <a:t>status quo </a:t>
            </a:r>
            <a:r>
              <a:rPr lang="en-AU" dirty="0"/>
              <a:t>of </a:t>
            </a:r>
            <a:r>
              <a:rPr lang="en-AU" i="1" dirty="0"/>
              <a:t>PD/ED </a:t>
            </a:r>
            <a:r>
              <a:rPr lang="en-AU" dirty="0"/>
              <a:t>@ -82/-62 dBm + </a:t>
            </a:r>
            <a:r>
              <a:rPr lang="en-AU" i="1" dirty="0"/>
              <a:t>ED-only</a:t>
            </a:r>
            <a:r>
              <a:rPr lang="en-AU" dirty="0"/>
              <a:t> @ -72 dBm is changed to </a:t>
            </a:r>
            <a:r>
              <a:rPr lang="en-AU" i="1" dirty="0"/>
              <a:t>ED-only</a:t>
            </a:r>
            <a:r>
              <a:rPr lang="en-AU" dirty="0"/>
              <a:t> @ -62 dBm then there is no going back</a:t>
            </a:r>
          </a:p>
          <a:p>
            <a:pPr lvl="2"/>
            <a:r>
              <a:rPr lang="en-AU" dirty="0"/>
              <a:t>Compelling evidence is therefore required</a:t>
            </a:r>
          </a:p>
          <a:p>
            <a:endParaRPr lang="en-AU" dirty="0"/>
          </a:p>
        </p:txBody>
      </p:sp>
      <p:sp>
        <p:nvSpPr>
          <p:cNvPr id="4" name="Footer Placeholder 3">
            <a:extLst>
              <a:ext uri="{FF2B5EF4-FFF2-40B4-BE49-F238E27FC236}">
                <a16:creationId xmlns:a16="http://schemas.microsoft.com/office/drawing/2014/main" id="{6F2179EA-43E4-4325-9FD1-51DD69236A0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CC2C68A-274E-434B-AF72-0C826580CB2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650574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D66E-76D9-4F8B-8AF5-77AD8B542AF9}"/>
              </a:ext>
            </a:extLst>
          </p:cNvPr>
          <p:cNvSpPr>
            <a:spLocks noGrp="1"/>
          </p:cNvSpPr>
          <p:nvPr>
            <p:ph type="title"/>
          </p:nvPr>
        </p:nvSpPr>
        <p:spPr/>
        <p:txBody>
          <a:bodyPr/>
          <a:lstStyle/>
          <a:p>
            <a:pPr lvl="1"/>
            <a:r>
              <a:rPr lang="en-AU" dirty="0"/>
              <a:t>The Coex SC may have a brief discussion about the question of the </a:t>
            </a:r>
            <a:r>
              <a:rPr lang="en-AU" i="1" dirty="0"/>
              <a:t>status quo </a:t>
            </a:r>
            <a:r>
              <a:rPr lang="en-AU" dirty="0"/>
              <a:t>vs </a:t>
            </a:r>
            <a:r>
              <a:rPr lang="en-AU" i="1" dirty="0"/>
              <a:t>ED-only</a:t>
            </a:r>
            <a:r>
              <a:rPr lang="en-AU" dirty="0"/>
              <a:t> @ -62 dBm </a:t>
            </a:r>
          </a:p>
        </p:txBody>
      </p:sp>
      <p:sp>
        <p:nvSpPr>
          <p:cNvPr id="3" name="Content Placeholder 2">
            <a:extLst>
              <a:ext uri="{FF2B5EF4-FFF2-40B4-BE49-F238E27FC236}">
                <a16:creationId xmlns:a16="http://schemas.microsoft.com/office/drawing/2014/main" id="{811757D7-40D1-4BE2-9D7E-CEBF6673A943}"/>
              </a:ext>
            </a:extLst>
          </p:cNvPr>
          <p:cNvSpPr>
            <a:spLocks noGrp="1"/>
          </p:cNvSpPr>
          <p:nvPr>
            <p:ph idx="1"/>
          </p:nvPr>
        </p:nvSpPr>
        <p:spPr/>
        <p:txBody>
          <a:bodyPr/>
          <a:lstStyle/>
          <a:p>
            <a:pPr lvl="1"/>
            <a:r>
              <a:rPr lang="en-AU" dirty="0"/>
              <a:t>IEEE 802.11 WG has long argued against the use of ED-only</a:t>
            </a:r>
            <a:br>
              <a:rPr lang="en-AU" dirty="0"/>
            </a:br>
            <a:r>
              <a:rPr lang="en-AU" dirty="0"/>
              <a:t>@ -62 dBm in LSs to both ETSI BRAN &amp; 3GPP RAN1</a:t>
            </a:r>
          </a:p>
          <a:p>
            <a:pPr lvl="1"/>
            <a:r>
              <a:rPr lang="en-AU" dirty="0"/>
              <a:t>For discussion:</a:t>
            </a:r>
          </a:p>
          <a:p>
            <a:pPr lvl="2"/>
            <a:r>
              <a:rPr lang="en-AU" dirty="0"/>
              <a:t>Is there any known reason today to change this position?</a:t>
            </a:r>
          </a:p>
          <a:p>
            <a:pPr lvl="2"/>
            <a:r>
              <a:rPr lang="en-AU" dirty="0"/>
              <a:t>What evidence would be required to change this position?</a:t>
            </a:r>
          </a:p>
        </p:txBody>
      </p:sp>
      <p:sp>
        <p:nvSpPr>
          <p:cNvPr id="4" name="Footer Placeholder 3">
            <a:extLst>
              <a:ext uri="{FF2B5EF4-FFF2-40B4-BE49-F238E27FC236}">
                <a16:creationId xmlns:a16="http://schemas.microsoft.com/office/drawing/2014/main" id="{47EEBD09-0DB4-4468-8540-CE5B47EEE28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C2B51F-36C4-4AE2-9B73-2A39FD9918B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607671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Other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54480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7427-8BFF-4511-9C2F-E8E2CB9B159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6C37765-0349-4062-9884-77E3330E8235}"/>
              </a:ext>
            </a:extLst>
          </p:cNvPr>
          <p:cNvSpPr>
            <a:spLocks noGrp="1"/>
          </p:cNvSpPr>
          <p:nvPr>
            <p:ph idx="1"/>
          </p:nvPr>
        </p:nvSpPr>
        <p:spPr/>
        <p:txBody>
          <a:bodyPr/>
          <a:lstStyle/>
          <a:p>
            <a:r>
              <a:rPr lang="en-AU" dirty="0"/>
              <a:t>5.8 </a:t>
            </a:r>
            <a:r>
              <a:rPr lang="en-AU" dirty="0" err="1"/>
              <a:t>Ghz</a:t>
            </a:r>
            <a:endParaRPr lang="en-AU" dirty="0"/>
          </a:p>
        </p:txBody>
      </p:sp>
      <p:sp>
        <p:nvSpPr>
          <p:cNvPr id="4" name="Footer Placeholder 3">
            <a:extLst>
              <a:ext uri="{FF2B5EF4-FFF2-40B4-BE49-F238E27FC236}">
                <a16:creationId xmlns:a16="http://schemas.microsoft.com/office/drawing/2014/main" id="{10FEFF63-E00C-4B51-82A7-05DF6CD717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ED7D006-8EBA-434E-9D95-5276AC29C2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7248226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235585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BRAN#107 in September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t>
            </a:r>
          </a:p>
          <a:p>
            <a:pPr lvl="2"/>
            <a:r>
              <a:rPr lang="en-GB" dirty="0"/>
              <a:t>24 September 2020 – 2 October 2020 </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22 February 2021 – 26 February 2021</a:t>
            </a:r>
          </a:p>
          <a:p>
            <a:pPr lvl="2"/>
            <a:r>
              <a:rPr lang="en-AU" dirty="0"/>
              <a:t>Sophia-Antipolis, FR or virtual?</a:t>
            </a:r>
            <a:endParaRPr lang="en-GB" dirty="0"/>
          </a:p>
          <a:p>
            <a:pPr lvl="1"/>
            <a:r>
              <a:rPr lang="en-GB" dirty="0"/>
              <a:t>#BRAN110</a:t>
            </a:r>
          </a:p>
          <a:p>
            <a:pPr lvl="2"/>
            <a:r>
              <a:rPr lang="en-GB" dirty="0"/>
              <a:t>7 June 2021 – 11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416346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029721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 (again)</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There was discussion in relation to expanding the scope of the Coex SC in Irvine in Jan 2020, but at the time … it appeared that many in the SC wanted to wait until they had a chance to consider the issues</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2759255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&amp;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new features in 802.11be (the next big thing</a:t>
            </a:r>
            <a:r>
              <a:rPr lang="en-AU" dirty="0">
                <a:sym typeface="Wingdings" panose="05000000000000000000" pitchFamily="2" charset="2"/>
              </a:rPr>
              <a:t>)</a:t>
            </a:r>
            <a:endParaRPr lang="en-AU" dirty="0"/>
          </a:p>
          <a:p>
            <a:pPr lvl="2"/>
            <a:r>
              <a:rPr lang="en-AU" dirty="0"/>
              <a:t>It did not explicitly cover coexistence in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in Rel 17, particularly wrt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788727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for example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6069173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should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4255376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5068819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dirty="0"/>
              <a:t>Introduction</a:t>
            </a:r>
          </a:p>
          <a:p>
            <a:pPr lvl="1"/>
            <a:r>
              <a:rPr lang="en-AU" dirty="0" err="1"/>
              <a:t>Shubhodeep</a:t>
            </a:r>
            <a:r>
              <a:rPr lang="en-AU" dirty="0"/>
              <a:t> Adhikari (Broadcom) has provided a </a:t>
            </a:r>
            <a:r>
              <a:rPr lang="en-AU" i="1" dirty="0"/>
              <a:t>summary of the salient highlights from 3GPP RAN1 that impact coexistence between NR/NR-U and 802.11</a:t>
            </a:r>
          </a:p>
          <a:p>
            <a:pPr lvl="2"/>
            <a:r>
              <a:rPr lang="en-AU" dirty="0"/>
              <a:t>Contact</a:t>
            </a:r>
            <a:r>
              <a:rPr lang="en-AU" i="1" dirty="0"/>
              <a:t> </a:t>
            </a:r>
            <a:r>
              <a:rPr lang="en-AU" dirty="0" err="1"/>
              <a:t>Shubhodeep</a:t>
            </a:r>
            <a:r>
              <a:rPr lang="en-AU" dirty="0"/>
              <a:t> or more details</a:t>
            </a:r>
          </a:p>
          <a:p>
            <a:pPr lvl="1"/>
            <a:r>
              <a:rPr lang="en-AU" dirty="0"/>
              <a:t>The summary highlights the many issues that can affect Wi-Fi coexistence with LA/NR-U</a:t>
            </a:r>
          </a:p>
          <a:p>
            <a:r>
              <a:rPr lang="en-AU" b="1" dirty="0"/>
              <a:t>Summary</a:t>
            </a:r>
          </a:p>
          <a:p>
            <a:pPr lvl="1"/>
            <a:r>
              <a:rPr lang="en-AU" dirty="0"/>
              <a:t>3GPP has started a Release-17 study item to extend NR to 60 GHz (57 - 71 GHz) unlicensed spectrum</a:t>
            </a:r>
          </a:p>
          <a:p>
            <a:pPr lvl="2"/>
            <a:r>
              <a:rPr lang="en-AU" dirty="0"/>
              <a:t>The scope of the work is defined in RP200902 (it suffices to look at sections 3 and 4 for an overview)</a:t>
            </a:r>
          </a:p>
          <a:p>
            <a:pPr lvl="1"/>
            <a:r>
              <a:rPr lang="en-AU" dirty="0"/>
              <a:t>…</a:t>
            </a:r>
          </a:p>
          <a:p>
            <a:endParaRPr lang="en-AU" dirty="0"/>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671885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b="1" dirty="0"/>
              <a:t>Summary</a:t>
            </a:r>
            <a:endParaRPr lang="en-AU" dirty="0"/>
          </a:p>
          <a:p>
            <a:pPr lvl="1"/>
            <a:r>
              <a:rPr lang="en-AU" dirty="0"/>
              <a:t>Broadcom ensured that gaps &gt; 25us are not allowed in a TXOP initiated by a UE</a:t>
            </a:r>
          </a:p>
          <a:p>
            <a:pPr lvl="1"/>
            <a:r>
              <a:rPr lang="en-AU" dirty="0"/>
              <a:t>Broadcom ensured the following regarding CCA types for UL transmissions within a TXOP won by the </a:t>
            </a:r>
            <a:r>
              <a:rPr lang="en-AU" dirty="0" err="1"/>
              <a:t>gNB</a:t>
            </a:r>
            <a:r>
              <a:rPr lang="en-AU" dirty="0"/>
              <a:t>:</a:t>
            </a:r>
          </a:p>
          <a:p>
            <a:pPr marL="527050" lvl="2" indent="-342900">
              <a:buFont typeface="+mj-lt"/>
              <a:buAutoNum type="alphaLcPeriod"/>
            </a:pPr>
            <a:r>
              <a:rPr lang="en-AU" dirty="0"/>
              <a:t>If a UE is directed by the </a:t>
            </a:r>
            <a:r>
              <a:rPr lang="en-AU" dirty="0" err="1"/>
              <a:t>gNB</a:t>
            </a:r>
            <a:r>
              <a:rPr lang="en-AU" dirty="0"/>
              <a:t> to perform full EDCA for a given transmission and if the UE realizes that its UL transmission lies within a TXOP won by the </a:t>
            </a:r>
            <a:r>
              <a:rPr lang="en-AU" dirty="0" err="1"/>
              <a:t>gNB</a:t>
            </a:r>
            <a:r>
              <a:rPr lang="en-AU" dirty="0"/>
              <a:t>, then it can convert the full EDCA before the UL transmission to 25us fixed EDCA but not to 16us fixed EDCA or no-EDCA, even if the UE estimates that the gap before the UL transmission is 16us or smaller.</a:t>
            </a:r>
          </a:p>
          <a:p>
            <a:pPr marL="527050" lvl="2" indent="-342900">
              <a:buFont typeface="+mj-lt"/>
              <a:buAutoNum type="alphaLcPeriod"/>
            </a:pPr>
            <a:r>
              <a:rPr lang="en-AU" dirty="0"/>
              <a:t>Within a TXOP won by the </a:t>
            </a:r>
            <a:r>
              <a:rPr lang="en-AU" dirty="0" err="1"/>
              <a:t>gNB</a:t>
            </a:r>
            <a:r>
              <a:rPr lang="en-AU" dirty="0"/>
              <a:t>, if the UE attempts 16us EDCA within a 16us gap between DL and UL transmission and if this 16us EDCA finds the channel busy, the US is not allowed to ignore the channel busy condition and transmit in the UL </a:t>
            </a:r>
            <a:r>
              <a:rPr lang="en-AU" dirty="0" err="1"/>
              <a:t>upto</a:t>
            </a:r>
            <a:r>
              <a:rPr lang="en-AU" dirty="0"/>
              <a:t> a duration of 584us.</a:t>
            </a:r>
          </a:p>
          <a:p>
            <a:pPr lvl="1"/>
            <a:r>
              <a:rPr lang="en-AU" dirty="0"/>
              <a:t>…</a:t>
            </a:r>
          </a:p>
          <a:p>
            <a:endParaRPr lang="en-AU" dirty="0"/>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13031362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b="1" dirty="0"/>
              <a:t>Summary</a:t>
            </a:r>
          </a:p>
          <a:p>
            <a:pPr lvl="1"/>
            <a:r>
              <a:rPr lang="en-AU" dirty="0"/>
              <a:t>The following clause was added for coexistence between Frame Based Equipment (FBE) devices &amp; Wi-Fi; however, it is expected that LBE devices such as 802.11 would have higher/better channel access in presence of FBE devices</a:t>
            </a:r>
          </a:p>
          <a:p>
            <a:pPr lvl="2"/>
            <a:r>
              <a:rPr lang="en-AU" i="1" dirty="0"/>
              <a:t>Channel assess procedures based on semi-static channel occupancy as described in this Clause, are intended for environments where the absence of other technologies is guaranteed e.g., by level of regulations, private premises policies, etc</a:t>
            </a:r>
          </a:p>
          <a:p>
            <a:pPr lvl="1"/>
            <a:r>
              <a:rPr lang="en-AU" dirty="0"/>
              <a:t>Broadcom opposed the introduction of gaps &gt; 16us between UL transmissions from the same device, where such transmissions occur in a TXOP shared by the </a:t>
            </a:r>
            <a:r>
              <a:rPr lang="en-AU" dirty="0" err="1"/>
              <a:t>gNB</a:t>
            </a:r>
            <a:endParaRPr lang="en-AU" dirty="0"/>
          </a:p>
          <a:p>
            <a:pPr lvl="1"/>
            <a:r>
              <a:rPr lang="en-AU" dirty="0"/>
              <a:t>…</a:t>
            </a:r>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73325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b="1" dirty="0"/>
              <a:t>Summary</a:t>
            </a:r>
          </a:p>
          <a:p>
            <a:pPr lvl="1"/>
            <a:r>
              <a:rPr lang="en-AU" dirty="0"/>
              <a:t>Broadcom ensured that if the UE is asked to transmit in the UL in a TXOP shared by the </a:t>
            </a:r>
            <a:r>
              <a:rPr lang="en-AU" dirty="0" err="1"/>
              <a:t>gNB</a:t>
            </a:r>
            <a:r>
              <a:rPr lang="en-AU" dirty="0"/>
              <a:t> and the UE is not explicitly indicated the channel access priority class that has been used by the </a:t>
            </a:r>
            <a:r>
              <a:rPr lang="en-AU" dirty="0" err="1"/>
              <a:t>gNB</a:t>
            </a:r>
            <a:r>
              <a:rPr lang="en-AU" dirty="0"/>
              <a:t> to win the TXOP, then:</a:t>
            </a:r>
          </a:p>
          <a:p>
            <a:pPr marL="527050" lvl="2" indent="-342900">
              <a:buFont typeface="+mj-lt"/>
              <a:buAutoNum type="alphaLcPeriod"/>
            </a:pPr>
            <a:r>
              <a:rPr lang="en-AU" dirty="0"/>
              <a:t>the </a:t>
            </a:r>
            <a:r>
              <a:rPr lang="en-AU" dirty="0" err="1"/>
              <a:t>gNB</a:t>
            </a:r>
            <a:r>
              <a:rPr lang="en-AU" dirty="0"/>
              <a:t> must use the lowest channel access priority class for winning such a TXOP and</a:t>
            </a:r>
          </a:p>
          <a:p>
            <a:pPr marL="527050" lvl="2" indent="-342900">
              <a:buFont typeface="+mj-lt"/>
              <a:buAutoNum type="alphaLcPeriod"/>
            </a:pPr>
            <a:r>
              <a:rPr lang="en-AU" dirty="0"/>
              <a:t>the UE assumes that the </a:t>
            </a:r>
            <a:r>
              <a:rPr lang="en-AU" dirty="0" err="1"/>
              <a:t>gNB</a:t>
            </a:r>
            <a:r>
              <a:rPr lang="en-AU" dirty="0"/>
              <a:t> has used the lowest channel access priority class.</a:t>
            </a:r>
          </a:p>
          <a:p>
            <a:endParaRPr lang="en-AU" dirty="0"/>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133571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275178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November 2020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a:t>
            </a:r>
            <a:r>
              <a:rPr lang="en-AU" dirty="0" err="1"/>
              <a:t>coex</a:t>
            </a:r>
            <a:r>
              <a:rPr lang="en-AU" dirty="0"/>
              <a:t>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46197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September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0" ma:contentTypeDescription="Create a new document." ma:contentTypeScope="" ma:versionID="eec9c406aa6125049084a2fc1c7aa4fe">
  <xsd:schema xmlns:xsd="http://www.w3.org/2001/XMLSchema" xmlns:xs="http://www.w3.org/2001/XMLSchema" xmlns:p="http://schemas.microsoft.com/office/2006/metadata/properties" targetNamespace="http://schemas.microsoft.com/office/2006/metadata/properties" ma:root="true" ma:fieldsID="9dcaf901f5b2c892a8e11b310041ca9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F4EA0-2A51-462E-A391-19C57F700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8918</Words>
  <Application>Microsoft Office PowerPoint</Application>
  <PresentationFormat>On-screen Show (4:3)</PresentationFormat>
  <Paragraphs>953</Paragraphs>
  <Slides>90</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4" baseType="lpstr">
      <vt:lpstr>Arial</vt:lpstr>
      <vt:lpstr>Times New Roman</vt:lpstr>
      <vt:lpstr>802-11-Submission</vt:lpstr>
      <vt:lpstr>Acrobat Document</vt:lpstr>
      <vt:lpstr>Agenda for IEEE 802.11 Coexistence SC virtual meeting in September 2020</vt:lpstr>
      <vt:lpstr>Welcome to the 2nd  virtual plenary meeting of the Coex SC in Sept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Sept 2020</vt:lpstr>
      <vt:lpstr>The Coex SC will consider a proposed agenda for its virtual meeting in Sept 2020</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its virtual meeting minutes in July 2020</vt:lpstr>
      <vt:lpstr>PowerPoint Presentation</vt:lpstr>
      <vt:lpstr>The LS response was sent to ETSI ERM TG11 in relation to the draft of TR 103 665</vt:lpstr>
      <vt:lpstr>PowerPoint Presentation</vt:lpstr>
      <vt:lpstr>The number planned/testing &amp; deployed LAA networks globally is currently steady</vt:lpstr>
      <vt:lpstr>The number planned/testing &amp; deployed LAA networks globally is currently steady</vt:lpstr>
      <vt:lpstr>Does anyone have some NR-U (5 &amp; 6 GHz) data or forecasts?</vt:lpstr>
      <vt:lpstr>In at least in Chicago, there is a significant LAA deployment that is rapidly growing …</vt:lpstr>
      <vt:lpstr>… suggesting that coexistence between Wi-Fi &amp; LAA/NR-U/etc is real, not just theoretical</vt:lpstr>
      <vt:lpstr>PowerPoint Presentation</vt:lpstr>
      <vt:lpstr>The Coex SC will discuss issues relevant to 6 GHz operation in Europe using EN 303 687</vt:lpstr>
      <vt:lpstr>PowerPoint Presentation</vt:lpstr>
      <vt:lpstr>A compromise for 6 GHz coexistence in EN 303 687 has been agreed and is progressing … </vt:lpstr>
      <vt:lpstr>A compromise proposal to ETSI BRAN was reported in July that specifies the use of ED-only at -72 dBm</vt:lpstr>
      <vt:lpstr>The HS text associated with the proposed compromise was recently agreed</vt:lpstr>
      <vt:lpstr>The HS text includes requirements relating to various types of channel access requirements &amp; testing</vt:lpstr>
      <vt:lpstr>PowerPoint Presentation</vt:lpstr>
      <vt:lpstr>Future work is probably required to keep alignment between 802.11be &amp; EN 303 687 (&amp; EN 301 893)</vt:lpstr>
      <vt:lpstr>802.11 standard does not necessarily need to change based on the proposed constraints in the HS’s</vt:lpstr>
      <vt:lpstr>It is likely refinements to will be needed to the HSs to enable some new features planned for 802.11be</vt:lpstr>
      <vt:lpstr>PowerPoint Presentation</vt:lpstr>
      <vt:lpstr>Synchronous access is still being discussed in ETSI BRAN with no consensus yet</vt:lpstr>
      <vt:lpstr>Qualcomm has been advocating a new synchronous access scheme since BRAN#104</vt:lpstr>
      <vt:lpstr>Example of synchronous operation …</vt:lpstr>
      <vt:lpstr>Qualcomm has been advocating a new synchronous access scheme since BRAN#104</vt:lpstr>
      <vt:lpstr>There were a variety of submissions related to synchronous access before  BRAN#106</vt:lpstr>
      <vt:lpstr>There was significant discussion related to the  synchronous access proposal at BRAN#106</vt:lpstr>
      <vt:lpstr>The discussion related to the synchronous access continues at the BRAN#106f teleconference  </vt:lpstr>
      <vt:lpstr>The next steps for synchronous access in 5 GHz (or 6 GHz) are currently unclear …</vt:lpstr>
      <vt:lpstr>PowerPoint Presentation</vt:lpstr>
      <vt:lpstr>We have an opportunity to base future coexistence rules on measurements of actual deployments</vt:lpstr>
      <vt:lpstr>PowerPoint Presentation</vt:lpstr>
      <vt:lpstr>Progress in EN 301 893 (5 GHz) is still being held back by arguments about the same old issues</vt:lpstr>
      <vt:lpstr>PowerPoint Presentation</vt:lpstr>
      <vt:lpstr>PowerPoint Presentation</vt:lpstr>
      <vt:lpstr>A key unresolved issue in ETSI BRAN is whether to allow 802.11be systems to use PD/ED</vt:lpstr>
      <vt:lpstr>The current stable draft of EN 301 893 allows any technology to use PD/ED or ED-only access</vt:lpstr>
      <vt:lpstr>Some in ETSI BRAN want to only allow 802.11a/n/ac/ax to use PD/ED, whereas others want the status quo</vt:lpstr>
      <vt:lpstr>There is no consensus in ETSI BRAN on whether to allow 802.11be to use PD/ED in the 5 GHz band</vt:lpstr>
      <vt:lpstr>PowerPoint Presentation</vt:lpstr>
      <vt:lpstr>There is a new disagreement on multi-channel requirements in EN 301 893</vt:lpstr>
      <vt:lpstr>BRAN#106e discussed multi-channel requirements in EN 301 893</vt:lpstr>
      <vt:lpstr>Ericsson proposed changing the multi-channel requirements in EN 301 893 to further restrict Wi-Fi</vt:lpstr>
      <vt:lpstr>Cisco argued that no change should be made to the current multi-channel rules in EN 301 893</vt:lpstr>
      <vt:lpstr>A recent study in Chicago may suggest multi-channel rules are already unfair to Wi-Fi</vt:lpstr>
      <vt:lpstr>There is no consensus so far on any change to the multi-channel requirements in EN 301 893</vt:lpstr>
      <vt:lpstr>Should IEEE 802.11 WG express a view on the multi-channel  proposal?</vt:lpstr>
      <vt:lpstr>PowerPoint Presentation</vt:lpstr>
      <vt:lpstr>PowerPoint Presentation</vt:lpstr>
      <vt:lpstr>PowerPoint Presentation</vt:lpstr>
      <vt:lpstr>PowerPoint Presentation</vt:lpstr>
      <vt:lpstr>The idea of EN 301 893 adopting ED-only @ -62 dBm was recently proposed again ... with no consensus</vt:lpstr>
      <vt:lpstr>Huawei had previously suggested ED-only @ -62 dBm in 5 GHz but there was no follow-up</vt:lpstr>
      <vt:lpstr>It is likely that the proposal to use ED-only @ -62 dBm will be discussed at length in BRAN#107 </vt:lpstr>
      <vt:lpstr>Ericsson, Huawei &amp; Nokia have made submissions arguing for ED-only @ -62 dBm </vt:lpstr>
      <vt:lpstr>Cisco has made a submission arguing against ED-only at -62 dBm </vt:lpstr>
      <vt:lpstr>The Coex SC may have a brief discussion about the question of the status quo vs ED-only @ -62 dBm </vt:lpstr>
      <vt:lpstr>PowerPoint Presentation</vt:lpstr>
      <vt:lpstr>PowerPoint Presentation</vt:lpstr>
      <vt:lpstr>PowerPoint Presentation</vt:lpstr>
      <vt:lpstr>ETSI BRAN will next meet virtually at BRAN#107 in September 2020</vt:lpstr>
      <vt:lpstr>PowerPoint Presentation</vt:lpstr>
      <vt:lpstr>The Coex SC may discuss and consider a new scope to extend its life beyond 802.11ax (again)</vt:lpstr>
      <vt:lpstr>The agreed Coex SC scope focuses on ensuring 802.11ax has fair access to global unlicensed spectrum </vt:lpstr>
      <vt:lpstr>The Coex SC has potential coexistence work related to 802.11be &amp; 6 GHz</vt:lpstr>
      <vt:lpstr>The SC may discuss a possible new scope for a rechartered Coex SC </vt:lpstr>
      <vt:lpstr>The Coex SC should consider approving the extension of its charter</vt:lpstr>
      <vt:lpstr>PowerPoint Presentation</vt:lpstr>
      <vt:lpstr>Work is proceeding in 3GPP that could impact Wi-Fi coexistence with LA/NR-U</vt:lpstr>
      <vt:lpstr>Work is proceeding in 3GPP that could impact Wi-Fi coexistence with LA/NR-U</vt:lpstr>
      <vt:lpstr>Work is proceeding in 3GPP that could impact Wi-Fi coexistence with LA/NR-U</vt:lpstr>
      <vt:lpstr>Work is proceeding in 3GPP that could impact Wi-Fi coexistence with LA/NR-U</vt:lpstr>
      <vt:lpstr>PowerPoint Presentation</vt:lpstr>
      <vt:lpstr>The Coex SC will continue its normal business in November 2020 virtually</vt:lpstr>
      <vt:lpstr>The IEEE 802.11 Coexistence SC virtual meeting in September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2020-09-14T06:31:27Z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