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44"/>
  </p:notesMasterIdLst>
  <p:handoutMasterIdLst>
    <p:handoutMasterId r:id="rId45"/>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515" r:id="rId18"/>
    <p:sldId id="1095" r:id="rId19"/>
    <p:sldId id="1096" r:id="rId20"/>
    <p:sldId id="1882" r:id="rId21"/>
    <p:sldId id="1895" r:id="rId22"/>
    <p:sldId id="1561" r:id="rId23"/>
    <p:sldId id="1562" r:id="rId24"/>
    <p:sldId id="1596" r:id="rId25"/>
    <p:sldId id="1893" r:id="rId26"/>
    <p:sldId id="1896" r:id="rId27"/>
    <p:sldId id="1898" r:id="rId28"/>
    <p:sldId id="1830" r:id="rId29"/>
    <p:sldId id="1899" r:id="rId30"/>
    <p:sldId id="1851" r:id="rId31"/>
    <p:sldId id="1852" r:id="rId32"/>
    <p:sldId id="1730" r:id="rId33"/>
    <p:sldId id="1541" r:id="rId34"/>
    <p:sldId id="1647" r:id="rId35"/>
    <p:sldId id="1646" r:id="rId36"/>
    <p:sldId id="1649" r:id="rId37"/>
    <p:sldId id="1651" r:id="rId38"/>
    <p:sldId id="1648" r:id="rId39"/>
    <p:sldId id="1650" r:id="rId40"/>
    <p:sldId id="868" r:id="rId41"/>
    <p:sldId id="874" r:id="rId42"/>
    <p:sldId id="305" r:id="rId4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3" d="100"/>
          <a:sy n="63" d="100"/>
        </p:scale>
        <p:origin x="764"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Sheet1!$B$2:$B$9</c:f>
              <c:numCache>
                <c:formatCode>General</c:formatCode>
                <c:ptCount val="8"/>
                <c:pt idx="0">
                  <c:v>23</c:v>
                </c:pt>
                <c:pt idx="1">
                  <c:v>22</c:v>
                </c:pt>
                <c:pt idx="2">
                  <c:v>26</c:v>
                </c:pt>
                <c:pt idx="3">
                  <c:v>29</c:v>
                </c:pt>
                <c:pt idx="4">
                  <c:v>30</c:v>
                </c:pt>
                <c:pt idx="5">
                  <c:v>29</c:v>
                </c:pt>
                <c:pt idx="6">
                  <c:v>29</c:v>
                </c:pt>
                <c:pt idx="7">
                  <c:v>28</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Sheet1!$C$2:$C$9</c:f>
              <c:numCache>
                <c:formatCode>General</c:formatCode>
                <c:ptCount val="8"/>
                <c:pt idx="0">
                  <c:v>4</c:v>
                </c:pt>
                <c:pt idx="1">
                  <c:v>6</c:v>
                </c:pt>
                <c:pt idx="2">
                  <c:v>6</c:v>
                </c:pt>
                <c:pt idx="3">
                  <c:v>8</c:v>
                </c:pt>
                <c:pt idx="4">
                  <c:v>8</c:v>
                </c:pt>
                <c:pt idx="5">
                  <c:v>8</c:v>
                </c:pt>
                <c:pt idx="6">
                  <c:v>9</c:v>
                </c:pt>
                <c:pt idx="7">
                  <c:v>9</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07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802.11-20/1296r0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0/11-20-1089-00-coex-minutes-of-the-july-2020-meeting.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September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25 August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Sept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t>Tuesday, 15 Sept 2020 @ 5-7 pm ET</a:t>
            </a:r>
          </a:p>
          <a:p>
            <a:pPr lvl="1"/>
            <a:r>
              <a:rPr lang="en-AU" dirty="0" err="1"/>
              <a:t>Webex</a:t>
            </a:r>
            <a:r>
              <a:rPr lang="en-AU" dirty="0"/>
              <a:t> details:</a:t>
            </a:r>
          </a:p>
          <a:p>
            <a:pPr lvl="2"/>
            <a:r>
              <a:rPr lang="en-AU" dirty="0">
                <a:solidFill>
                  <a:srgbClr val="FF0000"/>
                </a:solidFill>
              </a:rPr>
              <a:t>tbd</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Sept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LS to/from ERM TG11</a:t>
            </a:r>
          </a:p>
          <a:p>
            <a:pPr lvl="2"/>
            <a:r>
              <a:rPr lang="en-AU" dirty="0"/>
              <a:t>Review of recent ETSI BRAN activities</a:t>
            </a:r>
          </a:p>
          <a:p>
            <a:pPr lvl="3"/>
            <a:r>
              <a:rPr lang="en-AU" dirty="0"/>
              <a:t>EN 301 893 issues (5 GHz)</a:t>
            </a:r>
          </a:p>
          <a:p>
            <a:pPr lvl="3"/>
            <a:r>
              <a:rPr lang="en-AU" dirty="0"/>
              <a:t>EN 303 687 issues (6 GHz)</a:t>
            </a:r>
          </a:p>
          <a:p>
            <a:pPr lvl="2"/>
            <a:r>
              <a:rPr lang="en-AU" dirty="0"/>
              <a:t>Discussion of extension of Coex SC charter</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4192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virtual meeting minutes in July 2020</a:t>
            </a:r>
          </a:p>
        </p:txBody>
      </p:sp>
      <p:sp>
        <p:nvSpPr>
          <p:cNvPr id="3" name="Content Placeholder 2"/>
          <p:cNvSpPr>
            <a:spLocks noGrp="1"/>
          </p:cNvSpPr>
          <p:nvPr>
            <p:ph idx="1"/>
          </p:nvPr>
        </p:nvSpPr>
        <p:spPr/>
        <p:txBody>
          <a:bodyPr/>
          <a:lstStyle/>
          <a:p>
            <a:pPr lvl="1"/>
            <a:r>
              <a:rPr lang="en-AU" dirty="0"/>
              <a:t>The minutes for the Coex SC at the virtual meeting in July 2020 are available on Mentor:</a:t>
            </a:r>
          </a:p>
          <a:p>
            <a:pPr lvl="2"/>
            <a:r>
              <a:rPr lang="en-AU" dirty="0"/>
              <a:t>See </a:t>
            </a:r>
            <a:r>
              <a:rPr lang="en-AU" dirty="0">
                <a:hlinkClick r:id="rId2"/>
              </a:rPr>
              <a:t>11-20-1089-00</a:t>
            </a:r>
            <a:endParaRPr lang="en-AU" dirty="0"/>
          </a:p>
          <a:p>
            <a:pPr lvl="1"/>
            <a:r>
              <a:rPr lang="en-AU" dirty="0"/>
              <a:t>Motion:</a:t>
            </a:r>
          </a:p>
          <a:p>
            <a:pPr lvl="2"/>
            <a:r>
              <a:rPr lang="en-AU" i="1" dirty="0"/>
              <a:t>The IEEE 802 Coex SC approves </a:t>
            </a:r>
            <a:r>
              <a:rPr lang="en-AU" i="1" dirty="0">
                <a:hlinkClick r:id="rId2"/>
              </a:rPr>
              <a:t>11-20-1089-00</a:t>
            </a:r>
            <a:r>
              <a:rPr lang="en-AU" i="1" dirty="0"/>
              <a:t> </a:t>
            </a:r>
            <a:r>
              <a:rPr lang="en-AU" i="1" dirty="0">
                <a:solidFill>
                  <a:srgbClr val="FF0000"/>
                </a:solidFill>
              </a:rPr>
              <a:t> </a:t>
            </a:r>
            <a:r>
              <a:rPr lang="en-AU" i="1" dirty="0"/>
              <a:t>as the minutes of its virtual meeting in July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2FFBD-8A39-4E65-8AEB-A8E45255B234}"/>
              </a:ext>
            </a:extLst>
          </p:cNvPr>
          <p:cNvSpPr>
            <a:spLocks noGrp="1"/>
          </p:cNvSpPr>
          <p:nvPr>
            <p:ph idx="1"/>
          </p:nvPr>
        </p:nvSpPr>
        <p:spPr/>
        <p:txBody>
          <a:bodyPr/>
          <a:lstStyle/>
          <a:p>
            <a:r>
              <a:rPr lang="en-AU" dirty="0">
                <a:solidFill>
                  <a:srgbClr val="FF0000"/>
                </a:solidFill>
              </a:rPr>
              <a:t>LS to/from ERM TG11</a:t>
            </a:r>
          </a:p>
        </p:txBody>
      </p:sp>
      <p:sp>
        <p:nvSpPr>
          <p:cNvPr id="3" name="Footer Placeholder 2">
            <a:extLst>
              <a:ext uri="{FF2B5EF4-FFF2-40B4-BE49-F238E27FC236}">
                <a16:creationId xmlns:a16="http://schemas.microsoft.com/office/drawing/2014/main" id="{364BF6BA-65F0-4B0B-A497-962F54B00347}"/>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651871D5-93E1-4D72-A586-54948CF6DD9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9429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C67A7E-930A-432C-B9C4-452BFCCC069C}"/>
              </a:ext>
            </a:extLst>
          </p:cNvPr>
          <p:cNvSpPr>
            <a:spLocks noGrp="1"/>
          </p:cNvSpPr>
          <p:nvPr>
            <p:ph type="title"/>
          </p:nvPr>
        </p:nvSpPr>
        <p:spPr/>
        <p:txBody>
          <a:bodyPr/>
          <a:lstStyle/>
          <a:p>
            <a:r>
              <a:rPr lang="en-AU" dirty="0"/>
              <a:t>The LS response was sent to </a:t>
            </a:r>
            <a:r>
              <a:rPr lang="en-GB" dirty="0"/>
              <a:t>ETSI ERM TG11 in relation to the draft of TR 103 665</a:t>
            </a:r>
            <a:endParaRPr lang="en-AU" dirty="0"/>
          </a:p>
        </p:txBody>
      </p:sp>
      <p:sp>
        <p:nvSpPr>
          <p:cNvPr id="3" name="Content Placeholder 2">
            <a:extLst>
              <a:ext uri="{FF2B5EF4-FFF2-40B4-BE49-F238E27FC236}">
                <a16:creationId xmlns:a16="http://schemas.microsoft.com/office/drawing/2014/main" id="{F4ECDCEF-990B-44B1-B56B-902146136DDB}"/>
              </a:ext>
            </a:extLst>
          </p:cNvPr>
          <p:cNvSpPr>
            <a:spLocks noGrp="1"/>
          </p:cNvSpPr>
          <p:nvPr>
            <p:ph idx="1"/>
          </p:nvPr>
        </p:nvSpPr>
        <p:spPr/>
        <p:txBody>
          <a:bodyPr/>
          <a:lstStyle/>
          <a:p>
            <a:pPr lvl="1"/>
            <a:r>
              <a:rPr lang="en-AU" dirty="0"/>
              <a:t>In May 2020, the IEEE 802.11 WG received a LS from </a:t>
            </a:r>
            <a:r>
              <a:rPr lang="en-GB" dirty="0"/>
              <a:t>ETSI ERM TG11, which the WG Chair asked the Coex SC to consider </a:t>
            </a:r>
          </a:p>
          <a:p>
            <a:pPr lvl="2"/>
            <a:r>
              <a:rPr lang="en-GB" dirty="0"/>
              <a:t>The LS asked the WG to review clause 8.1 of draft TR 103 665, which describes IEEE 802.11 operation in the 2.4 GHz band</a:t>
            </a:r>
          </a:p>
          <a:p>
            <a:pPr lvl="2"/>
            <a:r>
              <a:rPr lang="en-GB" dirty="0"/>
              <a:t>The LS particularly asked for feedback on a proposal for a new clause 8.1.4 in draft TR 103 665 related to “current challenges” for 802.11 operation</a:t>
            </a:r>
          </a:p>
          <a:p>
            <a:pPr lvl="1"/>
            <a:r>
              <a:rPr lang="en-AU" dirty="0"/>
              <a:t>During the virtual meeting in July 2020, the Coex SC completed the development of a response, that was subsequently approved by the WG</a:t>
            </a:r>
          </a:p>
          <a:p>
            <a:pPr lvl="1"/>
            <a:r>
              <a:rPr lang="en-AU" dirty="0"/>
              <a:t>The LS was sent to ETSI ERM TG11 on 30 July 2020, and was acknowledged by the </a:t>
            </a:r>
            <a:r>
              <a:rPr lang="en-GB" dirty="0"/>
              <a:t>ETSI TC ERM Chair</a:t>
            </a:r>
          </a:p>
          <a:p>
            <a:pPr lvl="1"/>
            <a:r>
              <a:rPr lang="en-GB" dirty="0"/>
              <a:t>It is understood that ETSI ERM TG11 is still debating the contents of draft TR 103 665, particularly text related to “current challenges” for 802.11 operation  </a:t>
            </a:r>
            <a:endParaRPr lang="en-AU" dirty="0"/>
          </a:p>
        </p:txBody>
      </p:sp>
      <p:sp>
        <p:nvSpPr>
          <p:cNvPr id="4" name="Footer Placeholder 3">
            <a:extLst>
              <a:ext uri="{FF2B5EF4-FFF2-40B4-BE49-F238E27FC236}">
                <a16:creationId xmlns:a16="http://schemas.microsoft.com/office/drawing/2014/main" id="{407DDCAD-2A98-40A7-849D-76FCB1760C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22B07A-943D-4A77-A874-01325B8C0762}"/>
              </a:ext>
            </a:extLst>
          </p:cNvPr>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Object 5">
            <a:extLst>
              <a:ext uri="{FF2B5EF4-FFF2-40B4-BE49-F238E27FC236}">
                <a16:creationId xmlns:a16="http://schemas.microsoft.com/office/drawing/2014/main" id="{D928E0BD-AE05-4AB8-8265-C0DF25279515}"/>
              </a:ext>
            </a:extLst>
          </p:cNvPr>
          <p:cNvGraphicFramePr>
            <a:graphicFrameLocks noChangeAspect="1"/>
          </p:cNvGraphicFramePr>
          <p:nvPr>
            <p:extLst>
              <p:ext uri="{D42A27DB-BD31-4B8C-83A1-F6EECF244321}">
                <p14:modId xmlns:p14="http://schemas.microsoft.com/office/powerpoint/2010/main" val="1429513356"/>
              </p:ext>
            </p:extLst>
          </p:nvPr>
        </p:nvGraphicFramePr>
        <p:xfrm>
          <a:off x="7384256" y="4495800"/>
          <a:ext cx="914400" cy="806450"/>
        </p:xfrm>
        <a:graphic>
          <a:graphicData uri="http://schemas.openxmlformats.org/presentationml/2006/ole">
            <mc:AlternateContent xmlns:mc="http://schemas.openxmlformats.org/markup-compatibility/2006">
              <mc:Choice xmlns:v="urn:schemas-microsoft-com:vml" Requires="v">
                <p:oleObj spid="_x0000_s1030"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384256"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6819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2</a:t>
            </a:r>
            <a:r>
              <a:rPr lang="en-AU" baseline="30000" dirty="0"/>
              <a:t>nd</a:t>
            </a:r>
            <a:r>
              <a:rPr lang="en-AU" dirty="0"/>
              <a:t>  virtual plenary meeting of the </a:t>
            </a:r>
            <a:r>
              <a:rPr lang="en-AU" i="1" dirty="0"/>
              <a:t>Coex SC </a:t>
            </a:r>
            <a:r>
              <a:rPr lang="en-AU" dirty="0"/>
              <a:t>in Sept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2094739475"/>
              </p:ext>
            </p:extLst>
          </p:nvPr>
        </p:nvGraphicFramePr>
        <p:xfrm>
          <a:off x="4914900" y="1752600"/>
          <a:ext cx="2667000" cy="3962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779048"/>
              </p:ext>
            </p:extLst>
          </p:nvPr>
        </p:nvGraphicFramePr>
        <p:xfrm>
          <a:off x="76201" y="1767840"/>
          <a:ext cx="8991593" cy="2662776"/>
        </p:xfrm>
        <a:graphic>
          <a:graphicData uri="http://schemas.openxmlformats.org/drawingml/2006/table">
            <a:tbl>
              <a:tblPr firstRow="1" bandRow="1">
                <a:tableStyleId>{21E4AEA4-8DFA-4A89-87EB-49C32662AFE0}</a:tableStyleId>
              </a:tblPr>
              <a:tblGrid>
                <a:gridCol w="566400">
                  <a:extLst>
                    <a:ext uri="{9D8B030D-6E8A-4147-A177-3AD203B41FA5}">
                      <a16:colId xmlns:a16="http://schemas.microsoft.com/office/drawing/2014/main" val="3409454223"/>
                    </a:ext>
                  </a:extLst>
                </a:gridCol>
                <a:gridCol w="1064633">
                  <a:extLst>
                    <a:ext uri="{9D8B030D-6E8A-4147-A177-3AD203B41FA5}">
                      <a16:colId xmlns:a16="http://schemas.microsoft.com/office/drawing/2014/main" val="1001302695"/>
                    </a:ext>
                  </a:extLst>
                </a:gridCol>
                <a:gridCol w="920070">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160283" y="4445857"/>
            <a:ext cx="7772399" cy="18787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100" baseline="30000" dirty="0">
                <a:latin typeface="+mj-lt"/>
              </a:rPr>
              <a:t>1	</a:t>
            </a:r>
            <a:r>
              <a:rPr lang="en-AU" sz="1100" dirty="0">
                <a:latin typeface="+mj-lt"/>
              </a:rPr>
              <a:t>GSMA (July 2018)</a:t>
            </a:r>
          </a:p>
          <a:p>
            <a:pPr eaLnBrk="0" hangingPunct="0">
              <a:spcBef>
                <a:spcPts val="700"/>
              </a:spcBef>
              <a:tabLst>
                <a:tab pos="182563" algn="l"/>
              </a:tabLst>
            </a:pPr>
            <a:r>
              <a:rPr lang="en-AU" sz="1100" baseline="30000" dirty="0">
                <a:latin typeface="+mj-lt"/>
              </a:rPr>
              <a:t>2</a:t>
            </a:r>
            <a:r>
              <a:rPr lang="en-AU" sz="1100" dirty="0">
                <a:latin typeface="+mj-lt"/>
              </a:rPr>
              <a:t>	GSA: Evolution from LTE to 5G: Global Market Status (Nov 2018)</a:t>
            </a:r>
          </a:p>
          <a:p>
            <a:pPr eaLnBrk="0" hangingPunct="0">
              <a:spcBef>
                <a:spcPts val="700"/>
              </a:spcBef>
              <a:tabLst>
                <a:tab pos="182563" algn="l"/>
              </a:tabLst>
            </a:pPr>
            <a:r>
              <a:rPr lang="en-AU" sz="1100" baseline="30000" dirty="0">
                <a:latin typeface="+mj-lt"/>
              </a:rPr>
              <a:t>3	</a:t>
            </a:r>
            <a:r>
              <a:rPr lang="en-AU" sz="1100" dirty="0">
                <a:latin typeface="+mj-lt"/>
              </a:rPr>
              <a:t>GSA: LTE in unlicensed and shared spectrum (Jan 2019)</a:t>
            </a:r>
          </a:p>
          <a:p>
            <a:pPr eaLnBrk="0" hangingPunct="0">
              <a:spcBef>
                <a:spcPts val="700"/>
              </a:spcBef>
              <a:tabLst>
                <a:tab pos="182563" algn="l"/>
              </a:tabLst>
            </a:pPr>
            <a:r>
              <a:rPr lang="en-AU" sz="1100" baseline="30000" dirty="0">
                <a:latin typeface="+mj-lt"/>
              </a:rPr>
              <a:t>4</a:t>
            </a:r>
            <a:r>
              <a:rPr lang="en-AU" sz="1100" dirty="0">
                <a:latin typeface="+mj-lt"/>
              </a:rPr>
              <a:t>	GSA: Evolution from LTE to 5G: Global Market Status (Aug 2019)</a:t>
            </a:r>
          </a:p>
          <a:p>
            <a:pPr eaLnBrk="0" hangingPunct="0">
              <a:spcBef>
                <a:spcPts val="700"/>
              </a:spcBef>
              <a:tabLst>
                <a:tab pos="182563" algn="l"/>
              </a:tabLst>
            </a:pPr>
            <a:r>
              <a:rPr lang="en-AU" sz="1100" baseline="30000" dirty="0">
                <a:latin typeface="+mj-lt"/>
              </a:rPr>
              <a:t>5</a:t>
            </a:r>
            <a:r>
              <a:rPr lang="en-AU" sz="1100" dirty="0">
                <a:latin typeface="+mj-lt"/>
              </a:rPr>
              <a:t>	GSA: LTE Unlicensed - LTE in Unlicensed and Shared Spectrum (Nov 2019)</a:t>
            </a:r>
          </a:p>
          <a:p>
            <a:pPr eaLnBrk="0" hangingPunct="0">
              <a:spcBef>
                <a:spcPts val="700"/>
              </a:spcBef>
              <a:tabLst>
                <a:tab pos="182563" algn="l"/>
              </a:tabLst>
            </a:pPr>
            <a:r>
              <a:rPr lang="en-AU" sz="1100" baseline="30000" dirty="0">
                <a:latin typeface="+mj-lt"/>
              </a:rPr>
              <a:t>6	</a:t>
            </a:r>
            <a:r>
              <a:rPr lang="en-AU" sz="1100" dirty="0">
                <a:latin typeface="+mj-lt"/>
              </a:rPr>
              <a:t>GSA: LTE and 5G Market Statistics (Dec 2019)</a:t>
            </a:r>
          </a:p>
          <a:p>
            <a:pPr eaLnBrk="0" hangingPunct="0">
              <a:spcBef>
                <a:spcPts val="700"/>
              </a:spcBef>
              <a:tabLst>
                <a:tab pos="182563" algn="l"/>
              </a:tabLst>
            </a:pPr>
            <a:r>
              <a:rPr lang="en-AU" sz="1100" baseline="30000" dirty="0">
                <a:latin typeface="+mj-lt"/>
              </a:rPr>
              <a:t>7</a:t>
            </a:r>
            <a:r>
              <a:rPr lang="en-AU" sz="1100" dirty="0">
                <a:latin typeface="+mj-lt"/>
              </a:rPr>
              <a:t>	GSA: LTE in Unlicensed Spectrum and Shared Spectrum (Mar 2020)</a:t>
            </a:r>
          </a:p>
          <a:p>
            <a:pPr eaLnBrk="0" hangingPunct="0">
              <a:spcBef>
                <a:spcPts val="700"/>
              </a:spcBef>
              <a:tabLst>
                <a:tab pos="182563" algn="l"/>
              </a:tabLst>
            </a:pPr>
            <a:r>
              <a:rPr lang="en-AU" sz="1100" baseline="30000" dirty="0">
                <a:latin typeface="+mj-lt"/>
              </a:rPr>
              <a:t>8</a:t>
            </a:r>
            <a:r>
              <a:rPr lang="en-AU" sz="1100" dirty="0">
                <a:latin typeface="+mj-lt"/>
              </a:rPr>
              <a:t>	GSA: LTE and 5G in Unlicensed Spectrum: Trials, Deployments &amp; Devices (Aug 2020)</a:t>
            </a: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4"/>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930304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AD23-A6F5-4D69-8B6B-C91EA87E948F}"/>
              </a:ext>
            </a:extLst>
          </p:cNvPr>
          <p:cNvSpPr>
            <a:spLocks noGrp="1"/>
          </p:cNvSpPr>
          <p:nvPr>
            <p:ph type="title"/>
          </p:nvPr>
        </p:nvSpPr>
        <p:spPr/>
        <p:txBody>
          <a:bodyPr/>
          <a:lstStyle/>
          <a:p>
            <a:r>
              <a:rPr lang="en-AU" dirty="0"/>
              <a:t>Does anyone have some NR-U (5 &amp; 6 GHz) data or forecasts?</a:t>
            </a:r>
          </a:p>
        </p:txBody>
      </p:sp>
      <p:sp>
        <p:nvSpPr>
          <p:cNvPr id="3" name="Content Placeholder 2">
            <a:extLst>
              <a:ext uri="{FF2B5EF4-FFF2-40B4-BE49-F238E27FC236}">
                <a16:creationId xmlns:a16="http://schemas.microsoft.com/office/drawing/2014/main" id="{85F56CA0-CFA6-4267-A7BA-EABA2F15E2CE}"/>
              </a:ext>
            </a:extLst>
          </p:cNvPr>
          <p:cNvSpPr>
            <a:spLocks noGrp="1"/>
          </p:cNvSpPr>
          <p:nvPr>
            <p:ph idx="1"/>
          </p:nvPr>
        </p:nvSpPr>
        <p:spPr/>
        <p:txBody>
          <a:bodyPr/>
          <a:lstStyle/>
          <a:p>
            <a:pPr lvl="1"/>
            <a:r>
              <a:rPr lang="en-AU" dirty="0"/>
              <a:t>The GSA does not currently provide NR-U data or forecasts</a:t>
            </a:r>
          </a:p>
          <a:p>
            <a:pPr lvl="1"/>
            <a:r>
              <a:rPr lang="en-AU" dirty="0"/>
              <a:t>… and NR-U’s near term relevance is currently unclear</a:t>
            </a:r>
          </a:p>
          <a:p>
            <a:pPr lvl="1"/>
            <a:r>
              <a:rPr lang="en-AU" dirty="0"/>
              <a:t>… although it is likely to be important</a:t>
            </a:r>
          </a:p>
          <a:p>
            <a:pPr lvl="1"/>
            <a:r>
              <a:rPr lang="en-AU" dirty="0"/>
              <a:t>Does anyone have a good source?</a:t>
            </a:r>
          </a:p>
          <a:p>
            <a:pPr lvl="1"/>
            <a:r>
              <a:rPr lang="en-AU" dirty="0"/>
              <a:t>The latest news is that it is likely that NR-U in 6 GHz could be delayed to 3GPP Rel 17 …</a:t>
            </a:r>
          </a:p>
          <a:p>
            <a:pPr lvl="1"/>
            <a:r>
              <a:rPr lang="en-AU" dirty="0"/>
              <a:t>… which would give 802.11ax in 6 GHz (Wi-Fi 6E) a great opportunity to prove its value </a:t>
            </a:r>
          </a:p>
        </p:txBody>
      </p:sp>
      <p:sp>
        <p:nvSpPr>
          <p:cNvPr id="4" name="Footer Placeholder 3">
            <a:extLst>
              <a:ext uri="{FF2B5EF4-FFF2-40B4-BE49-F238E27FC236}">
                <a16:creationId xmlns:a16="http://schemas.microsoft.com/office/drawing/2014/main" id="{C0D05A2E-83B8-4E97-96BC-4C38F29D5A3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05902D-B878-4F3A-95B1-BD1F4D5AC64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60484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that is rapidly growing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LAA deployment, that is expanding rapidly</a:t>
            </a:r>
          </a:p>
          <a:p>
            <a:pPr lvl="1"/>
            <a:r>
              <a:rPr lang="en-AU" dirty="0"/>
              <a:t>AT&amp;T mostly uses channel 149 &amp; Verizon mostly uses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8" name="Picture 7">
            <a:extLst>
              <a:ext uri="{FF2B5EF4-FFF2-40B4-BE49-F238E27FC236}">
                <a16:creationId xmlns:a16="http://schemas.microsoft.com/office/drawing/2014/main" id="{89D4437B-0727-4BE2-A1F5-881E0F45399F}"/>
              </a:ext>
            </a:extLst>
          </p:cNvPr>
          <p:cNvPicPr>
            <a:picLocks noChangeAspect="1"/>
          </p:cNvPicPr>
          <p:nvPr/>
        </p:nvPicPr>
        <p:blipFill rotWithShape="1">
          <a:blip r:embed="rId2"/>
          <a:srcRect l="67500" t="14444" r="9167" b="11481"/>
          <a:stretch/>
        </p:blipFill>
        <p:spPr>
          <a:xfrm>
            <a:off x="3916814" y="2057400"/>
            <a:ext cx="4608576" cy="4114800"/>
          </a:xfrm>
          <a:prstGeom prst="rect">
            <a:avLst/>
          </a:prstGeom>
        </p:spPr>
      </p:pic>
    </p:spTree>
    <p:extLst>
      <p:ext uri="{BB962C8B-B14F-4D97-AF65-F5344CB8AC3E}">
        <p14:creationId xmlns:p14="http://schemas.microsoft.com/office/powerpoint/2010/main" val="220197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coexistence between Wi-Fi &amp; LAA/NR-U/etc is real,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a:t>
            </a:r>
            <a:r>
              <a:rPr lang="en-AU" dirty="0" err="1"/>
              <a:t>Mhz</a:t>
            </a:r>
            <a:r>
              <a:rPr lang="en-AU" dirty="0"/>
              <a:t>,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Tree>
    <p:extLst>
      <p:ext uri="{BB962C8B-B14F-4D97-AF65-F5344CB8AC3E}">
        <p14:creationId xmlns:p14="http://schemas.microsoft.com/office/powerpoint/2010/main" val="68447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06849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 items (materials to be added later)</a:t>
            </a:r>
          </a:p>
          <a:p>
            <a:pPr lvl="1"/>
            <a:r>
              <a:rPr lang="en-AU" dirty="0"/>
              <a:t>Compromise for 6 GHz coexistence in EN 303 687</a:t>
            </a:r>
          </a:p>
          <a:p>
            <a:pPr lvl="2"/>
            <a:r>
              <a:rPr lang="en-AU" dirty="0"/>
              <a:t>Basic access mechanism has been agreed</a:t>
            </a:r>
          </a:p>
          <a:p>
            <a:pPr lvl="2"/>
            <a:r>
              <a:rPr lang="en-AU" dirty="0"/>
              <a:t>FBE access is likely to be agreed </a:t>
            </a:r>
          </a:p>
          <a:p>
            <a:pPr lvl="2"/>
            <a:r>
              <a:rPr lang="en-AU" dirty="0"/>
              <a:t>Short control signalling is likely to be agreed </a:t>
            </a:r>
          </a:p>
          <a:p>
            <a:pPr lvl="1"/>
            <a:r>
              <a:rPr lang="en-AU" dirty="0"/>
              <a:t>Resolution of other 6 GHz issues</a:t>
            </a:r>
          </a:p>
          <a:p>
            <a:pPr lvl="2"/>
            <a:r>
              <a:rPr lang="en-AU" dirty="0"/>
              <a:t>Multi-channel is not an issue</a:t>
            </a:r>
          </a:p>
          <a:p>
            <a:pPr lvl="2"/>
            <a:r>
              <a:rPr lang="en-AU" dirty="0"/>
              <a:t>Synchronous access has not yet been agreed</a:t>
            </a:r>
          </a:p>
          <a:p>
            <a:pPr lvl="1"/>
            <a:r>
              <a:rPr lang="en-AU" dirty="0"/>
              <a:t>Possible refinements for IEEE 802.11 operation in 6 GHz in Europe</a:t>
            </a:r>
          </a:p>
          <a:p>
            <a:pPr lvl="2"/>
            <a:r>
              <a:rPr lang="en-AU" dirty="0"/>
              <a:t>Allow use of ED-only at -72 dBm by 802.11ax/be  at all times?</a:t>
            </a:r>
          </a:p>
          <a:p>
            <a:pPr lvl="2"/>
            <a:r>
              <a:rPr lang="en-AU" dirty="0"/>
              <a:t>Negotiate additional mechanisms in future refinements of EN 303 687 for 802.11be</a:t>
            </a:r>
          </a:p>
          <a:p>
            <a:pPr lvl="1"/>
            <a:r>
              <a:rPr lang="en-AU" dirty="0"/>
              <a:t>Options for testing various access mechanisms in real deployments</a:t>
            </a:r>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560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963001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3012-3323-486F-B8FD-6338097F6CE7}"/>
              </a:ext>
            </a:extLst>
          </p:cNvPr>
          <p:cNvSpPr>
            <a:spLocks noGrp="1"/>
          </p:cNvSpPr>
          <p:nvPr>
            <p:ph type="title"/>
          </p:nvPr>
        </p:nvSpPr>
        <p:spPr/>
        <p:txBody>
          <a:bodyPr/>
          <a:lstStyle/>
          <a:p>
            <a:r>
              <a:rPr lang="en-AU" dirty="0"/>
              <a:t>Progress in EN 301 893 (5 GHz) is still being held back by arguments about the same old issues</a:t>
            </a:r>
          </a:p>
        </p:txBody>
      </p:sp>
      <p:sp>
        <p:nvSpPr>
          <p:cNvPr id="3" name="Content Placeholder 2">
            <a:extLst>
              <a:ext uri="{FF2B5EF4-FFF2-40B4-BE49-F238E27FC236}">
                <a16:creationId xmlns:a16="http://schemas.microsoft.com/office/drawing/2014/main" id="{B4932F04-2930-431F-91BF-9F19D9DD7805}"/>
              </a:ext>
            </a:extLst>
          </p:cNvPr>
          <p:cNvSpPr>
            <a:spLocks noGrp="1"/>
          </p:cNvSpPr>
          <p:nvPr>
            <p:ph idx="1"/>
          </p:nvPr>
        </p:nvSpPr>
        <p:spPr>
          <a:xfrm>
            <a:off x="685800" y="1981200"/>
            <a:ext cx="5181600" cy="4114800"/>
          </a:xfrm>
        </p:spPr>
        <p:txBody>
          <a:bodyPr/>
          <a:lstStyle/>
          <a:p>
            <a:r>
              <a:rPr lang="en-AU" dirty="0"/>
              <a:t>Discussion items (materials to be added later)</a:t>
            </a:r>
          </a:p>
          <a:p>
            <a:pPr lvl="1"/>
            <a:r>
              <a:rPr lang="en-AU" dirty="0"/>
              <a:t>The </a:t>
            </a:r>
            <a:r>
              <a:rPr lang="en-AU" i="1" dirty="0"/>
              <a:t>PD/ED </a:t>
            </a:r>
            <a:r>
              <a:rPr lang="en-AU" dirty="0"/>
              <a:t>vs </a:t>
            </a:r>
            <a:r>
              <a:rPr lang="en-AU" i="1" dirty="0"/>
              <a:t>ED-only</a:t>
            </a:r>
            <a:r>
              <a:rPr lang="en-AU" dirty="0"/>
              <a:t> issue in 5 GHz remains unresolved for 802.11be devices</a:t>
            </a:r>
          </a:p>
          <a:p>
            <a:pPr lvl="2"/>
            <a:r>
              <a:rPr lang="en-AU" dirty="0"/>
              <a:t>Without an agreement to force 802.11be to use </a:t>
            </a:r>
            <a:r>
              <a:rPr lang="en-AU" i="1" dirty="0"/>
              <a:t>ED-only </a:t>
            </a:r>
            <a:r>
              <a:rPr lang="en-AU" dirty="0"/>
              <a:t>at -72 dBm, testing could be used as a weapon</a:t>
            </a:r>
          </a:p>
          <a:p>
            <a:pPr lvl="1"/>
            <a:r>
              <a:rPr lang="en-AU" dirty="0"/>
              <a:t>There is a new disagreement on LBT detection during multi-channel operation in 5 GHz</a:t>
            </a:r>
          </a:p>
          <a:p>
            <a:pPr lvl="1"/>
            <a:r>
              <a:rPr lang="en-AU" dirty="0"/>
              <a:t>There is ongoing disagreement </a:t>
            </a:r>
            <a:r>
              <a:rPr lang="en-AU" i="1" dirty="0"/>
              <a:t>PD</a:t>
            </a:r>
            <a:r>
              <a:rPr lang="en-AU" dirty="0"/>
              <a:t> &amp; </a:t>
            </a:r>
            <a:r>
              <a:rPr lang="en-AU" i="1" dirty="0"/>
              <a:t>ED</a:t>
            </a:r>
            <a:r>
              <a:rPr lang="en-AU" dirty="0"/>
              <a:t> testing with background noise</a:t>
            </a:r>
          </a:p>
          <a:p>
            <a:pPr lvl="1"/>
            <a:r>
              <a:rPr lang="en-AU" dirty="0"/>
              <a:t>It is likely FBE access in EN 301 893 will be refined to make it more useable</a:t>
            </a:r>
          </a:p>
          <a:p>
            <a:pPr lvl="1"/>
            <a:r>
              <a:rPr lang="en-AU" dirty="0">
                <a:solidFill>
                  <a:srgbClr val="FF0000"/>
                </a:solidFill>
              </a:rPr>
              <a:t>[Spectral mask]</a:t>
            </a:r>
          </a:p>
          <a:p>
            <a:endParaRPr lang="en-AU" dirty="0"/>
          </a:p>
          <a:p>
            <a:endParaRPr lang="en-AU" dirty="0"/>
          </a:p>
        </p:txBody>
      </p:sp>
      <p:sp>
        <p:nvSpPr>
          <p:cNvPr id="4" name="Footer Placeholder 3">
            <a:extLst>
              <a:ext uri="{FF2B5EF4-FFF2-40B4-BE49-F238E27FC236}">
                <a16:creationId xmlns:a16="http://schemas.microsoft.com/office/drawing/2014/main" id="{C268F910-E59A-4E18-B7F3-A6A4CCBAF0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1B34D92-3555-477F-B119-7656AD7241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
        <p:nvSpPr>
          <p:cNvPr id="6" name="Rectangle 5">
            <a:extLst>
              <a:ext uri="{FF2B5EF4-FFF2-40B4-BE49-F238E27FC236}">
                <a16:creationId xmlns:a16="http://schemas.microsoft.com/office/drawing/2014/main" id="{DA4FCEB1-4245-448C-8001-52E4CF03979D}"/>
              </a:ext>
            </a:extLst>
          </p:cNvPr>
          <p:cNvSpPr/>
          <p:nvPr/>
        </p:nvSpPr>
        <p:spPr bwMode="auto">
          <a:xfrm>
            <a:off x="6324600" y="2209800"/>
            <a:ext cx="2514600" cy="411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800"/>
              </a:spcBef>
            </a:pPr>
            <a:r>
              <a:rPr lang="en-AU" sz="1800" dirty="0">
                <a:latin typeface="+mj-lt"/>
              </a:rPr>
              <a:t>This may lead to deadlock …</a:t>
            </a:r>
          </a:p>
          <a:p>
            <a:pPr>
              <a:spcBef>
                <a:spcPts val="800"/>
              </a:spcBef>
            </a:pPr>
            <a:r>
              <a:rPr lang="en-AU" sz="1800" dirty="0">
                <a:latin typeface="+mj-lt"/>
              </a:rPr>
              <a:t>… but deadlock is not necessarily a problem as Wi-Fi product continues to have access to the market based on the stable draft of EN 301 893</a:t>
            </a:r>
          </a:p>
        </p:txBody>
      </p:sp>
      <p:sp>
        <p:nvSpPr>
          <p:cNvPr id="7" name="Right Brace 6">
            <a:extLst>
              <a:ext uri="{FF2B5EF4-FFF2-40B4-BE49-F238E27FC236}">
                <a16:creationId xmlns:a16="http://schemas.microsoft.com/office/drawing/2014/main" id="{362D758E-C278-4718-84C4-9172165B016E}"/>
              </a:ext>
            </a:extLst>
          </p:cNvPr>
          <p:cNvSpPr/>
          <p:nvPr/>
        </p:nvSpPr>
        <p:spPr bwMode="auto">
          <a:xfrm>
            <a:off x="5867400" y="2209800"/>
            <a:ext cx="457200" cy="41148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0315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23558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BRAN#107 in September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t>
            </a:r>
          </a:p>
          <a:p>
            <a:pPr lvl="2"/>
            <a:r>
              <a:rPr lang="en-GB" dirty="0"/>
              <a:t>24 September 2020 – 2 October 2020 </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22 February 2021 – 26 February 2021</a:t>
            </a:r>
          </a:p>
          <a:p>
            <a:pPr lvl="2"/>
            <a:r>
              <a:rPr lang="en-AU" dirty="0"/>
              <a:t>Sophia-Antipolis, FR or virtual?</a:t>
            </a:r>
            <a:endParaRPr lang="en-GB" dirty="0"/>
          </a:p>
          <a:p>
            <a:pPr lvl="1"/>
            <a:r>
              <a:rPr lang="en-GB" dirty="0"/>
              <a:t>#BRAN110</a:t>
            </a:r>
          </a:p>
          <a:p>
            <a:pPr lvl="2"/>
            <a:r>
              <a:rPr lang="en-GB" dirty="0"/>
              <a:t>7 June 2021 – 11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spTree>
    <p:extLst>
      <p:ext uri="{BB962C8B-B14F-4D97-AF65-F5344CB8AC3E}">
        <p14:creationId xmlns:p14="http://schemas.microsoft.com/office/powerpoint/2010/main" val="416346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029721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 (again)</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There was discussion in relation to expanding the scope of the Coex SC in Irvine in Jan 2020, but at the time … it appeared that many in the SC wanted to wait until they had a chance to consider the issues</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27592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&amp;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in Rel 17, particularly wrt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788727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for example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2606917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425537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506881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November 2020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61979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September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5621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0" ma:contentTypeDescription="Create a new document." ma:contentTypeScope="" ma:versionID="eec9c406aa6125049084a2fc1c7aa4fe">
  <xsd:schema xmlns:xsd="http://www.w3.org/2001/XMLSchema" xmlns:xs="http://www.w3.org/2001/XMLSchema" xmlns:p="http://schemas.microsoft.com/office/2006/metadata/properties" targetNamespace="http://schemas.microsoft.com/office/2006/metadata/properties" ma:root="true" ma:fieldsID="9dcaf901f5b2c892a8e11b310041ca9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517F4EA0-2A51-462E-A391-19C57F700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3510</Words>
  <Application>Microsoft Office PowerPoint</Application>
  <PresentationFormat>On-screen Show (4:3)</PresentationFormat>
  <Paragraphs>490</Paragraphs>
  <Slides>39</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Arial</vt:lpstr>
      <vt:lpstr>Times New Roman</vt:lpstr>
      <vt:lpstr>802-11-Submission</vt:lpstr>
      <vt:lpstr>Adobe Acrobat Document</vt:lpstr>
      <vt:lpstr>Agenda for IEEE 802.11 Coexistence SC virtual meeting in September 2020</vt:lpstr>
      <vt:lpstr>Welcome to the 2nd  virtual plenary meeting of the Coex SC in Sept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Sept 2020</vt:lpstr>
      <vt:lpstr>The Coex SC will consider a proposed agenda for its virtual meeting in Sept 2020</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its virtual meeting minutes in July 2020</vt:lpstr>
      <vt:lpstr>PowerPoint Presentation</vt:lpstr>
      <vt:lpstr>The LS response was sent to ETSI ERM TG11 in relation to the draft of TR 103 665</vt:lpstr>
      <vt:lpstr>PowerPoint Presentation</vt:lpstr>
      <vt:lpstr>The number planned/testing &amp; deployed LAA networks globally is currently steady</vt:lpstr>
      <vt:lpstr>The number planned/testing &amp; deployed LAA networks globally is currently steady</vt:lpstr>
      <vt:lpstr>Does anyone have some NR-U (5 &amp; 6 GHz) data or forecasts?</vt:lpstr>
      <vt:lpstr>In at least in Chicago, there is a significant LAA deployment that is rapidly growing …</vt:lpstr>
      <vt:lpstr>… suggesting that coexistence between Wi-Fi &amp; LAA/NR-U/etc is real, not just theoretical</vt:lpstr>
      <vt:lpstr>PowerPoint Presentation</vt:lpstr>
      <vt:lpstr>The Coex SC will discuss issues relevant to 6 GHz operation in Europe using EN 303 687</vt:lpstr>
      <vt:lpstr>PowerPoint Presentation</vt:lpstr>
      <vt:lpstr>Progress in EN 301 893 (5 GHz) is still being held back by arguments about the same old issues</vt:lpstr>
      <vt:lpstr>PowerPoint Presentation</vt:lpstr>
      <vt:lpstr>ETSI BRAN will next meet virtually at BRAN#107 in September 2020</vt:lpstr>
      <vt:lpstr>PowerPoint Presentation</vt:lpstr>
      <vt:lpstr>The Coex SC may discuss and consider a new scope to extend its life beyond 802.11ax (again)</vt:lpstr>
      <vt:lpstr>The agreed Coex SC scope focuses on ensuring 802.11ax has fair access to global unlicensed spectrum </vt:lpstr>
      <vt:lpstr>The Coex SC has potential coexistence work related to 802.11be &amp; 6 GHz</vt:lpstr>
      <vt:lpstr>The SC may discuss a possible new scope for a rechartered Coex SC </vt:lpstr>
      <vt:lpstr>The Coex SC may consider approving the extension of its charter</vt:lpstr>
      <vt:lpstr>PowerPoint Presentation</vt:lpstr>
      <vt:lpstr>The Coex SC will continue its normal business in November 2020 virtually</vt:lpstr>
      <vt:lpstr>The IEEE 802.11 Coexistence SC virtual meeting in September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2020-08-25T05:38:33Z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