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71" r:id="rId13"/>
    <p:sldId id="321" r:id="rId14"/>
    <p:sldId id="370" r:id="rId15"/>
    <p:sldId id="2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E698EA-594B-448F-A409-3600B1D01ECF}" v="16" dt="2020-08-25T04:20:56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4" d="100"/>
          <a:sy n="74" d="100"/>
        </p:scale>
        <p:origin x="72" y="7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E5E698EA-594B-448F-A409-3600B1D01ECF}"/>
    <pc:docChg chg="undo custSel addSld delSld modSld modMainMaster">
      <pc:chgData name="Joseph Levy" userId="3766db8f-7892-44ce-ae9b-8fce39950acf" providerId="ADAL" clId="{E5E698EA-594B-448F-A409-3600B1D01ECF}" dt="2020-08-25T04:38:02.979" v="1645" actId="14100"/>
      <pc:docMkLst>
        <pc:docMk/>
      </pc:docMkLst>
      <pc:sldChg chg="modSp mod">
        <pc:chgData name="Joseph Levy" userId="3766db8f-7892-44ce-ae9b-8fce39950acf" providerId="ADAL" clId="{E5E698EA-594B-448F-A409-3600B1D01ECF}" dt="2020-08-25T01:15:40.400" v="12"/>
        <pc:sldMkLst>
          <pc:docMk/>
          <pc:sldMk cId="0" sldId="256"/>
        </pc:sldMkLst>
        <pc:spChg chg="mod">
          <ac:chgData name="Joseph Levy" userId="3766db8f-7892-44ce-ae9b-8fce39950acf" providerId="ADAL" clId="{E5E698EA-594B-448F-A409-3600B1D01ECF}" dt="2020-08-25T01:14:21.906" v="8" actId="6549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Joseph Levy" userId="3766db8f-7892-44ce-ae9b-8fce39950acf" providerId="ADAL" clId="{E5E698EA-594B-448F-A409-3600B1D01ECF}" dt="2020-08-25T01:15:40.400" v="12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  <pc:sldChg chg="modSp mod">
        <pc:chgData name="Joseph Levy" userId="3766db8f-7892-44ce-ae9b-8fce39950acf" providerId="ADAL" clId="{E5E698EA-594B-448F-A409-3600B1D01ECF}" dt="2020-08-25T01:16:08.454" v="24" actId="6549"/>
        <pc:sldMkLst>
          <pc:docMk/>
          <pc:sldMk cId="0" sldId="257"/>
        </pc:sldMkLst>
        <pc:spChg chg="mod">
          <ac:chgData name="Joseph Levy" userId="3766db8f-7892-44ce-ae9b-8fce39950acf" providerId="ADAL" clId="{E5E698EA-594B-448F-A409-3600B1D01ECF}" dt="2020-08-25T01:16:08.454" v="24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E5E698EA-594B-448F-A409-3600B1D01ECF}" dt="2020-08-25T01:16:54.817" v="28" actId="403"/>
        <pc:sldMkLst>
          <pc:docMk/>
          <pc:sldMk cId="3512326192" sldId="265"/>
        </pc:sldMkLst>
        <pc:spChg chg="mod">
          <ac:chgData name="Joseph Levy" userId="3766db8f-7892-44ce-ae9b-8fce39950acf" providerId="ADAL" clId="{E5E698EA-594B-448F-A409-3600B1D01ECF}" dt="2020-08-25T01:16:54.817" v="28" actId="403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Joseph Levy" userId="3766db8f-7892-44ce-ae9b-8fce39950acf" providerId="ADAL" clId="{E5E698EA-594B-448F-A409-3600B1D01ECF}" dt="2020-08-25T04:22:37.791" v="1251" actId="20577"/>
        <pc:sldMkLst>
          <pc:docMk/>
          <pc:sldMk cId="2555810336" sldId="266"/>
        </pc:sldMkLst>
        <pc:spChg chg="mod">
          <ac:chgData name="Joseph Levy" userId="3766db8f-7892-44ce-ae9b-8fce39950acf" providerId="ADAL" clId="{E5E698EA-594B-448F-A409-3600B1D01ECF}" dt="2020-08-25T04:22:37.791" v="1251" actId="20577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E5E698EA-594B-448F-A409-3600B1D01ECF}" dt="2020-08-25T04:34:27.236" v="1568" actId="108"/>
        <pc:sldMkLst>
          <pc:docMk/>
          <pc:sldMk cId="884494122" sldId="274"/>
        </pc:sldMkLst>
        <pc:spChg chg="mod">
          <ac:chgData name="Joseph Levy" userId="3766db8f-7892-44ce-ae9b-8fce39950acf" providerId="ADAL" clId="{E5E698EA-594B-448F-A409-3600B1D01ECF}" dt="2020-08-25T04:34:27.236" v="1568" actId="108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E5E698EA-594B-448F-A409-3600B1D01ECF}" dt="2020-08-25T04:38:02.979" v="1645" actId="14100"/>
        <pc:sldMkLst>
          <pc:docMk/>
          <pc:sldMk cId="1419489285" sldId="321"/>
        </pc:sldMkLst>
        <pc:spChg chg="mod">
          <ac:chgData name="Joseph Levy" userId="3766db8f-7892-44ce-ae9b-8fce39950acf" providerId="ADAL" clId="{E5E698EA-594B-448F-A409-3600B1D01ECF}" dt="2020-08-25T04:36:45.458" v="1612" actId="14100"/>
          <ac:spMkLst>
            <pc:docMk/>
            <pc:sldMk cId="1419489285" sldId="321"/>
            <ac:spMk id="2" creationId="{00000000-0000-0000-0000-000000000000}"/>
          </ac:spMkLst>
        </pc:spChg>
        <pc:spChg chg="mod">
          <ac:chgData name="Joseph Levy" userId="3766db8f-7892-44ce-ae9b-8fce39950acf" providerId="ADAL" clId="{E5E698EA-594B-448F-A409-3600B1D01ECF}" dt="2020-08-25T04:38:02.979" v="1645" actId="14100"/>
          <ac:spMkLst>
            <pc:docMk/>
            <pc:sldMk cId="1419489285" sldId="321"/>
            <ac:spMk id="3" creationId="{00000000-0000-0000-0000-000000000000}"/>
          </ac:spMkLst>
        </pc:spChg>
      </pc:sldChg>
      <pc:sldChg chg="del">
        <pc:chgData name="Joseph Levy" userId="3766db8f-7892-44ce-ae9b-8fce39950acf" providerId="ADAL" clId="{E5E698EA-594B-448F-A409-3600B1D01ECF}" dt="2020-08-25T04:10:02.737" v="755" actId="2696"/>
        <pc:sldMkLst>
          <pc:docMk/>
          <pc:sldMk cId="894173404" sldId="369"/>
        </pc:sldMkLst>
      </pc:sldChg>
      <pc:sldChg chg="addSp modSp mod">
        <pc:chgData name="Joseph Levy" userId="3766db8f-7892-44ce-ae9b-8fce39950acf" providerId="ADAL" clId="{E5E698EA-594B-448F-A409-3600B1D01ECF}" dt="2020-08-25T04:21:49.042" v="1232" actId="1076"/>
        <pc:sldMkLst>
          <pc:docMk/>
          <pc:sldMk cId="2972509850" sldId="370"/>
        </pc:sldMkLst>
        <pc:spChg chg="mod">
          <ac:chgData name="Joseph Levy" userId="3766db8f-7892-44ce-ae9b-8fce39950acf" providerId="ADAL" clId="{E5E698EA-594B-448F-A409-3600B1D01ECF}" dt="2020-08-25T01:35:06.002" v="632" actId="6549"/>
          <ac:spMkLst>
            <pc:docMk/>
            <pc:sldMk cId="2972509850" sldId="370"/>
            <ac:spMk id="2" creationId="{00000000-0000-0000-0000-000000000000}"/>
          </ac:spMkLst>
        </pc:spChg>
        <pc:spChg chg="mod">
          <ac:chgData name="Joseph Levy" userId="3766db8f-7892-44ce-ae9b-8fce39950acf" providerId="ADAL" clId="{E5E698EA-594B-448F-A409-3600B1D01ECF}" dt="2020-08-25T04:21:38.369" v="1231" actId="14100"/>
          <ac:spMkLst>
            <pc:docMk/>
            <pc:sldMk cId="2972509850" sldId="370"/>
            <ac:spMk id="3" creationId="{00000000-0000-0000-0000-000000000000}"/>
          </ac:spMkLst>
        </pc:spChg>
        <pc:graphicFrameChg chg="add mod modGraphic">
          <ac:chgData name="Joseph Levy" userId="3766db8f-7892-44ce-ae9b-8fce39950acf" providerId="ADAL" clId="{E5E698EA-594B-448F-A409-3600B1D01ECF}" dt="2020-08-25T04:21:49.042" v="1232" actId="1076"/>
          <ac:graphicFrameMkLst>
            <pc:docMk/>
            <pc:sldMk cId="2972509850" sldId="370"/>
            <ac:graphicFrameMk id="7" creationId="{ECBC890F-99AE-42C6-9284-699B7353168B}"/>
          </ac:graphicFrameMkLst>
        </pc:graphicFrameChg>
      </pc:sldChg>
      <pc:sldChg chg="modSp add mod">
        <pc:chgData name="Joseph Levy" userId="3766db8f-7892-44ce-ae9b-8fce39950acf" providerId="ADAL" clId="{E5E698EA-594B-448F-A409-3600B1D01ECF}" dt="2020-08-25T04:18:44.356" v="1222" actId="20577"/>
        <pc:sldMkLst>
          <pc:docMk/>
          <pc:sldMk cId="1014535486" sldId="371"/>
        </pc:sldMkLst>
        <pc:spChg chg="mod">
          <ac:chgData name="Joseph Levy" userId="3766db8f-7892-44ce-ae9b-8fce39950acf" providerId="ADAL" clId="{E5E698EA-594B-448F-A409-3600B1D01ECF}" dt="2020-08-25T01:20:40.713" v="210" actId="20577"/>
          <ac:spMkLst>
            <pc:docMk/>
            <pc:sldMk cId="1014535486" sldId="371"/>
            <ac:spMk id="2" creationId="{00000000-0000-0000-0000-000000000000}"/>
          </ac:spMkLst>
        </pc:spChg>
        <pc:spChg chg="mod">
          <ac:chgData name="Joseph Levy" userId="3766db8f-7892-44ce-ae9b-8fce39950acf" providerId="ADAL" clId="{E5E698EA-594B-448F-A409-3600B1D01ECF}" dt="2020-08-25T04:18:44.356" v="1222" actId="20577"/>
          <ac:spMkLst>
            <pc:docMk/>
            <pc:sldMk cId="1014535486" sldId="371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E5E698EA-594B-448F-A409-3600B1D01ECF}" dt="2020-08-25T01:14:07.650" v="5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E5E698EA-594B-448F-A409-3600B1D01ECF}" dt="2020-08-25T01:14:07.650" v="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802.11-20/1284r0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1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262-02-AANI-cc32-aani-report-comments.xls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p=3162300005&amp;t=4720004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2019-08-24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484607"/>
              </p:ext>
            </p:extLst>
          </p:nvPr>
        </p:nvGraphicFramePr>
        <p:xfrm>
          <a:off x="461963" y="2497138"/>
          <a:ext cx="1133316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386" imgH="2848770" progId="Word.Document.8">
                  <p:embed/>
                </p:oleObj>
              </mc:Choice>
              <mc:Fallback>
                <p:oleObj name="Document" r:id="rId4" imgW="8245386" imgH="284877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97138"/>
                        <a:ext cx="1133316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Plan Coming into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1658600" cy="5256214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400" dirty="0">
                <a:latin typeface="Times New Roman" panose="02020603050405020304" pitchFamily="18" charset="0"/>
              </a:rPr>
              <a:t>Comment resolution Plan: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400" dirty="0">
                <a:latin typeface="Times New Roman" panose="02020603050405020304" pitchFamily="18" charset="0"/>
              </a:rPr>
              <a:t>Today - Tuesday </a:t>
            </a:r>
            <a:r>
              <a:rPr lang="en-US" sz="2400" dirty="0">
                <a:latin typeface="Times New Roman" panose="02020603050405020304" pitchFamily="18" charset="0"/>
              </a:rPr>
              <a:t>25 August 9:00 -10:00 h EDT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Review the comments and assign the comments for resolution.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Resolve Comments, if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400" dirty="0">
                <a:latin typeface="Times New Roman" panose="02020603050405020304" pitchFamily="18" charset="0"/>
              </a:rPr>
              <a:t>Tuesday </a:t>
            </a:r>
            <a:r>
              <a:rPr lang="en-US" sz="2400" dirty="0">
                <a:latin typeface="Times New Roman" panose="02020603050405020304" pitchFamily="18" charset="0"/>
              </a:rPr>
              <a:t>1 September 9:00 -10:00 h EDT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400" dirty="0">
                <a:latin typeface="Times New Roman" panose="02020603050405020304" pitchFamily="18" charset="0"/>
              </a:rPr>
              <a:t>Tuesday </a:t>
            </a:r>
            <a:r>
              <a:rPr lang="en-US" sz="2400" dirty="0">
                <a:latin typeface="Times New Roman" panose="02020603050405020304" pitchFamily="18" charset="0"/>
              </a:rPr>
              <a:t>8 September 9:00 -10:00 h EDT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Tuesday 15 September 2020 11:15-13:15 h EDT – 802.11 Interim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Friday 9:00-11:00 h EDT 802.11 WG Closing Plenary 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000" dirty="0">
                <a:latin typeface="Times New Roman" panose="02020603050405020304" pitchFamily="18" charset="0"/>
              </a:rPr>
              <a:t>If Comment Resolution Complete, requesst WG approval/endorsment of the report.</a:t>
            </a:r>
            <a:endParaRPr lang="en-US" sz="2000" dirty="0">
              <a:latin typeface="Times New Roman" panose="02020603050405020304" pitchFamily="18" charset="0"/>
            </a:endParaRP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en-US" b="0" dirty="0">
                <a:latin typeface="Times New Roman" panose="02020603050405020304" pitchFamily="18" charset="0"/>
              </a:rPr>
              <a:t>Additional teleconference as requested with 10 days’ notification</a:t>
            </a:r>
            <a:endParaRPr lang="en-US" altLang="en-US" sz="1100" b="0" dirty="0">
              <a:latin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400" b="0" dirty="0"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Comments on: 11-20/0013r5 </a:t>
            </a:r>
            <a:r>
              <a:rPr lang="en-US" sz="3200" b="0" dirty="0"/>
              <a:t>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hlinkClick r:id="rId2"/>
              </a:rPr>
              <a:t>1</a:t>
            </a:r>
            <a:r>
              <a:rPr lang="en-US" sz="3200" b="0" dirty="0">
                <a:hlinkClick r:id="rId3"/>
              </a:rPr>
              <a:t>1-20/1262r1</a:t>
            </a:r>
            <a:r>
              <a:rPr lang="en-US" sz="3200" b="0" dirty="0"/>
              <a:t> “CC32 AANI Report Comments” </a:t>
            </a:r>
            <a:br>
              <a:rPr lang="en-US" sz="3200" b="0" dirty="0"/>
            </a:br>
            <a:r>
              <a:rPr lang="en-US" sz="3200" b="0" dirty="0"/>
              <a:t>(will be </a:t>
            </a:r>
            <a:r>
              <a:rPr lang="en-US" sz="3200" b="0" dirty="0">
                <a:hlinkClick r:id="rId2"/>
              </a:rPr>
              <a:t>1</a:t>
            </a:r>
            <a:r>
              <a:rPr lang="en-US" sz="3200" b="0" dirty="0">
                <a:hlinkClick r:id="rId4"/>
              </a:rPr>
              <a:t>1-20/1262r2</a:t>
            </a:r>
            <a:r>
              <a:rPr lang="en-US" sz="3200" b="0" dirty="0"/>
              <a:t> out of this meeting)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BC890F-99AE-42C6-9284-699B73531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478042"/>
              </p:ext>
            </p:extLst>
          </p:nvPr>
        </p:nvGraphicFramePr>
        <p:xfrm>
          <a:off x="1981200" y="3961607"/>
          <a:ext cx="7543800" cy="2362201"/>
        </p:xfrm>
        <a:graphic>
          <a:graphicData uri="http://schemas.openxmlformats.org/drawingml/2006/table">
            <a:tbl>
              <a:tblPr/>
              <a:tblGrid>
                <a:gridCol w="2311894">
                  <a:extLst>
                    <a:ext uri="{9D8B030D-6E8A-4147-A177-3AD203B41FA5}">
                      <a16:colId xmlns:a16="http://schemas.microsoft.com/office/drawing/2014/main" val="3181346073"/>
                    </a:ext>
                  </a:extLst>
                </a:gridCol>
                <a:gridCol w="975085">
                  <a:extLst>
                    <a:ext uri="{9D8B030D-6E8A-4147-A177-3AD203B41FA5}">
                      <a16:colId xmlns:a16="http://schemas.microsoft.com/office/drawing/2014/main" val="2234527190"/>
                    </a:ext>
                  </a:extLst>
                </a:gridCol>
                <a:gridCol w="1085175">
                  <a:extLst>
                    <a:ext uri="{9D8B030D-6E8A-4147-A177-3AD203B41FA5}">
                      <a16:colId xmlns:a16="http://schemas.microsoft.com/office/drawing/2014/main" val="1941860846"/>
                    </a:ext>
                  </a:extLst>
                </a:gridCol>
                <a:gridCol w="1703777">
                  <a:extLst>
                    <a:ext uri="{9D8B030D-6E8A-4147-A177-3AD203B41FA5}">
                      <a16:colId xmlns:a16="http://schemas.microsoft.com/office/drawing/2014/main" val="1321270438"/>
                    </a:ext>
                  </a:extLst>
                </a:gridCol>
                <a:gridCol w="1467869">
                  <a:extLst>
                    <a:ext uri="{9D8B030D-6E8A-4147-A177-3AD203B41FA5}">
                      <a16:colId xmlns:a16="http://schemas.microsoft.com/office/drawing/2014/main" val="3937352300"/>
                    </a:ext>
                  </a:extLst>
                </a:gridCol>
              </a:tblGrid>
              <a:tr h="4196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Comment Resolution Status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27315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8344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08613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81335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03752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594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8882" y="1219200"/>
            <a:ext cx="10992122" cy="5256214"/>
          </a:xfrm>
        </p:spPr>
        <p:txBody>
          <a:bodyPr/>
          <a:lstStyle/>
          <a:p>
            <a:r>
              <a:rPr lang="it-IT" altLang="en-US" sz="2000" b="0" i="1" dirty="0"/>
              <a:t>802.11 WG Interim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AANI SC -  Tuesday </a:t>
            </a:r>
            <a:r>
              <a:rPr lang="it-IT" altLang="en-US" sz="1800" b="0" i="1" dirty="0"/>
              <a:t>15 September 2020 11:15-13:15 h EDT 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Closing 802.11 WG Plenary, Friday 9:00-11:00 h EDT. (If Comment Resolution Complete, requesst WG approval/endorsment of the report. If not update the WG on the status of CC32 coment resolution.)</a:t>
            </a:r>
          </a:p>
          <a:p>
            <a:r>
              <a:rPr lang="it-IT" altLang="en-US" sz="2000" dirty="0"/>
              <a:t>AANI SC Teleconference Plan: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1 September 9:00am-10:00am ET: Comment resolution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8 September 9:00am-10:00am ET: Comment resolution</a:t>
            </a: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are critical to support the resolution of the comments generated in </a:t>
            </a:r>
            <a:r>
              <a:rPr lang="en-US" sz="2000" b="0" dirty="0"/>
              <a:t>CC32.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24 August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800" dirty="0">
                <a:hlinkClick r:id="rId3"/>
              </a:rPr>
              <a:t>https://imat.ieee.org/802.11/attendance-log?p=3162300005&amp;t=47200043</a:t>
            </a:r>
            <a:endParaRPr lang="en-US" altLang="en-US" sz="36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WG Plenary Motions are in order – so Motions can be made.</a:t>
            </a:r>
          </a:p>
          <a:p>
            <a:pPr lvl="1" eaLnBrk="1" hangingPunct="1"/>
            <a:r>
              <a:rPr lang="en-US" altLang="en-US" sz="2400" dirty="0"/>
              <a:t>	Anyone present can vote or make motions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Approval of Minutes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comment collection on </a:t>
            </a:r>
            <a:r>
              <a:rPr lang="en-US" dirty="0"/>
              <a:t>11-20/0013r5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Plan/Planning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None 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  <a:cs typeface="+mn-cs"/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 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29 July 2020 </a:t>
            </a:r>
            <a:r>
              <a:rPr lang="en-US" altLang="en-US" dirty="0">
                <a:solidFill>
                  <a:schemeClr val="tx1"/>
                </a:solidFill>
                <a:cs typeface="+mn-cs"/>
              </a:rPr>
              <a:t>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2"/>
              </a:rPr>
              <a:t>11-20/0013r4</a:t>
            </a:r>
            <a:r>
              <a:rPr lang="en-US" dirty="0"/>
              <a:t> </a:t>
            </a:r>
            <a:r>
              <a:rPr lang="en-US" b="0" dirty="0"/>
              <a:t>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b="0" dirty="0"/>
              <a:t>A Straw Poll was taken: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1600" dirty="0"/>
              <a:t>Should the AANI SC request a 20 day 802.11 WG comment collection on the “Draft technical report on interworking between 3GPP 5G network &amp; WLAN" 11-20/0013R4?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600" b="0" dirty="0"/>
              <a:t>Yes:		15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600" b="0" dirty="0"/>
              <a:t>No:		  0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600" b="0" dirty="0"/>
              <a:t>Abstain:	  1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000" b="0" dirty="0"/>
              <a:t>No Answer: 2</a:t>
            </a:r>
            <a:endParaRPr lang="en-US" altLang="en-US" sz="2000" b="0" dirty="0"/>
          </a:p>
          <a:p>
            <a:pPr lvl="1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Result: the 802.11 AANI Chair created a PDF version of the document for comment collection, and requested that the 802.11 WG Chair run a 20 day comment collection on the report, starting on or about 31 July.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tx1"/>
                </a:solidFill>
              </a:rPr>
              <a:t>30</a:t>
            </a:r>
            <a:r>
              <a:rPr lang="en-US" altLang="en-US" b="1" dirty="0">
                <a:solidFill>
                  <a:schemeClr val="tx1"/>
                </a:solidFill>
                <a:cs typeface="+mn-cs"/>
              </a:rPr>
              <a:t> July 2020 – a 20 day 802.11 WG Comment Collection (CC32) on </a:t>
            </a:r>
            <a:r>
              <a:rPr lang="en-US" dirty="0">
                <a:hlinkClick r:id="rId3"/>
              </a:rPr>
              <a:t>11-20/0013r5</a:t>
            </a:r>
            <a:r>
              <a:rPr lang="en-US" altLang="en-US" b="1" dirty="0">
                <a:solidFill>
                  <a:schemeClr val="tx1"/>
                </a:solidFill>
                <a:cs typeface="+mn-cs"/>
              </a:rPr>
              <a:t> wa</a:t>
            </a:r>
            <a:r>
              <a:rPr lang="en-US" altLang="en-US" dirty="0">
                <a:solidFill>
                  <a:schemeClr val="tx1"/>
                </a:solidFill>
              </a:rPr>
              <a:t>s launched, that completed on 19 August </a:t>
            </a:r>
            <a:endParaRPr lang="en-US" altLang="en-US" b="1" dirty="0">
              <a:solidFill>
                <a:schemeClr val="tx1"/>
              </a:solidFill>
              <a:cs typeface="+mn-cs"/>
            </a:endParaRPr>
          </a:p>
          <a:p>
            <a:pPr marL="400050" lvl="1" indent="0">
              <a:spcBef>
                <a:spcPts val="200"/>
              </a:spcBef>
              <a:defRPr/>
            </a:pP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sz="2200" b="1" dirty="0">
              <a:solidFill>
                <a:schemeClr val="tx1"/>
              </a:solidFill>
              <a:cs typeface="+mn-cs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36695</TotalTime>
  <Words>1662</Words>
  <Application>Microsoft Office PowerPoint</Application>
  <PresentationFormat>Widescreen</PresentationFormat>
  <Paragraphs>213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Monotype Sorts</vt:lpstr>
      <vt:lpstr>Times New Roman</vt:lpstr>
      <vt:lpstr>Office Theme</vt:lpstr>
      <vt:lpstr>Microsoft Word 97 - 2003 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Status on the Proposal on Interworking (cont.)</vt:lpstr>
      <vt:lpstr>Plan Coming into the Meeting</vt:lpstr>
      <vt:lpstr>Discussion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411</cp:revision>
  <cp:lastPrinted>1601-01-01T00:00:00Z</cp:lastPrinted>
  <dcterms:created xsi:type="dcterms:W3CDTF">2017-06-02T20:57:23Z</dcterms:created>
  <dcterms:modified xsi:type="dcterms:W3CDTF">2020-08-25T04:38:26Z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