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256" r:id="rId5"/>
    <p:sldId id="257" r:id="rId6"/>
    <p:sldId id="265" r:id="rId7"/>
    <p:sldId id="266" r:id="rId8"/>
    <p:sldId id="368" r:id="rId9"/>
    <p:sldId id="268" r:id="rId10"/>
    <p:sldId id="280" r:id="rId11"/>
    <p:sldId id="367" r:id="rId12"/>
    <p:sldId id="371" r:id="rId13"/>
    <p:sldId id="321" r:id="rId14"/>
    <p:sldId id="370" r:id="rId15"/>
    <p:sldId id="274" r:id="rId1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5E698EA-594B-448F-A409-3600B1D01ECF}" v="16" dt="2020-08-25T04:20:56.7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89" autoAdjust="0"/>
    <p:restoredTop sz="94660"/>
  </p:normalViewPr>
  <p:slideViewPr>
    <p:cSldViewPr>
      <p:cViewPr varScale="1">
        <p:scale>
          <a:sx n="74" d="100"/>
          <a:sy n="74" d="100"/>
        </p:scale>
        <p:origin x="72" y="78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29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seph Levy" userId="3766db8f-7892-44ce-ae9b-8fce39950acf" providerId="ADAL" clId="{E5E698EA-594B-448F-A409-3600B1D01ECF}"/>
    <pc:docChg chg="undo custSel addSld delSld modSld modMainMaster">
      <pc:chgData name="Joseph Levy" userId="3766db8f-7892-44ce-ae9b-8fce39950acf" providerId="ADAL" clId="{E5E698EA-594B-448F-A409-3600B1D01ECF}" dt="2020-08-25T04:38:02.979" v="1645" actId="14100"/>
      <pc:docMkLst>
        <pc:docMk/>
      </pc:docMkLst>
      <pc:sldChg chg="modSp mod">
        <pc:chgData name="Joseph Levy" userId="3766db8f-7892-44ce-ae9b-8fce39950acf" providerId="ADAL" clId="{E5E698EA-594B-448F-A409-3600B1D01ECF}" dt="2020-08-25T01:15:40.400" v="12"/>
        <pc:sldMkLst>
          <pc:docMk/>
          <pc:sldMk cId="0" sldId="256"/>
        </pc:sldMkLst>
        <pc:spChg chg="mod">
          <ac:chgData name="Joseph Levy" userId="3766db8f-7892-44ce-ae9b-8fce39950acf" providerId="ADAL" clId="{E5E698EA-594B-448F-A409-3600B1D01ECF}" dt="2020-08-25T01:14:21.906" v="8" actId="6549"/>
          <ac:spMkLst>
            <pc:docMk/>
            <pc:sldMk cId="0" sldId="256"/>
            <ac:spMk id="3074" creationId="{00000000-0000-0000-0000-000000000000}"/>
          </ac:spMkLst>
        </pc:spChg>
        <pc:graphicFrameChg chg="mod">
          <ac:chgData name="Joseph Levy" userId="3766db8f-7892-44ce-ae9b-8fce39950acf" providerId="ADAL" clId="{E5E698EA-594B-448F-A409-3600B1D01ECF}" dt="2020-08-25T01:15:40.400" v="12"/>
          <ac:graphicFrameMkLst>
            <pc:docMk/>
            <pc:sldMk cId="0" sldId="256"/>
            <ac:graphicFrameMk id="9" creationId="{00000000-0000-0000-0000-000000000000}"/>
          </ac:graphicFrameMkLst>
        </pc:graphicFrameChg>
      </pc:sldChg>
      <pc:sldChg chg="modSp mod">
        <pc:chgData name="Joseph Levy" userId="3766db8f-7892-44ce-ae9b-8fce39950acf" providerId="ADAL" clId="{E5E698EA-594B-448F-A409-3600B1D01ECF}" dt="2020-08-25T01:16:08.454" v="24" actId="6549"/>
        <pc:sldMkLst>
          <pc:docMk/>
          <pc:sldMk cId="0" sldId="257"/>
        </pc:sldMkLst>
        <pc:spChg chg="mod">
          <ac:chgData name="Joseph Levy" userId="3766db8f-7892-44ce-ae9b-8fce39950acf" providerId="ADAL" clId="{E5E698EA-594B-448F-A409-3600B1D01ECF}" dt="2020-08-25T01:16:08.454" v="24" actId="6549"/>
          <ac:spMkLst>
            <pc:docMk/>
            <pc:sldMk cId="0" sldId="257"/>
            <ac:spMk id="4098" creationId="{00000000-0000-0000-0000-000000000000}"/>
          </ac:spMkLst>
        </pc:spChg>
      </pc:sldChg>
      <pc:sldChg chg="modSp mod">
        <pc:chgData name="Joseph Levy" userId="3766db8f-7892-44ce-ae9b-8fce39950acf" providerId="ADAL" clId="{E5E698EA-594B-448F-A409-3600B1D01ECF}" dt="2020-08-25T01:16:54.817" v="28" actId="403"/>
        <pc:sldMkLst>
          <pc:docMk/>
          <pc:sldMk cId="3512326192" sldId="265"/>
        </pc:sldMkLst>
        <pc:spChg chg="mod">
          <ac:chgData name="Joseph Levy" userId="3766db8f-7892-44ce-ae9b-8fce39950acf" providerId="ADAL" clId="{E5E698EA-594B-448F-A409-3600B1D01ECF}" dt="2020-08-25T01:16:54.817" v="28" actId="403"/>
          <ac:spMkLst>
            <pc:docMk/>
            <pc:sldMk cId="3512326192" sldId="265"/>
            <ac:spMk id="10243" creationId="{00000000-0000-0000-0000-000000000000}"/>
          </ac:spMkLst>
        </pc:spChg>
      </pc:sldChg>
      <pc:sldChg chg="modSp mod">
        <pc:chgData name="Joseph Levy" userId="3766db8f-7892-44ce-ae9b-8fce39950acf" providerId="ADAL" clId="{E5E698EA-594B-448F-A409-3600B1D01ECF}" dt="2020-08-25T04:22:37.791" v="1251" actId="20577"/>
        <pc:sldMkLst>
          <pc:docMk/>
          <pc:sldMk cId="2555810336" sldId="266"/>
        </pc:sldMkLst>
        <pc:spChg chg="mod">
          <ac:chgData name="Joseph Levy" userId="3766db8f-7892-44ce-ae9b-8fce39950acf" providerId="ADAL" clId="{E5E698EA-594B-448F-A409-3600B1D01ECF}" dt="2020-08-25T04:22:37.791" v="1251" actId="20577"/>
          <ac:spMkLst>
            <pc:docMk/>
            <pc:sldMk cId="2555810336" sldId="266"/>
            <ac:spMk id="20483" creationId="{00000000-0000-0000-0000-000000000000}"/>
          </ac:spMkLst>
        </pc:spChg>
      </pc:sldChg>
      <pc:sldChg chg="modSp mod">
        <pc:chgData name="Joseph Levy" userId="3766db8f-7892-44ce-ae9b-8fce39950acf" providerId="ADAL" clId="{E5E698EA-594B-448F-A409-3600B1D01ECF}" dt="2020-08-25T04:34:27.236" v="1568" actId="108"/>
        <pc:sldMkLst>
          <pc:docMk/>
          <pc:sldMk cId="884494122" sldId="274"/>
        </pc:sldMkLst>
        <pc:spChg chg="mod">
          <ac:chgData name="Joseph Levy" userId="3766db8f-7892-44ce-ae9b-8fce39950acf" providerId="ADAL" clId="{E5E698EA-594B-448F-A409-3600B1D01ECF}" dt="2020-08-25T04:34:27.236" v="1568" actId="108"/>
          <ac:spMkLst>
            <pc:docMk/>
            <pc:sldMk cId="884494122" sldId="274"/>
            <ac:spMk id="37891" creationId="{00000000-0000-0000-0000-000000000000}"/>
          </ac:spMkLst>
        </pc:spChg>
      </pc:sldChg>
      <pc:sldChg chg="modSp mod">
        <pc:chgData name="Joseph Levy" userId="3766db8f-7892-44ce-ae9b-8fce39950acf" providerId="ADAL" clId="{E5E698EA-594B-448F-A409-3600B1D01ECF}" dt="2020-08-25T04:38:02.979" v="1645" actId="14100"/>
        <pc:sldMkLst>
          <pc:docMk/>
          <pc:sldMk cId="1419489285" sldId="321"/>
        </pc:sldMkLst>
        <pc:spChg chg="mod">
          <ac:chgData name="Joseph Levy" userId="3766db8f-7892-44ce-ae9b-8fce39950acf" providerId="ADAL" clId="{E5E698EA-594B-448F-A409-3600B1D01ECF}" dt="2020-08-25T04:36:45.458" v="1612" actId="14100"/>
          <ac:spMkLst>
            <pc:docMk/>
            <pc:sldMk cId="1419489285" sldId="321"/>
            <ac:spMk id="2" creationId="{00000000-0000-0000-0000-000000000000}"/>
          </ac:spMkLst>
        </pc:spChg>
        <pc:spChg chg="mod">
          <ac:chgData name="Joseph Levy" userId="3766db8f-7892-44ce-ae9b-8fce39950acf" providerId="ADAL" clId="{E5E698EA-594B-448F-A409-3600B1D01ECF}" dt="2020-08-25T04:38:02.979" v="1645" actId="14100"/>
          <ac:spMkLst>
            <pc:docMk/>
            <pc:sldMk cId="1419489285" sldId="321"/>
            <ac:spMk id="3" creationId="{00000000-0000-0000-0000-000000000000}"/>
          </ac:spMkLst>
        </pc:spChg>
      </pc:sldChg>
      <pc:sldChg chg="del">
        <pc:chgData name="Joseph Levy" userId="3766db8f-7892-44ce-ae9b-8fce39950acf" providerId="ADAL" clId="{E5E698EA-594B-448F-A409-3600B1D01ECF}" dt="2020-08-25T04:10:02.737" v="755" actId="2696"/>
        <pc:sldMkLst>
          <pc:docMk/>
          <pc:sldMk cId="894173404" sldId="369"/>
        </pc:sldMkLst>
      </pc:sldChg>
      <pc:sldChg chg="addSp modSp mod">
        <pc:chgData name="Joseph Levy" userId="3766db8f-7892-44ce-ae9b-8fce39950acf" providerId="ADAL" clId="{E5E698EA-594B-448F-A409-3600B1D01ECF}" dt="2020-08-25T04:21:49.042" v="1232" actId="1076"/>
        <pc:sldMkLst>
          <pc:docMk/>
          <pc:sldMk cId="2972509850" sldId="370"/>
        </pc:sldMkLst>
        <pc:spChg chg="mod">
          <ac:chgData name="Joseph Levy" userId="3766db8f-7892-44ce-ae9b-8fce39950acf" providerId="ADAL" clId="{E5E698EA-594B-448F-A409-3600B1D01ECF}" dt="2020-08-25T01:35:06.002" v="632" actId="6549"/>
          <ac:spMkLst>
            <pc:docMk/>
            <pc:sldMk cId="2972509850" sldId="370"/>
            <ac:spMk id="2" creationId="{00000000-0000-0000-0000-000000000000}"/>
          </ac:spMkLst>
        </pc:spChg>
        <pc:spChg chg="mod">
          <ac:chgData name="Joseph Levy" userId="3766db8f-7892-44ce-ae9b-8fce39950acf" providerId="ADAL" clId="{E5E698EA-594B-448F-A409-3600B1D01ECF}" dt="2020-08-25T04:21:38.369" v="1231" actId="14100"/>
          <ac:spMkLst>
            <pc:docMk/>
            <pc:sldMk cId="2972509850" sldId="370"/>
            <ac:spMk id="3" creationId="{00000000-0000-0000-0000-000000000000}"/>
          </ac:spMkLst>
        </pc:spChg>
        <pc:graphicFrameChg chg="add mod modGraphic">
          <ac:chgData name="Joseph Levy" userId="3766db8f-7892-44ce-ae9b-8fce39950acf" providerId="ADAL" clId="{E5E698EA-594B-448F-A409-3600B1D01ECF}" dt="2020-08-25T04:21:49.042" v="1232" actId="1076"/>
          <ac:graphicFrameMkLst>
            <pc:docMk/>
            <pc:sldMk cId="2972509850" sldId="370"/>
            <ac:graphicFrameMk id="7" creationId="{ECBC890F-99AE-42C6-9284-699B7353168B}"/>
          </ac:graphicFrameMkLst>
        </pc:graphicFrameChg>
      </pc:sldChg>
      <pc:sldChg chg="modSp add mod">
        <pc:chgData name="Joseph Levy" userId="3766db8f-7892-44ce-ae9b-8fce39950acf" providerId="ADAL" clId="{E5E698EA-594B-448F-A409-3600B1D01ECF}" dt="2020-08-25T04:18:44.356" v="1222" actId="20577"/>
        <pc:sldMkLst>
          <pc:docMk/>
          <pc:sldMk cId="1014535486" sldId="371"/>
        </pc:sldMkLst>
        <pc:spChg chg="mod">
          <ac:chgData name="Joseph Levy" userId="3766db8f-7892-44ce-ae9b-8fce39950acf" providerId="ADAL" clId="{E5E698EA-594B-448F-A409-3600B1D01ECF}" dt="2020-08-25T01:20:40.713" v="210" actId="20577"/>
          <ac:spMkLst>
            <pc:docMk/>
            <pc:sldMk cId="1014535486" sldId="371"/>
            <ac:spMk id="2" creationId="{00000000-0000-0000-0000-000000000000}"/>
          </ac:spMkLst>
        </pc:spChg>
        <pc:spChg chg="mod">
          <ac:chgData name="Joseph Levy" userId="3766db8f-7892-44ce-ae9b-8fce39950acf" providerId="ADAL" clId="{E5E698EA-594B-448F-A409-3600B1D01ECF}" dt="2020-08-25T04:18:44.356" v="1222" actId="20577"/>
          <ac:spMkLst>
            <pc:docMk/>
            <pc:sldMk cId="1014535486" sldId="371"/>
            <ac:spMk id="3" creationId="{00000000-0000-0000-0000-000000000000}"/>
          </ac:spMkLst>
        </pc:spChg>
      </pc:sldChg>
      <pc:sldMasterChg chg="modSp mod">
        <pc:chgData name="Joseph Levy" userId="3766db8f-7892-44ce-ae9b-8fce39950acf" providerId="ADAL" clId="{E5E698EA-594B-448F-A409-3600B1D01ECF}" dt="2020-08-25T01:14:07.650" v="5" actId="6549"/>
        <pc:sldMasterMkLst>
          <pc:docMk/>
          <pc:sldMasterMk cId="0" sldId="2147483648"/>
        </pc:sldMasterMkLst>
        <pc:spChg chg="mod">
          <ac:chgData name="Joseph Levy" userId="3766db8f-7892-44ce-ae9b-8fce39950acf" providerId="ADAL" clId="{E5E698EA-594B-448F-A409-3600B1D01ECF}" dt="2020-08-25T01:14:07.650" v="5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8/24/2020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doc.: IEEE 802.11-16/1093r2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July 2009</a:t>
            </a:r>
          </a:p>
        </p:txBody>
      </p:sp>
      <p:sp>
        <p:nvSpPr>
          <p:cNvPr id="11270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6DCF333B-947A-4500-AB79-A2728DBCF767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773027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doc.: IEEE 802.11-16/1093r2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Jan 2009</a:t>
            </a:r>
          </a:p>
        </p:txBody>
      </p:sp>
      <p:sp>
        <p:nvSpPr>
          <p:cNvPr id="1331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F76AD833-F326-48D3-A662-B127F7E4458F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 dirty="0"/>
          </a:p>
        </p:txBody>
      </p:sp>
      <p:sp>
        <p:nvSpPr>
          <p:cNvPr id="133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700088"/>
            <a:ext cx="6172200" cy="3471862"/>
          </a:xfrm>
          <a:ln/>
        </p:spPr>
      </p:sp>
      <p:sp>
        <p:nvSpPr>
          <p:cNvPr id="133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5513" y="4408488"/>
            <a:ext cx="5083175" cy="4178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618692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July 2013</a:t>
            </a:r>
            <a:endParaRPr lang="en-GB" altLang="en-US" sz="1400" dirty="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dirty="0"/>
              <a:t>doc.: IEEE 802.11-16/1093r2</a:t>
            </a:r>
          </a:p>
        </p:txBody>
      </p:sp>
      <p:sp>
        <p:nvSpPr>
          <p:cNvPr id="16388" name="Rectangle 3"/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 dirty="0"/>
              <a:t>September 2012</a:t>
            </a:r>
          </a:p>
        </p:txBody>
      </p:sp>
      <p:sp>
        <p:nvSpPr>
          <p:cNvPr id="16389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dirty="0"/>
              <a:t>Clint Chaplin, Chair (Samsung)</a:t>
            </a:r>
          </a:p>
        </p:txBody>
      </p:sp>
      <p:sp>
        <p:nvSpPr>
          <p:cNvPr id="163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dirty="0"/>
              <a:t>Page </a:t>
            </a:r>
            <a:fld id="{9EFE332B-4021-47BB-B2B7-CB32DEB01A9B}" type="slidenum">
              <a:rPr lang="en-GB" altLang="en-US" smtClean="0"/>
              <a:pPr>
                <a:spcBef>
                  <a:spcPct val="0"/>
                </a:spcBef>
              </a:pPr>
              <a:t>6</a:t>
            </a:fld>
            <a:endParaRPr lang="en-GB" altLang="en-US" dirty="0"/>
          </a:p>
        </p:txBody>
      </p:sp>
      <p:sp>
        <p:nvSpPr>
          <p:cNvPr id="163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313" y="744538"/>
            <a:ext cx="6621462" cy="3725862"/>
          </a:xfrm>
          <a:ln/>
        </p:spPr>
      </p:sp>
      <p:sp>
        <p:nvSpPr>
          <p:cNvPr id="163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8050"/>
            <a:ext cx="5435600" cy="4468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42404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38916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doc.: IEEE 802.11-16/1093r2</a:t>
            </a:r>
          </a:p>
        </p:txBody>
      </p:sp>
      <p:sp>
        <p:nvSpPr>
          <p:cNvPr id="38917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August, 17 2016</a:t>
            </a:r>
          </a:p>
        </p:txBody>
      </p:sp>
      <p:sp>
        <p:nvSpPr>
          <p:cNvPr id="38918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dirty="0"/>
              <a:t>Joseph Levy (InterDigital)</a:t>
            </a:r>
          </a:p>
        </p:txBody>
      </p:sp>
      <p:sp>
        <p:nvSpPr>
          <p:cNvPr id="3891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1A0F9B1D-73C6-47E5-9FB5-FE6C23108F33}" type="slidenum">
              <a:rPr lang="en-US" altLang="en-US" smtClean="0"/>
              <a:pPr>
                <a:spcBef>
                  <a:spcPct val="0"/>
                </a:spcBef>
              </a:pPr>
              <a:t>12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825863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August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802.11-20/1284r0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262-01-AANI-cc32-aani-report-comments.xlsx" TargetMode="External"/><Relationship Id="rId2" Type="http://schemas.openxmlformats.org/officeDocument/2006/relationships/hyperlink" Target="https://mentor.ieee.org/802.11/dcn/20/11-20-1262-00-AANI-cc32-aani-report-comments.xls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0/11-20-1262-02-AANI-cc32-aani-report-comments.xlsx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imat.ieee.org/802.11/attendance-log?p=3162300005&amp;t=47200043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faqs/affiliationFAQ.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board/pat/pat-slideset.ppt" TargetMode="External"/><Relationship Id="rId5" Type="http://schemas.openxmlformats.org/officeDocument/2006/relationships/hyperlink" Target="http://www.ieee.org/web/membership/ethics/code_ethics.html" TargetMode="External"/><Relationship Id="rId4" Type="http://schemas.openxmlformats.org/officeDocument/2006/relationships/hyperlink" Target="http://standards.ieee.org/resources/antitrust-guidelines.pdf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standards.ieee.org/develop/policies/bylaws/sb_bylaws.pd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0580-00-AANI-consideration-of-interworking-between-3gpp-5g-core-and-ieee-802-11.pptx" TargetMode="External"/><Relationship Id="rId3" Type="http://schemas.openxmlformats.org/officeDocument/2006/relationships/hyperlink" Target="https://mentor.ieee.org/802.11/dcn/19/11-19-1529-01-AANI-objective-and-scope-of-technical-report-on-interworking-between-5g-core-network-and-wlan.docx" TargetMode="External"/><Relationship Id="rId7" Type="http://schemas.openxmlformats.org/officeDocument/2006/relationships/hyperlink" Target="https://mentor.ieee.org/802.11/dcn/20/11-20-0013-01-AANI-draft-technical-report-on-interworking-between-3gpp-5g-network-wlan.docx" TargetMode="External"/><Relationship Id="rId2" Type="http://schemas.openxmlformats.org/officeDocument/2006/relationships/hyperlink" Target="https://mentor.ieee.org/802.11/dcn/19/11-19-1160-01-AANI-proposal-on-interworking-between-ieee-802-11-wlan-and-3gpp-5g-core-network.ppt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0013-00-AANI-draft-technical-report-on-interworking-between-3gpp-5g-network-wlan.docx" TargetMode="External"/><Relationship Id="rId11" Type="http://schemas.openxmlformats.org/officeDocument/2006/relationships/hyperlink" Target="https://mentor.ieee.org/802.11/dcn/20/11-20-1031-02-AANI-11-20-0013-00-aani-draft-technical-report-on-interworking-between-3gpp-5g-network-wlan-intel-comments.docx" TargetMode="External"/><Relationship Id="rId5" Type="http://schemas.openxmlformats.org/officeDocument/2006/relationships/hyperlink" Target="https://mentor.ieee.org/802.11/dcn/19/11-19-1843-00-AANI-initial-technical-draft-report-on-interworking-between-3gpp-5g-network-and-wlan.docx" TargetMode="External"/><Relationship Id="rId10" Type="http://schemas.openxmlformats.org/officeDocument/2006/relationships/hyperlink" Target="https://mentor.ieee.org/802.11/dcn/20/11-20-0013-03-AANI-draft-technical-report-on-interworking-between-3gpp-5g-network-wlan.docx" TargetMode="External"/><Relationship Id="rId4" Type="http://schemas.openxmlformats.org/officeDocument/2006/relationships/hyperlink" Target="https://mentor.ieee.org/802.11/dcn/19/11-19-2046-00-AANI-the-initial-technical-draft-report-on-interworking-between-3gpp-5g-network-network.pptx" TargetMode="External"/><Relationship Id="rId9" Type="http://schemas.openxmlformats.org/officeDocument/2006/relationships/hyperlink" Target="https://mentor.ieee.org/802.11/dcn/20/11-20-0013-02-AANI-draft-technical-report-on-interworking-between-3gpp-5g-network-wlan.docx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013-05-AANI-draft-technical-report-on-interworking-between-3gpp-5g-network-wlan.docx" TargetMode="External"/><Relationship Id="rId2" Type="http://schemas.openxmlformats.org/officeDocument/2006/relationships/hyperlink" Target="https://mentor.ieee.org/802.11/dcn/20/11-20-0013-04-AANI-draft-technical-report-on-interworking-between-3gpp-5g-network-wlan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dirty="0"/>
              <a:t>AANI SC Teleconference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838200" y="1675607"/>
            <a:ext cx="10361084" cy="380999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2019-08-24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004219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9484607"/>
              </p:ext>
            </p:extLst>
          </p:nvPr>
        </p:nvGraphicFramePr>
        <p:xfrm>
          <a:off x="461963" y="2497138"/>
          <a:ext cx="11333162" cy="3906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245386" imgH="2848770" progId="Word.Document.8">
                  <p:embed/>
                </p:oleObj>
              </mc:Choice>
              <mc:Fallback>
                <p:oleObj name="Document" r:id="rId4" imgW="8245386" imgH="2848770" progId="Word.Document.8">
                  <p:embed/>
                  <p:pic>
                    <p:nvPicPr>
                      <p:cNvPr id="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97138"/>
                        <a:ext cx="11333162" cy="39068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Plan Coming into the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11658600" cy="5256214"/>
          </a:xfrm>
        </p:spPr>
        <p:txBody>
          <a:bodyPr/>
          <a:lstStyle/>
          <a:p>
            <a:pPr marL="400050" lvl="1" indent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GB" sz="2400" dirty="0">
                <a:latin typeface="Times New Roman" panose="02020603050405020304" pitchFamily="18" charset="0"/>
              </a:rPr>
              <a:t>Comment resolution Plan:</a:t>
            </a:r>
          </a:p>
          <a:p>
            <a:pPr lvl="2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altLang="en-US" sz="2400" dirty="0">
                <a:latin typeface="Times New Roman" panose="02020603050405020304" pitchFamily="18" charset="0"/>
              </a:rPr>
              <a:t>Today - Tuesday </a:t>
            </a:r>
            <a:r>
              <a:rPr lang="en-US" sz="2400" dirty="0">
                <a:latin typeface="Times New Roman" panose="02020603050405020304" pitchFamily="18" charset="0"/>
              </a:rPr>
              <a:t>25 August 9:00 -10:00 h EDT</a:t>
            </a:r>
          </a:p>
          <a:p>
            <a:pPr lvl="3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000" dirty="0">
                <a:latin typeface="Times New Roman" panose="02020603050405020304" pitchFamily="18" charset="0"/>
              </a:rPr>
              <a:t>Review the comments and assign the comments for resolution.</a:t>
            </a:r>
          </a:p>
          <a:p>
            <a:pPr lvl="3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000" dirty="0">
                <a:latin typeface="Times New Roman" panose="02020603050405020304" pitchFamily="18" charset="0"/>
              </a:rPr>
              <a:t>Resolve Comments, if possible</a:t>
            </a:r>
          </a:p>
          <a:p>
            <a:pPr lvl="2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altLang="en-US" sz="2400" dirty="0">
                <a:latin typeface="Times New Roman" panose="02020603050405020304" pitchFamily="18" charset="0"/>
              </a:rPr>
              <a:t>Tuesday </a:t>
            </a:r>
            <a:r>
              <a:rPr lang="en-US" sz="2400" dirty="0">
                <a:latin typeface="Times New Roman" panose="02020603050405020304" pitchFamily="18" charset="0"/>
              </a:rPr>
              <a:t>1 September 9:00 -10:00 h EDT</a:t>
            </a:r>
          </a:p>
          <a:p>
            <a:pPr lvl="3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000" dirty="0">
                <a:latin typeface="Times New Roman" panose="02020603050405020304" pitchFamily="18" charset="0"/>
              </a:rPr>
              <a:t>Technical submissions for comment resolution</a:t>
            </a:r>
          </a:p>
          <a:p>
            <a:pPr lvl="3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000" dirty="0">
                <a:latin typeface="Times New Roman" panose="02020603050405020304" pitchFamily="18" charset="0"/>
              </a:rPr>
              <a:t>Agreement of comment resolutions as possible</a:t>
            </a:r>
          </a:p>
          <a:p>
            <a:pPr lvl="2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altLang="en-US" sz="2400" dirty="0">
                <a:latin typeface="Times New Roman" panose="02020603050405020304" pitchFamily="18" charset="0"/>
              </a:rPr>
              <a:t>Tuesday </a:t>
            </a:r>
            <a:r>
              <a:rPr lang="en-US" sz="2400" dirty="0">
                <a:latin typeface="Times New Roman" panose="02020603050405020304" pitchFamily="18" charset="0"/>
              </a:rPr>
              <a:t>8 September 9:00 -10:00 h EDT</a:t>
            </a:r>
          </a:p>
          <a:p>
            <a:pPr lvl="3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000" dirty="0">
                <a:latin typeface="Times New Roman" panose="02020603050405020304" pitchFamily="18" charset="0"/>
              </a:rPr>
              <a:t>Technical submissions for comment resolution</a:t>
            </a:r>
          </a:p>
          <a:p>
            <a:pPr lvl="3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000" dirty="0">
                <a:latin typeface="Times New Roman" panose="02020603050405020304" pitchFamily="18" charset="0"/>
              </a:rPr>
              <a:t>Agreement of comment resolutions as possible</a:t>
            </a:r>
          </a:p>
          <a:p>
            <a:pPr lvl="2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it-IT" altLang="en-US" sz="2400" dirty="0">
                <a:latin typeface="Times New Roman" panose="02020603050405020304" pitchFamily="18" charset="0"/>
              </a:rPr>
              <a:t>Tuesday 15 September 2020 11:15-13:15 h EDT – 802.11 Interim</a:t>
            </a:r>
          </a:p>
          <a:p>
            <a:pPr lvl="3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000" dirty="0">
                <a:latin typeface="Times New Roman" panose="02020603050405020304" pitchFamily="18" charset="0"/>
              </a:rPr>
              <a:t>Technical submissions for comment resolution</a:t>
            </a:r>
          </a:p>
          <a:p>
            <a:pPr lvl="3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000" dirty="0">
                <a:latin typeface="Times New Roman" panose="02020603050405020304" pitchFamily="18" charset="0"/>
              </a:rPr>
              <a:t>Agreement of comment resolutions as possible</a:t>
            </a:r>
          </a:p>
          <a:p>
            <a:pPr lvl="2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it-IT" altLang="en-US" sz="2400" dirty="0">
                <a:latin typeface="Times New Roman" panose="02020603050405020304" pitchFamily="18" charset="0"/>
              </a:rPr>
              <a:t>Friday 9:00-11:00 h EDT 802.11 WG Closing Plenary </a:t>
            </a:r>
          </a:p>
          <a:p>
            <a:pPr lvl="3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it-IT" altLang="en-US" sz="2000" dirty="0">
                <a:latin typeface="Times New Roman" panose="02020603050405020304" pitchFamily="18" charset="0"/>
              </a:rPr>
              <a:t>If Comment Resolution Complete, requesst WG approval/endorsment of the report.</a:t>
            </a:r>
            <a:endParaRPr lang="en-US" sz="2000" dirty="0">
              <a:latin typeface="Times New Roman" panose="02020603050405020304" pitchFamily="18" charset="0"/>
            </a:endParaRPr>
          </a:p>
          <a:p>
            <a:pPr marL="1257300" lvl="3" indent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altLang="en-US" b="0" dirty="0">
                <a:latin typeface="Times New Roman" panose="02020603050405020304" pitchFamily="18" charset="0"/>
              </a:rPr>
              <a:t>Additional teleconference as requested with 10 days’ notification</a:t>
            </a:r>
            <a:endParaRPr lang="en-US" altLang="en-US" sz="1100" b="0" dirty="0">
              <a:latin typeface="Times New Roman" panose="02020603050405020304" pitchFamily="18" charset="0"/>
            </a:endParaRPr>
          </a:p>
          <a:p>
            <a:pPr lvl="2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endParaRPr lang="en-US" sz="2400" b="0" dirty="0">
              <a:latin typeface="Times New Roman" panose="02020603050405020304" pitchFamily="18" charset="0"/>
            </a:endParaRPr>
          </a:p>
          <a:p>
            <a:pPr marL="457200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endParaRPr lang="en-US" sz="28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94892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11185"/>
          </a:xfrm>
        </p:spPr>
        <p:txBody>
          <a:bodyPr/>
          <a:lstStyle/>
          <a:p>
            <a:r>
              <a:rPr lang="en-US" dirty="0"/>
              <a:t>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11658600" cy="5027614"/>
          </a:xfrm>
        </p:spPr>
        <p:txBody>
          <a:bodyPr/>
          <a:lstStyle/>
          <a:p>
            <a:pPr marL="457200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3200" dirty="0"/>
              <a:t>Comments on: 11-20/0013r5 </a:t>
            </a:r>
            <a:r>
              <a:rPr lang="en-US" sz="3200" b="0" dirty="0"/>
              <a:t>“Draft technical report on interworking between 3GPP 5G network &amp; WLAN”, Hyun Seo OH (ETRI), et al.</a:t>
            </a:r>
          </a:p>
          <a:p>
            <a:pPr marL="457200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3200" b="0" dirty="0">
                <a:hlinkClick r:id="rId2"/>
              </a:rPr>
              <a:t>1</a:t>
            </a:r>
            <a:r>
              <a:rPr lang="en-US" sz="3200" b="0" dirty="0">
                <a:hlinkClick r:id="rId3"/>
              </a:rPr>
              <a:t>1-20/1262r1</a:t>
            </a:r>
            <a:r>
              <a:rPr lang="en-US" sz="3200" b="0" dirty="0"/>
              <a:t> “CC32 AANI Report Comments” </a:t>
            </a:r>
            <a:br>
              <a:rPr lang="en-US" sz="3200" b="0" dirty="0"/>
            </a:br>
            <a:r>
              <a:rPr lang="en-US" sz="3200" b="0" dirty="0"/>
              <a:t>(will be </a:t>
            </a:r>
            <a:r>
              <a:rPr lang="en-US" sz="3200" b="0" dirty="0">
                <a:hlinkClick r:id="rId2"/>
              </a:rPr>
              <a:t>1</a:t>
            </a:r>
            <a:r>
              <a:rPr lang="en-US" sz="3200" b="0" dirty="0">
                <a:hlinkClick r:id="rId4"/>
              </a:rPr>
              <a:t>1-20/1262r2</a:t>
            </a:r>
            <a:r>
              <a:rPr lang="en-US" sz="3200" b="0" dirty="0"/>
              <a:t> out of this meeting)</a:t>
            </a:r>
          </a:p>
          <a:p>
            <a:pPr marL="457200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endParaRPr lang="en-US" sz="32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ECBC890F-99AE-42C6-9284-699B735316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4478042"/>
              </p:ext>
            </p:extLst>
          </p:nvPr>
        </p:nvGraphicFramePr>
        <p:xfrm>
          <a:off x="1981200" y="3961607"/>
          <a:ext cx="7543800" cy="2362201"/>
        </p:xfrm>
        <a:graphic>
          <a:graphicData uri="http://schemas.openxmlformats.org/drawingml/2006/table">
            <a:tbl>
              <a:tblPr/>
              <a:tblGrid>
                <a:gridCol w="2311894">
                  <a:extLst>
                    <a:ext uri="{9D8B030D-6E8A-4147-A177-3AD203B41FA5}">
                      <a16:colId xmlns:a16="http://schemas.microsoft.com/office/drawing/2014/main" val="3181346073"/>
                    </a:ext>
                  </a:extLst>
                </a:gridCol>
                <a:gridCol w="975085">
                  <a:extLst>
                    <a:ext uri="{9D8B030D-6E8A-4147-A177-3AD203B41FA5}">
                      <a16:colId xmlns:a16="http://schemas.microsoft.com/office/drawing/2014/main" val="2234527190"/>
                    </a:ext>
                  </a:extLst>
                </a:gridCol>
                <a:gridCol w="1085175">
                  <a:extLst>
                    <a:ext uri="{9D8B030D-6E8A-4147-A177-3AD203B41FA5}">
                      <a16:colId xmlns:a16="http://schemas.microsoft.com/office/drawing/2014/main" val="1941860846"/>
                    </a:ext>
                  </a:extLst>
                </a:gridCol>
                <a:gridCol w="1703777">
                  <a:extLst>
                    <a:ext uri="{9D8B030D-6E8A-4147-A177-3AD203B41FA5}">
                      <a16:colId xmlns:a16="http://schemas.microsoft.com/office/drawing/2014/main" val="1321270438"/>
                    </a:ext>
                  </a:extLst>
                </a:gridCol>
                <a:gridCol w="1467869">
                  <a:extLst>
                    <a:ext uri="{9D8B030D-6E8A-4147-A177-3AD203B41FA5}">
                      <a16:colId xmlns:a16="http://schemas.microsoft.com/office/drawing/2014/main" val="3937352300"/>
                    </a:ext>
                  </a:extLst>
                </a:gridCol>
              </a:tblGrid>
              <a:tr h="419601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Comment Resolution Status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7273151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Type of comment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Assigned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Proposed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In Document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7283446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Technical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1086139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Editorial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1813352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General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5037525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65941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25098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altLang="en-US" dirty="0"/>
              <a:t>Future Sessions Planning</a:t>
            </a: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>
          <a:xfrm>
            <a:off x="598882" y="1219200"/>
            <a:ext cx="10992122" cy="5256214"/>
          </a:xfrm>
        </p:spPr>
        <p:txBody>
          <a:bodyPr/>
          <a:lstStyle/>
          <a:p>
            <a:r>
              <a:rPr lang="it-IT" altLang="en-US" sz="2000" b="0" i="1" dirty="0"/>
              <a:t>802.11 WG Interim Teleconferences:</a:t>
            </a:r>
          </a:p>
          <a:p>
            <a:r>
              <a:rPr lang="it-IT" altLang="en-US" sz="1800" b="0" i="1" dirty="0"/>
              <a:t>	</a:t>
            </a:r>
            <a:r>
              <a:rPr lang="it-IT" altLang="en-US" sz="1600" b="0" i="1" dirty="0"/>
              <a:t>AANI SC -  Tuesday </a:t>
            </a:r>
            <a:r>
              <a:rPr lang="it-IT" altLang="en-US" sz="1800" b="0" i="1" dirty="0"/>
              <a:t>15 September 2020 11:15-13:15 h EDT </a:t>
            </a:r>
          </a:p>
          <a:p>
            <a:r>
              <a:rPr lang="it-IT" altLang="en-US" sz="1800" b="0" i="1" dirty="0"/>
              <a:t>	</a:t>
            </a:r>
            <a:r>
              <a:rPr lang="it-IT" altLang="en-US" sz="1600" b="0" i="1" dirty="0"/>
              <a:t>Closing 802.11 WG Plenary, Friday 9:00-11:00 h EDT. (If Comment Resolution Complete, requesst WG approval/endorsment of the report. If not update the WG on the status of CC32 coment resolution.)</a:t>
            </a:r>
          </a:p>
          <a:p>
            <a:r>
              <a:rPr lang="it-IT" altLang="en-US" sz="2000" dirty="0"/>
              <a:t>AANI SC Teleconference Plan: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en-US" sz="2000" dirty="0">
                <a:latin typeface="Times New Roman" panose="02020603050405020304" pitchFamily="18" charset="0"/>
              </a:rPr>
              <a:t>Tuesday </a:t>
            </a:r>
            <a:r>
              <a:rPr lang="en-US" sz="2000" dirty="0">
                <a:latin typeface="Times New Roman" panose="02020603050405020304" pitchFamily="18" charset="0"/>
              </a:rPr>
              <a:t>1 September 9:00am-10:00am ET: Comment resolution	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en-US" sz="2000" dirty="0">
                <a:latin typeface="Times New Roman" panose="02020603050405020304" pitchFamily="18" charset="0"/>
              </a:rPr>
              <a:t>Tuesday </a:t>
            </a:r>
            <a:r>
              <a:rPr lang="en-US" sz="2000" dirty="0">
                <a:latin typeface="Times New Roman" panose="02020603050405020304" pitchFamily="18" charset="0"/>
              </a:rPr>
              <a:t>8 September 9:00am-10:00am ET: Comment resolution</a:t>
            </a:r>
          </a:p>
          <a:p>
            <a:pPr marL="57150" indent="0"/>
            <a:r>
              <a:rPr lang="it-IT" altLang="en-US" sz="2000" b="1" dirty="0">
                <a:cs typeface="+mn-cs"/>
              </a:rPr>
              <a:t>	Additional Teleconferences Scheduled as required (with 10 days notice)</a:t>
            </a:r>
          </a:p>
          <a:p>
            <a:r>
              <a:rPr lang="en-US" dirty="0"/>
              <a:t>The AANI SC is contribution driven, </a:t>
            </a:r>
            <a:r>
              <a:rPr lang="en-US" dirty="0">
                <a:highlight>
                  <a:srgbClr val="FFFF00"/>
                </a:highlight>
              </a:rPr>
              <a:t>contributions are requested</a:t>
            </a:r>
            <a:r>
              <a:rPr lang="en-US" dirty="0"/>
              <a:t>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Contributions are critical to support the resolution of the comments generated in </a:t>
            </a:r>
            <a:r>
              <a:rPr lang="en-US" sz="2000" b="0" dirty="0"/>
              <a:t>CC32. </a:t>
            </a:r>
            <a:r>
              <a:rPr lang="en-US" dirty="0"/>
              <a:t> 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Contributions on 802.11 technical performance relative to IMT-2020 requirements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Contributions on interworking/integration of 802.11 with the 3GPP Next Generation System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In support of 802.1 Nendica </a:t>
            </a:r>
            <a:endParaRPr lang="en-US" altLang="en-US" dirty="0"/>
          </a:p>
          <a:p>
            <a:pPr lvl="2"/>
            <a:endParaRPr lang="en-US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44941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812799" y="1524000"/>
            <a:ext cx="10665885" cy="4951414"/>
          </a:xfrm>
          <a:ln/>
        </p:spPr>
        <p:txBody>
          <a:bodyPr/>
          <a:lstStyle/>
          <a:p>
            <a:pPr algn="ctr"/>
            <a:r>
              <a:rPr lang="en-US" altLang="en-US" sz="2800" dirty="0"/>
              <a:t>Agenda for:</a:t>
            </a:r>
          </a:p>
          <a:p>
            <a:pPr algn="ctr"/>
            <a:r>
              <a:rPr lang="en-US" altLang="en-US" sz="2800" dirty="0"/>
              <a:t> 802.11 AANI SC </a:t>
            </a:r>
            <a:br>
              <a:rPr lang="en-US" altLang="en-US" sz="2800" dirty="0"/>
            </a:br>
            <a:r>
              <a:rPr lang="en-US" altLang="en-US" dirty="0"/>
              <a:t>(Advanced Access Network Interface Standing Committee)</a:t>
            </a:r>
          </a:p>
          <a:p>
            <a:pPr algn="ctr"/>
            <a:r>
              <a:rPr lang="en-US" altLang="en-US" dirty="0"/>
              <a:t>24 August 2020</a:t>
            </a:r>
          </a:p>
          <a:p>
            <a:pPr algn="ctr"/>
            <a:r>
              <a:rPr lang="en-GB" dirty="0"/>
              <a:t>  Teleconference</a:t>
            </a:r>
          </a:p>
          <a:p>
            <a:pPr algn="ctr"/>
            <a:r>
              <a:rPr lang="en-US" altLang="en-US" dirty="0"/>
              <a:t>Chair: Joseph Levy (InterDigital)</a:t>
            </a:r>
          </a:p>
          <a:p>
            <a:pPr algn="ctr"/>
            <a:r>
              <a:rPr lang="en-US" altLang="en-US" dirty="0"/>
              <a:t>Vice Chair: Open</a:t>
            </a:r>
          </a:p>
          <a:p>
            <a:pPr algn="ctr"/>
            <a:r>
              <a:rPr lang="en-US" altLang="en-US" dirty="0"/>
              <a:t>Secretary: Open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380999"/>
          </a:xfrm>
        </p:spPr>
        <p:txBody>
          <a:bodyPr/>
          <a:lstStyle/>
          <a:p>
            <a:pPr eaLnBrk="1" hangingPunct="1"/>
            <a:r>
              <a:rPr lang="en-US" altLang="en-US" dirty="0"/>
              <a:t>Reminders and Rules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811742" y="914400"/>
            <a:ext cx="11151658" cy="5561014"/>
          </a:xfrm>
        </p:spPr>
        <p:txBody>
          <a:bodyPr/>
          <a:lstStyle/>
          <a:p>
            <a:r>
              <a:rPr lang="en-US" altLang="en-US" sz="2800" dirty="0"/>
              <a:t>Call for Secretary</a:t>
            </a:r>
          </a:p>
          <a:p>
            <a:pPr eaLnBrk="1" hangingPunct="1"/>
            <a:r>
              <a:rPr lang="en-US" altLang="en-US" sz="2800" dirty="0"/>
              <a:t>Reminders to attendees:</a:t>
            </a:r>
          </a:p>
          <a:p>
            <a:pPr lvl="1"/>
            <a:r>
              <a:rPr lang="en-US" altLang="en-US" sz="2400" dirty="0"/>
              <a:t>Please record your attendance: </a:t>
            </a:r>
            <a:r>
              <a:rPr lang="en-US" sz="1800" dirty="0">
                <a:hlinkClick r:id="rId3"/>
              </a:rPr>
              <a:t>https://imat.ieee.org/802.11/attendance-log?p=3162300005&amp;t=47200043</a:t>
            </a:r>
            <a:endParaRPr lang="en-US" altLang="en-US" sz="3600" dirty="0"/>
          </a:p>
          <a:p>
            <a:pPr lvl="1" eaLnBrk="1" hangingPunct="1"/>
            <a:r>
              <a:rPr lang="en-US" altLang="en-US" sz="2400" dirty="0"/>
              <a:t>Please mute yourself, unless you wish to speak</a:t>
            </a:r>
          </a:p>
          <a:p>
            <a:pPr lvl="1" eaLnBrk="1" hangingPunct="1"/>
            <a:r>
              <a:rPr lang="en-US" altLang="en-US" sz="2400" dirty="0"/>
              <a:t>No recordings</a:t>
            </a:r>
          </a:p>
          <a:p>
            <a:pPr eaLnBrk="1" hangingPunct="1"/>
            <a:r>
              <a:rPr lang="en-US" altLang="en-US" sz="2800" dirty="0"/>
              <a:t>AANI SC Operating Rules:</a:t>
            </a:r>
          </a:p>
          <a:p>
            <a:pPr lvl="1" eaLnBrk="1" hangingPunct="1"/>
            <a:r>
              <a:rPr lang="en-US" altLang="en-US" sz="2400" dirty="0"/>
              <a:t>Anyone present can vote on straw polls</a:t>
            </a:r>
          </a:p>
          <a:p>
            <a:pPr lvl="1" eaLnBrk="1" hangingPunct="1"/>
            <a:r>
              <a:rPr lang="en-US" altLang="en-US" sz="1600" dirty="0"/>
              <a:t>Non-preannounced Motions are not in order during 802.11 teleconferences</a:t>
            </a:r>
          </a:p>
          <a:p>
            <a:pPr lvl="1" eaLnBrk="1" hangingPunct="1"/>
            <a:r>
              <a:rPr lang="en-US" altLang="en-US" sz="1600" dirty="0"/>
              <a:t>Motions with 10 days notice are allowed (please contact the Chair)</a:t>
            </a:r>
          </a:p>
          <a:p>
            <a:pPr lvl="1" eaLnBrk="1" hangingPunct="1"/>
            <a:r>
              <a:rPr lang="en-US" altLang="en-US" sz="2400" dirty="0"/>
              <a:t>During the WG Plenary Motions are in order – so Motions can be made.</a:t>
            </a:r>
          </a:p>
          <a:p>
            <a:pPr lvl="1" eaLnBrk="1" hangingPunct="1"/>
            <a:r>
              <a:rPr lang="en-US" altLang="en-US" sz="2400" dirty="0"/>
              <a:t>	Anyone present can vote or make motions</a:t>
            </a:r>
          </a:p>
          <a:p>
            <a:pPr lvl="1" eaLnBrk="1" hangingPunct="1"/>
            <a:r>
              <a:rPr lang="en-US" altLang="en-US" sz="2400" dirty="0"/>
              <a:t>	75% majority required to pass </a:t>
            </a:r>
          </a:p>
          <a:p>
            <a:r>
              <a:rPr lang="en-US" altLang="en-US" sz="2800" dirty="0"/>
              <a:t>Note this is a one-hour teleconference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23261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1" y="685802"/>
            <a:ext cx="10361084" cy="657224"/>
          </a:xfrm>
        </p:spPr>
        <p:txBody>
          <a:bodyPr/>
          <a:lstStyle/>
          <a:p>
            <a:pPr eaLnBrk="1" hangingPunct="1"/>
            <a:r>
              <a:rPr lang="en-US" altLang="en-US" dirty="0"/>
              <a:t>Agenda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656724" y="1219200"/>
            <a:ext cx="10978036" cy="5256213"/>
          </a:xfrm>
        </p:spPr>
        <p:txBody>
          <a:bodyPr/>
          <a:lstStyle/>
          <a:p>
            <a:pPr marL="457200" indent="-457200">
              <a:spcBef>
                <a:spcPts val="200"/>
              </a:spcBef>
              <a:buFont typeface="+mj-lt"/>
              <a:buAutoNum type="arabicPeriod"/>
              <a:defRPr/>
            </a:pPr>
            <a:r>
              <a:rPr lang="en-US" altLang="en-US" dirty="0"/>
              <a:t>Call for Secretary</a:t>
            </a:r>
          </a:p>
          <a:p>
            <a:pPr marL="457200" indent="-457200">
              <a:spcBef>
                <a:spcPts val="200"/>
              </a:spcBef>
              <a:buFont typeface="Times New Roman" panose="02020603050405020304" pitchFamily="18" charset="0"/>
              <a:buAutoNum type="arabicPeriod"/>
              <a:defRPr/>
            </a:pPr>
            <a:r>
              <a:rPr lang="en-US" altLang="en-US" dirty="0"/>
              <a:t>Administrative: Reminders, Rules, Guidelines, Resources,  Participation, Approval of Minutes</a:t>
            </a:r>
          </a:p>
          <a:p>
            <a:pPr marL="457200" indent="-457200">
              <a:spcBef>
                <a:spcPts val="200"/>
              </a:spcBef>
              <a:buFont typeface="Times New Roman" panose="02020603050405020304" pitchFamily="18" charset="0"/>
              <a:buAutoNum type="arabicPeriod"/>
              <a:defRPr/>
            </a:pPr>
            <a:r>
              <a:rPr lang="en-US" altLang="en-US" dirty="0"/>
              <a:t>Background/Status</a:t>
            </a:r>
          </a:p>
          <a:p>
            <a:pPr marL="457200" indent="-457200">
              <a:spcBef>
                <a:spcPts val="200"/>
              </a:spcBef>
              <a:buFont typeface="Times New Roman" panose="02020603050405020304" pitchFamily="18" charset="0"/>
              <a:buAutoNum type="arabicPeriod"/>
              <a:defRPr/>
            </a:pPr>
            <a:r>
              <a:rPr lang="en-US" altLang="en-US" dirty="0"/>
              <a:t>Status of 802.11 WG </a:t>
            </a:r>
            <a:r>
              <a:rPr lang="en-GB" dirty="0"/>
              <a:t>comment collection on </a:t>
            </a:r>
            <a:r>
              <a:rPr lang="en-US" dirty="0"/>
              <a:t>11-20/0013r5 “Draft technical report on interworking between 3GPP 5G network &amp; WLAN”, Hyun Seo OH (ETRI), et al.</a:t>
            </a:r>
          </a:p>
          <a:p>
            <a:pPr marL="457200" indent="-457200">
              <a:spcBef>
                <a:spcPts val="200"/>
              </a:spcBef>
              <a:buFont typeface="Times New Roman" panose="02020603050405020304" pitchFamily="18" charset="0"/>
              <a:buAutoNum type="arabicPeriod"/>
              <a:defRPr/>
            </a:pPr>
            <a:r>
              <a:rPr lang="en-US" altLang="en-US" dirty="0"/>
              <a:t>Comment Resolution Plan/Planning</a:t>
            </a:r>
          </a:p>
          <a:p>
            <a:pPr marL="457200" indent="-457200">
              <a:spcBef>
                <a:spcPts val="200"/>
              </a:spcBef>
              <a:buFont typeface="Times New Roman" panose="02020603050405020304" pitchFamily="18" charset="0"/>
              <a:buAutoNum type="arabicPeriod"/>
              <a:defRPr/>
            </a:pPr>
            <a:r>
              <a:rPr lang="en-US" altLang="en-US" dirty="0"/>
              <a:t>Comment Resolution</a:t>
            </a:r>
          </a:p>
          <a:p>
            <a:pPr marL="457200" indent="-457200">
              <a:spcBef>
                <a:spcPts val="200"/>
              </a:spcBef>
              <a:buFont typeface="Times New Roman" panose="02020603050405020304" pitchFamily="18" charset="0"/>
              <a:buAutoNum type="arabicPeriod"/>
              <a:defRPr/>
            </a:pPr>
            <a:r>
              <a:rPr lang="en-US" dirty="0"/>
              <a:t>Technical Discussion / Contributions</a:t>
            </a: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dirty="0"/>
              <a:t>None ?</a:t>
            </a:r>
          </a:p>
          <a:p>
            <a:pPr marL="457200" indent="-457200">
              <a:spcBef>
                <a:spcPts val="200"/>
              </a:spcBef>
              <a:buFont typeface="+mj-lt"/>
              <a:buAutoNum type="arabicPeriod"/>
              <a:defRPr/>
            </a:pPr>
            <a:r>
              <a:rPr lang="en-US" altLang="en-US" dirty="0"/>
              <a:t>Future Sessions Planning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58103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99A92-BF3E-43D7-B080-F0104D6B90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457199"/>
          </a:xfrm>
        </p:spPr>
        <p:txBody>
          <a:bodyPr/>
          <a:lstStyle/>
          <a:p>
            <a:r>
              <a:rPr lang="en-US" altLang="en-US" dirty="0"/>
              <a:t>Guidelines for IEEE-SA Meetings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EDC840-3D08-462E-8EE4-982DE5C72FF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307F00-F37C-4244-A16F-C28D05A0170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D6072B-7049-4D6F-8190-4CBA8CDB29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06B781AF-4CCF-49B0-A572-DE54FBE5D942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036AA29B-7296-4958-AD1C-F6C5186159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2343" y="1143000"/>
            <a:ext cx="11125200" cy="5332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0188" indent="-230188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3200">
                <a:solidFill>
                  <a:srgbClr val="000099"/>
                </a:solidFill>
                <a:latin typeface="Arial" panose="020B0604020202020204" pitchFamily="34" charset="0"/>
              </a:defRPr>
            </a:lvl1pPr>
            <a:lvl2pPr marL="630238" indent="-28575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800">
                <a:solidFill>
                  <a:srgbClr val="000099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400">
                <a:solidFill>
                  <a:srgbClr val="000099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endParaRPr lang="en-US" altLang="en-US" sz="700" u="sng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800" b="1" dirty="0"/>
              <a:t>All IEEE-SA standards meetings shall be conducted in compliance with all applicable laws, including antitrust and competition laws.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800" b="1" dirty="0"/>
              <a:t>Don’t discuss the interpretation, validity, or essentiality of patents/patent claims. 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800" b="1" dirty="0"/>
              <a:t>Don’t discuss specific license rates, terms, or conditions.</a:t>
            </a:r>
          </a:p>
          <a:p>
            <a:pPr lvl="1">
              <a:lnSpc>
                <a:spcPct val="80000"/>
              </a:lnSpc>
              <a:spcAft>
                <a:spcPct val="40000"/>
              </a:spcAft>
            </a:pPr>
            <a:r>
              <a:rPr lang="en-US" altLang="en-US" sz="1400" dirty="0"/>
              <a:t>Relative costs, including licensing costs of essential patent claims, of different technical approaches may be discussed in standards development meetings. </a:t>
            </a:r>
          </a:p>
          <a:p>
            <a:pPr lvl="2">
              <a:lnSpc>
                <a:spcPct val="80000"/>
              </a:lnSpc>
              <a:spcAft>
                <a:spcPct val="40000"/>
              </a:spcAft>
            </a:pPr>
            <a:r>
              <a:rPr lang="en-GB" altLang="en-US" sz="1400" dirty="0"/>
              <a:t>Technical considerations remain primary focus</a:t>
            </a:r>
            <a:endParaRPr lang="en-US" altLang="en-US" sz="1400" dirty="0"/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800" b="1" dirty="0"/>
              <a:t>Don’t discuss or engage in the fixing of product prices, allocation of customers, or division of sales markets.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800" b="1" dirty="0"/>
              <a:t>Don’t discuss the status or substance of ongoing or threatened litigation.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800" b="1" dirty="0"/>
              <a:t>Don’t be silent if inappropriate topics are discussed… do formally object.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050" b="1" dirty="0"/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400" b="1" dirty="0"/>
              <a:t>If you have questions, contact the IEEE-SA Standards Board Patent Committee Administrator at patcom@ieee.org or visit http://standards.ieee.org/about/sasb/patcom/index.html </a:t>
            </a:r>
            <a:br>
              <a:rPr lang="en-US" altLang="en-US" sz="1400" b="1" dirty="0"/>
            </a:br>
            <a:endParaRPr lang="en-US" altLang="en-US" sz="1400" b="1" dirty="0"/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400" b="1" dirty="0"/>
              <a:t>See </a:t>
            </a:r>
            <a:r>
              <a:rPr lang="en-US" altLang="en-US" sz="1400" b="1" i="1" dirty="0"/>
              <a:t>IEEE-SA Standards Board Operations Manual</a:t>
            </a:r>
            <a:r>
              <a:rPr lang="en-US" altLang="en-US" sz="1400" b="1" dirty="0"/>
              <a:t>, clause 5.3.10 and </a:t>
            </a:r>
            <a:r>
              <a:rPr lang="en-GB" altLang="en-US" sz="1400" b="1" dirty="0"/>
              <a:t>“Promoting Competition and Innovation: What You Need to Know about the IEEE Standards Association's Antitrust and Competition Policy”</a:t>
            </a:r>
            <a:r>
              <a:rPr lang="en-US" altLang="en-US" sz="1400" b="1" dirty="0"/>
              <a:t> for more details.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endParaRPr lang="en-US" altLang="en-US" sz="1400" b="1" dirty="0"/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400" b="1" dirty="0"/>
              <a:t>This slide set is available </a:t>
            </a:r>
            <a:br>
              <a:rPr lang="en-US" altLang="en-US" sz="1400" b="1" dirty="0"/>
            </a:br>
            <a:r>
              <a:rPr lang="en-US" altLang="en-US" sz="1400" b="1" dirty="0"/>
              <a:t>at https://development.standards.ieee.org/myproject/Public/mytools/mob/preparslides.ppt</a:t>
            </a:r>
          </a:p>
        </p:txBody>
      </p:sp>
    </p:spTree>
    <p:extLst>
      <p:ext uri="{BB962C8B-B14F-4D97-AF65-F5344CB8AC3E}">
        <p14:creationId xmlns:p14="http://schemas.microsoft.com/office/powerpoint/2010/main" val="188031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dirty="0">
                <a:solidFill>
                  <a:schemeClr val="tx1"/>
                </a:solidFill>
              </a:rPr>
              <a:t>Resources – URLs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dirty="0"/>
              <a:t>Link to IEEE Disclosure of Affiliation 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>
                <a:hlinkClick r:id="rId3"/>
              </a:rPr>
              <a:t>http://standards.ieee.org/faqs/affiliationFAQ.html</a:t>
            </a:r>
            <a:endParaRPr lang="en-US" altLang="en-US" sz="2400" dirty="0"/>
          </a:p>
          <a:p>
            <a:pPr>
              <a:lnSpc>
                <a:spcPct val="90000"/>
              </a:lnSpc>
            </a:pPr>
            <a:r>
              <a:rPr lang="en-US" altLang="en-US" sz="2800" dirty="0"/>
              <a:t>Links to IEEE Antitrust Guidelines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>
                <a:hlinkClick r:id="rId4"/>
              </a:rPr>
              <a:t>http://standards.ieee.org/resources/antitrust-guidelines.pdf</a:t>
            </a:r>
            <a:endParaRPr lang="en-US" altLang="en-US" sz="2400" dirty="0"/>
          </a:p>
          <a:p>
            <a:pPr>
              <a:lnSpc>
                <a:spcPct val="90000"/>
              </a:lnSpc>
            </a:pPr>
            <a:r>
              <a:rPr lang="en-US" altLang="en-US" sz="2800" dirty="0"/>
              <a:t>Link to IEEE Code of Ethics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>
                <a:hlinkClick r:id="rId5"/>
              </a:rPr>
              <a:t>http://www.ieee.org/web/membership/ethics/code_ethics.html</a:t>
            </a:r>
            <a:r>
              <a:rPr lang="en-US" altLang="en-US" sz="2400" dirty="0"/>
              <a:t> 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Link to IEEE Patent Policy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>
                <a:hlinkClick r:id="rId6"/>
              </a:rPr>
              <a:t>http://standards.ieee.org/board/pat/pat-slideset.ppt</a:t>
            </a:r>
            <a:endParaRPr lang="en-US" altLang="en-US" sz="24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89774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457199"/>
          </a:xfrm>
        </p:spPr>
        <p:txBody>
          <a:bodyPr/>
          <a:lstStyle/>
          <a:p>
            <a:r>
              <a:rPr lang="en-GB" altLang="en-US" dirty="0">
                <a:ea typeface="MS Gothic" panose="020B0609070205080204" pitchFamily="49" charset="-128"/>
              </a:rPr>
              <a:t>Participation in IEEE 802 Meetings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4996" y="1143000"/>
            <a:ext cx="10361084" cy="5181600"/>
          </a:xfrm>
        </p:spPr>
        <p:txBody>
          <a:bodyPr/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28600" algn="l"/>
                <a:tab pos="457200" algn="l"/>
              </a:tabLs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000" b="1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IEEE-SA Standards Board Bylaws 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require that “participants in the IEEE standards development individual process shall act based on their qualifications and experience”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28600" algn="l"/>
                <a:tab pos="457200" algn="l"/>
              </a:tabLs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This means participants: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685800" algn="l"/>
                <a:tab pos="914400" algn="l"/>
              </a:tabLst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Shall act &amp; vote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based on their personal &amp; independent opinions derived from their expertise, knowledge, and qualifications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685800" algn="l"/>
                <a:tab pos="914400" algn="l"/>
              </a:tabLst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Shall not act or vote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based on any obligation to or any direction from any other person or organization, including an employer or client, regardless of any external commitments, agreements, contracts, or orders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685800" algn="l"/>
                <a:tab pos="914400" algn="l"/>
              </a:tabLst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Shall not direct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actions or votes of other participants or retaliate against other participants for fulfilling their responsibility to act &amp; vote based on their personal &amp; independently developed opinions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28600" algn="l"/>
                <a:tab pos="457200" algn="l"/>
              </a:tabLst>
            </a:pP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By participating in this meeting, you are deemed to accept these requirements; if you are unable to satisfy these requirements then you shall immediately cease any participation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eaLnBrk="0" hangingPunct="0">
              <a:buClrTx/>
            </a:pPr>
            <a:endParaRPr lang="en-GB" altLang="en-US" sz="1400" b="0" kern="1200" dirty="0">
              <a:latin typeface="Times New Roman" pitchFamily="16" charset="0"/>
              <a:ea typeface="MS Gothic" panose="020B0609070205080204" pitchFamily="49" charset="-128"/>
            </a:endParaRPr>
          </a:p>
          <a:p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37406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309557"/>
          </a:xfrm>
        </p:spPr>
        <p:txBody>
          <a:bodyPr/>
          <a:lstStyle/>
          <a:p>
            <a:r>
              <a:rPr lang="en-US" dirty="0"/>
              <a:t>Status on the Proposal on Interworking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35046"/>
            <a:ext cx="11860742" cy="5400680"/>
          </a:xfrm>
        </p:spPr>
        <p:txBody>
          <a:bodyPr/>
          <a:lstStyle/>
          <a:p>
            <a:pPr marL="5715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en-US" sz="1600" b="0" dirty="0">
                <a:solidFill>
                  <a:schemeClr val="tx1"/>
                </a:solidFill>
              </a:rPr>
              <a:t>July 2019 a proposal was made: </a:t>
            </a:r>
            <a:r>
              <a:rPr lang="en-US" altLang="en-US" sz="1600" b="0" dirty="0">
                <a:solidFill>
                  <a:schemeClr val="tx1"/>
                </a:solidFill>
                <a:hlinkClick r:id="rId2"/>
              </a:rPr>
              <a:t>11-19/1160r1</a:t>
            </a:r>
            <a:r>
              <a:rPr lang="en-US" altLang="en-US" sz="1600" b="0" dirty="0">
                <a:solidFill>
                  <a:schemeClr val="tx1"/>
                </a:solidFill>
              </a:rPr>
              <a:t> Proposal on Interworking between IEEE 802.11 WLAN and 3GPP 5G Core Network</a:t>
            </a:r>
          </a:p>
          <a:p>
            <a:pPr marL="5715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en-US" sz="1600" b="0" dirty="0">
                <a:solidFill>
                  <a:schemeClr val="tx1"/>
                </a:solidFill>
              </a:rPr>
              <a:t>Sept 2019 more details: </a:t>
            </a:r>
            <a:r>
              <a:rPr lang="en-US" altLang="en-US" sz="1600" b="0" dirty="0">
                <a:solidFill>
                  <a:schemeClr val="tx1"/>
                </a:solidFill>
                <a:hlinkClick r:id="rId3"/>
              </a:rPr>
              <a:t>11-19/1529r1</a:t>
            </a:r>
            <a:r>
              <a:rPr lang="en-US" altLang="en-US" sz="1600" b="0" dirty="0">
                <a:solidFill>
                  <a:schemeClr val="tx1"/>
                </a:solidFill>
              </a:rPr>
              <a:t>, “</a:t>
            </a:r>
            <a:r>
              <a:rPr lang="en-US" sz="1600" b="0" dirty="0"/>
              <a:t>Objective and scope of technical report on interworking between 5G core network and WLAN”</a:t>
            </a:r>
          </a:p>
          <a:p>
            <a:pPr marL="5715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en-US" sz="1600" b="0" dirty="0">
                <a:solidFill>
                  <a:schemeClr val="tx1"/>
                </a:solidFill>
              </a:rPr>
              <a:t>November 2019 two contributions were discussed:</a:t>
            </a:r>
          </a:p>
          <a:p>
            <a:pPr marL="857250" lvl="1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hlinkClick r:id="rId4"/>
              </a:rPr>
              <a:t>11-19/2046r0</a:t>
            </a:r>
            <a:r>
              <a:rPr lang="en-US" sz="1400" dirty="0"/>
              <a:t> The Initial Technical Draft Report on Interworking between 3GPP 5G Network &amp; WLAN - </a:t>
            </a:r>
            <a:r>
              <a:rPr lang="en-GB" sz="1400" dirty="0"/>
              <a:t>Hyun Seo OH (ETRI)</a:t>
            </a:r>
          </a:p>
          <a:p>
            <a:pPr marL="857250" lvl="1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sz="1400" dirty="0">
                <a:hlinkClick r:id="rId5"/>
              </a:rPr>
              <a:t>11-19/1843</a:t>
            </a:r>
            <a:r>
              <a:rPr lang="en-GB" sz="1400" dirty="0"/>
              <a:t> - Initial technical draft report on interworking between 3GPP 5G network &amp; WLAN  - Hyun Seo OH (ETRI)</a:t>
            </a:r>
          </a:p>
          <a:p>
            <a:pPr marL="457200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sz="1600" b="0" dirty="0">
                <a:solidFill>
                  <a:schemeClr val="tx1"/>
                </a:solidFill>
              </a:rPr>
              <a:t>January 2020 a contribution was discussed:</a:t>
            </a:r>
          </a:p>
          <a:p>
            <a:pPr marL="857250" lvl="1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hlinkClick r:id="rId6"/>
              </a:rPr>
              <a:t>11-20/0013r0</a:t>
            </a:r>
            <a:r>
              <a:rPr lang="en-US" sz="1400" dirty="0"/>
              <a:t> “Draft technical report on interworking between 3GPP 5G network &amp; WLAN” - Hyun Seo OH(ETRI)</a:t>
            </a:r>
          </a:p>
          <a:p>
            <a:pPr marL="457200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0" dirty="0">
                <a:solidFill>
                  <a:schemeClr val="tx1"/>
                </a:solidFill>
              </a:rPr>
              <a:t>April 2020 two contributions were discussed:</a:t>
            </a:r>
          </a:p>
          <a:p>
            <a:pPr marL="857250" lvl="1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cs typeface="+mn-cs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11-20/o013r1</a:t>
            </a:r>
            <a:r>
              <a:rPr lang="en-US" altLang="en-US" sz="1600" dirty="0">
                <a:solidFill>
                  <a:schemeClr val="tx1"/>
                </a:solidFill>
                <a:cs typeface="+mn-cs"/>
              </a:rPr>
              <a:t> “</a:t>
            </a:r>
            <a:r>
              <a:rPr lang="en-US" sz="1600" dirty="0">
                <a:solidFill>
                  <a:schemeClr val="tx1"/>
                </a:solidFill>
                <a:cs typeface="+mn-cs"/>
              </a:rPr>
              <a:t>Draft technical report on interworking between 3GPP 5G network &amp; WLAN” - Hyun Seo OH(ETRI)</a:t>
            </a:r>
          </a:p>
          <a:p>
            <a:pPr marL="857250" lvl="1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cs typeface="+mn-cs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11-20/0580r0</a:t>
            </a:r>
            <a:r>
              <a:rPr lang="en-US" altLang="en-US" sz="1600" dirty="0">
                <a:solidFill>
                  <a:schemeClr val="tx1"/>
                </a:solidFill>
                <a:cs typeface="+mn-cs"/>
              </a:rPr>
              <a:t> “Consideration of interworking between 3GPP 5G core and IEEE 802.11” - Max Riegel (Nokia)</a:t>
            </a:r>
          </a:p>
          <a:p>
            <a:pPr marL="457200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0" dirty="0">
                <a:solidFill>
                  <a:schemeClr val="tx1"/>
                </a:solidFill>
              </a:rPr>
              <a:t>June 2020 report was discussed: </a:t>
            </a:r>
            <a:r>
              <a:rPr lang="en-US" altLang="en-US" sz="1600" b="0" dirty="0">
                <a:solidFill>
                  <a:schemeClr val="tx1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11-20/0013r2</a:t>
            </a:r>
            <a:r>
              <a:rPr lang="en-US" altLang="en-US" sz="1600" b="0" dirty="0">
                <a:solidFill>
                  <a:schemeClr val="tx1"/>
                </a:solidFill>
              </a:rPr>
              <a:t> “</a:t>
            </a:r>
            <a:r>
              <a:rPr lang="en-US" sz="1600" b="0" dirty="0">
                <a:solidFill>
                  <a:schemeClr val="tx1"/>
                </a:solidFill>
              </a:rPr>
              <a:t>Draft technical report on interworking between 3GPP 5G network &amp; WLAN”</a:t>
            </a:r>
          </a:p>
          <a:p>
            <a:pPr marL="457200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0" dirty="0">
                <a:solidFill>
                  <a:schemeClr val="tx1"/>
                </a:solidFill>
              </a:rPr>
              <a:t>6 July 2020 an updated version of the report was discussed</a:t>
            </a:r>
          </a:p>
          <a:p>
            <a:pPr marL="857250" lvl="1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cs typeface="+mn-cs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11-20/0013r3</a:t>
            </a:r>
            <a:r>
              <a:rPr lang="en-US" altLang="en-US" sz="1600" dirty="0">
                <a:solidFill>
                  <a:schemeClr val="tx1"/>
                </a:solidFill>
                <a:cs typeface="+mn-cs"/>
              </a:rPr>
              <a:t> “</a:t>
            </a:r>
            <a:r>
              <a:rPr lang="en-US" sz="1600" dirty="0">
                <a:solidFill>
                  <a:schemeClr val="tx1"/>
                </a:solidFill>
                <a:cs typeface="+mn-cs"/>
              </a:rPr>
              <a:t>Draft technical report on interworking between 3GPP 5G network &amp; WLAN”</a:t>
            </a:r>
            <a:br>
              <a:rPr lang="en-US" sz="1600" dirty="0">
                <a:solidFill>
                  <a:schemeClr val="tx1"/>
                </a:solidFill>
                <a:cs typeface="+mn-cs"/>
              </a:rPr>
            </a:br>
            <a:r>
              <a:rPr lang="en-US" sz="1600" dirty="0">
                <a:solidFill>
                  <a:schemeClr val="tx1"/>
                </a:solidFill>
                <a:cs typeface="+mn-cs"/>
              </a:rPr>
              <a:t>Hyun Seo OH (ETRI) was reviewed and changes were discussed</a:t>
            </a:r>
            <a:endParaRPr lang="en-US" altLang="en-US" sz="1600" dirty="0">
              <a:solidFill>
                <a:schemeClr val="tx1"/>
              </a:solidFill>
              <a:cs typeface="+mn-cs"/>
            </a:endParaRPr>
          </a:p>
          <a:p>
            <a:pPr marL="457200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2200" dirty="0">
                <a:solidFill>
                  <a:schemeClr val="tx1"/>
                </a:solidFill>
                <a:cs typeface="+mn-cs"/>
              </a:rPr>
              <a:t>14 JULY 2020 – </a:t>
            </a: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hlinkClick r:id="rId10"/>
              </a:rPr>
              <a:t>11-20/0013r3</a:t>
            </a:r>
            <a:r>
              <a:rPr lang="en-US" sz="1600" dirty="0"/>
              <a:t> </a:t>
            </a:r>
            <a:r>
              <a:rPr lang="en-US" sz="1600" b="0" dirty="0"/>
              <a:t>“Draft technical report on interworking between 3GPP 5G network &amp; WLAN”, Hyun Seo OH (ETRI), et al.</a:t>
            </a: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hlinkClick r:id="rId11"/>
              </a:rPr>
              <a:t>11-20/1031r0</a:t>
            </a:r>
            <a:r>
              <a:rPr lang="en-US" sz="1600" dirty="0"/>
              <a:t> </a:t>
            </a:r>
            <a:r>
              <a:rPr lang="en-US" sz="1600" b="0" dirty="0"/>
              <a:t>“11-20-0013-03-AANI-draft-technical-report-on-interworking-between-3gpp-5g-network-wlan-Intel-comments”, Binita Gupta (Intel), Necati Canpolat (Intel), Carlos Cordeiro (Intel) </a:t>
            </a:r>
            <a:br>
              <a:rPr lang="en-US" sz="1400" b="0" dirty="0"/>
            </a:br>
            <a:endParaRPr lang="en-US" altLang="en-US" sz="1400" dirty="0">
              <a:solidFill>
                <a:schemeClr val="tx1"/>
              </a:solidFill>
              <a:cs typeface="+mn-cs"/>
            </a:endParaRP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endParaRPr lang="en-GB" dirty="0"/>
          </a:p>
          <a:p>
            <a:pPr marL="571500" indent="-457200">
              <a:buFont typeface="Arial" panose="020B0604020202020204" pitchFamily="34" charset="0"/>
              <a:buChar char="•"/>
            </a:pPr>
            <a:endParaRPr lang="en-US" alt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12750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309557"/>
          </a:xfrm>
        </p:spPr>
        <p:txBody>
          <a:bodyPr/>
          <a:lstStyle/>
          <a:p>
            <a:r>
              <a:rPr lang="en-US" dirty="0"/>
              <a:t>Status on the Proposal on Interworking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35046"/>
            <a:ext cx="11860742" cy="5400680"/>
          </a:xfrm>
        </p:spPr>
        <p:txBody>
          <a:bodyPr/>
          <a:lstStyle/>
          <a:p>
            <a:pPr marL="5715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chemeClr val="tx1"/>
                </a:solidFill>
              </a:rPr>
              <a:t>29 July 2020 </a:t>
            </a:r>
            <a:r>
              <a:rPr lang="en-US" altLang="en-US" dirty="0">
                <a:solidFill>
                  <a:schemeClr val="tx1"/>
                </a:solidFill>
                <a:cs typeface="+mn-cs"/>
              </a:rPr>
              <a:t>– </a:t>
            </a: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dirty="0">
                <a:hlinkClick r:id="rId2"/>
              </a:rPr>
              <a:t>11-20/0013r4</a:t>
            </a:r>
            <a:r>
              <a:rPr lang="en-US" dirty="0"/>
              <a:t> </a:t>
            </a:r>
            <a:r>
              <a:rPr lang="en-US" b="0" dirty="0"/>
              <a:t>“Draft technical report on interworking between 3GPP 5G network &amp; WLAN”, Hyun Seo OH (ETRI), et al. was reviewed.</a:t>
            </a: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b="0" dirty="0"/>
              <a:t>A Straw Poll was taken:</a:t>
            </a:r>
          </a:p>
          <a:p>
            <a:pPr marL="0" indent="0">
              <a:spcBef>
                <a:spcPts val="200"/>
              </a:spcBef>
              <a:defRPr/>
            </a:pPr>
            <a:r>
              <a:rPr lang="en-US" sz="1600" dirty="0"/>
              <a:t>Should the AANI SC request a 20 day 802.11 WG comment collection on the “Draft technical report on interworking between 3GPP 5G network &amp; WLAN" 11-20/0013R4?</a:t>
            </a:r>
          </a:p>
          <a:p>
            <a:pPr marL="0" indent="0">
              <a:spcBef>
                <a:spcPts val="200"/>
              </a:spcBef>
              <a:defRPr/>
            </a:pPr>
            <a:r>
              <a:rPr lang="en-US" altLang="en-US" sz="1600" b="0" dirty="0"/>
              <a:t>Yes:		15</a:t>
            </a:r>
          </a:p>
          <a:p>
            <a:pPr marL="0" indent="0">
              <a:spcBef>
                <a:spcPts val="200"/>
              </a:spcBef>
              <a:defRPr/>
            </a:pPr>
            <a:r>
              <a:rPr lang="en-US" altLang="en-US" sz="1600" b="0" dirty="0"/>
              <a:t>No:		  0</a:t>
            </a:r>
          </a:p>
          <a:p>
            <a:pPr marL="0" indent="0">
              <a:spcBef>
                <a:spcPts val="200"/>
              </a:spcBef>
              <a:defRPr/>
            </a:pPr>
            <a:r>
              <a:rPr lang="en-US" altLang="en-US" sz="1600" b="0" dirty="0"/>
              <a:t>Abstain:	  1</a:t>
            </a:r>
          </a:p>
          <a:p>
            <a:pPr marL="0" indent="0">
              <a:spcBef>
                <a:spcPts val="200"/>
              </a:spcBef>
              <a:defRPr/>
            </a:pPr>
            <a:r>
              <a:rPr lang="en-US" altLang="en-US" sz="1000" b="0" dirty="0"/>
              <a:t>No Answer: 2</a:t>
            </a:r>
            <a:endParaRPr lang="en-US" altLang="en-US" sz="2000" b="0" dirty="0"/>
          </a:p>
          <a:p>
            <a:pPr lvl="1" indent="-3429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dirty="0"/>
              <a:t>Result: the 802.11 AANI Chair created a PDF version of the document for comment collection, and requested that the 802.11 WG Chair run a 20 day comment collection on the report, starting on or about 31 July.</a:t>
            </a:r>
          </a:p>
          <a:p>
            <a:pPr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dirty="0">
                <a:solidFill>
                  <a:schemeClr val="tx1"/>
                </a:solidFill>
              </a:rPr>
              <a:t>30</a:t>
            </a:r>
            <a:r>
              <a:rPr lang="en-US" altLang="en-US" b="1" dirty="0">
                <a:solidFill>
                  <a:schemeClr val="tx1"/>
                </a:solidFill>
                <a:cs typeface="+mn-cs"/>
              </a:rPr>
              <a:t> July 2020 – a 20 day 802.11 WG Comment Collection (CC32) on </a:t>
            </a:r>
            <a:r>
              <a:rPr lang="en-US" dirty="0">
                <a:hlinkClick r:id="rId3"/>
              </a:rPr>
              <a:t>11-20/0013r5</a:t>
            </a:r>
            <a:r>
              <a:rPr lang="en-US" altLang="en-US" b="1" dirty="0">
                <a:solidFill>
                  <a:schemeClr val="tx1"/>
                </a:solidFill>
                <a:cs typeface="+mn-cs"/>
              </a:rPr>
              <a:t> wa</a:t>
            </a:r>
            <a:r>
              <a:rPr lang="en-US" altLang="en-US" dirty="0">
                <a:solidFill>
                  <a:schemeClr val="tx1"/>
                </a:solidFill>
              </a:rPr>
              <a:t>s launched, that completed on 19 August </a:t>
            </a:r>
            <a:endParaRPr lang="en-US" altLang="en-US" b="1" dirty="0">
              <a:solidFill>
                <a:schemeClr val="tx1"/>
              </a:solidFill>
              <a:cs typeface="+mn-cs"/>
            </a:endParaRPr>
          </a:p>
          <a:p>
            <a:pPr marL="400050" lvl="1" indent="0">
              <a:spcBef>
                <a:spcPts val="200"/>
              </a:spcBef>
              <a:defRPr/>
            </a:pPr>
            <a:endParaRPr lang="en-US" altLang="en-US" sz="1400" dirty="0">
              <a:solidFill>
                <a:schemeClr val="tx1"/>
              </a:solidFill>
              <a:cs typeface="+mn-cs"/>
            </a:endParaRP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endParaRPr lang="en-GB" sz="2200" b="1" dirty="0">
              <a:solidFill>
                <a:schemeClr val="tx1"/>
              </a:solidFill>
              <a:cs typeface="+mn-cs"/>
            </a:endParaRPr>
          </a:p>
          <a:p>
            <a:pPr marL="571500" indent="-457200">
              <a:buFont typeface="Arial" panose="020B0604020202020204" pitchFamily="34" charset="0"/>
              <a:buChar char="•"/>
            </a:pPr>
            <a:endParaRPr lang="en-US" alt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45354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C7DFCADC33959499CA2174C6C12CE0D" ma:contentTypeVersion="13" ma:contentTypeDescription="Create a new document." ma:contentTypeScope="" ma:versionID="a3fc4679fdd7500c1d3a32e1d1f4f41d">
  <xsd:schema xmlns:xsd="http://www.w3.org/2001/XMLSchema" xmlns:xs="http://www.w3.org/2001/XMLSchema" xmlns:p="http://schemas.microsoft.com/office/2006/metadata/properties" xmlns:ns3="60873816-0101-4504-946e-6fdefec58fb5" xmlns:ns4="4e36d776-f4f9-4739-bb28-fcc060563e14" targetNamespace="http://schemas.microsoft.com/office/2006/metadata/properties" ma:root="true" ma:fieldsID="5e5750bb2fd743998b6e6034b6081643" ns3:_="" ns4:_="">
    <xsd:import namespace="60873816-0101-4504-946e-6fdefec58fb5"/>
    <xsd:import namespace="4e36d776-f4f9-4739-bb28-fcc060563e1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873816-0101-4504-946e-6fdefec58fb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36d776-f4f9-4739-bb28-fcc060563e14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1B35010-95F5-442D-8F5B-357EDA6B4347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A034F48E-90AD-4246-ACE4-D7D7572A3FA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3F14640-4E7F-4A2D-B44E-1E3362A4DF8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0873816-0101-4504-946e-6fdefec58fb5"/>
    <ds:schemaRef ds:uri="4e36d776-f4f9-4739-bb28-fcc060563e1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36695</TotalTime>
  <Words>1662</Words>
  <Application>Microsoft Office PowerPoint</Application>
  <PresentationFormat>Widescreen</PresentationFormat>
  <Paragraphs>213</Paragraphs>
  <Slides>12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Monotype Sorts</vt:lpstr>
      <vt:lpstr>Times New Roman</vt:lpstr>
      <vt:lpstr>Office Theme</vt:lpstr>
      <vt:lpstr>Microsoft Word 97 - 2003 Document</vt:lpstr>
      <vt:lpstr>AANI SC Teleconference Agenda</vt:lpstr>
      <vt:lpstr>Abstract</vt:lpstr>
      <vt:lpstr>Reminders and Rules</vt:lpstr>
      <vt:lpstr>Agenda</vt:lpstr>
      <vt:lpstr>Guidelines for IEEE-SA Meetings</vt:lpstr>
      <vt:lpstr>Resources – URLs</vt:lpstr>
      <vt:lpstr>Participation in IEEE 802 Meetings</vt:lpstr>
      <vt:lpstr>Status on the Proposal on Interworking</vt:lpstr>
      <vt:lpstr>Status on the Proposal on Interworking (cont.)</vt:lpstr>
      <vt:lpstr>Plan Coming into the Meeting</vt:lpstr>
      <vt:lpstr>Discussion</vt:lpstr>
      <vt:lpstr>Future Sessions Planning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11-20-0863-00-AANI-aani-sc-teleconference-agenda-23-June-2020</dc:title>
  <dc:creator>Levy, Joseph</dc:creator>
  <cp:lastModifiedBy>Joseph Levy</cp:lastModifiedBy>
  <cp:revision>411</cp:revision>
  <cp:lastPrinted>1601-01-01T00:00:00Z</cp:lastPrinted>
  <dcterms:created xsi:type="dcterms:W3CDTF">2017-06-02T20:57:23Z</dcterms:created>
  <dcterms:modified xsi:type="dcterms:W3CDTF">2020-08-25T04:38:26Z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0x0101005C7DFCADC33959499CA2174C6C12CE0D</vt:lpwstr>
  </property>
</Properties>
</file>