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3" r:id="rId3"/>
    <p:sldId id="344" r:id="rId4"/>
    <p:sldId id="350" r:id="rId5"/>
    <p:sldId id="345" r:id="rId6"/>
    <p:sldId id="346" r:id="rId7"/>
    <p:sldId id="347" r:id="rId8"/>
    <p:sldId id="348" r:id="rId9"/>
    <p:sldId id="349" r:id="rId10"/>
    <p:sldId id="353" r:id="rId11"/>
    <p:sldId id="342" r:id="rId12"/>
    <p:sldId id="352" r:id="rId13"/>
    <p:sldId id="354" r:id="rId14"/>
    <p:sldId id="28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85" d="100"/>
          <a:sy n="85" d="100"/>
        </p:scale>
        <p:origin x="518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82" y="4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00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5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66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8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41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2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6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2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802.11-20/1263r1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Blindness: Non-zero NAV on Blind Link Discussion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2020-11-02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756852"/>
              </p:ext>
            </p:extLst>
          </p:nvPr>
        </p:nvGraphicFramePr>
        <p:xfrm>
          <a:off x="884238" y="3197225"/>
          <a:ext cx="97917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" name="Document" r:id="rId4" imgW="10439485" imgH="2575527" progId="Word.Document.8">
                  <p:embed/>
                </p:oleObj>
              </mc:Choice>
              <mc:Fallback>
                <p:oleObj name="Document" r:id="rId4" imgW="10439485" imgH="25755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197225"/>
                        <a:ext cx="97917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Preferences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Clearly, there are some problem scenarios that arise in this non-zero NAV case and have to be considered carefully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Important point to remember that Blindness Recovery </a:t>
            </a:r>
            <a:r>
              <a:rPr lang="en-US" dirty="0" smtClean="0">
                <a:solidFill>
                  <a:schemeClr val="accent4"/>
                </a:solidFill>
              </a:rPr>
              <a:t>is intended to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minimize </a:t>
            </a:r>
            <a:r>
              <a:rPr lang="en-US" dirty="0" smtClean="0">
                <a:solidFill>
                  <a:schemeClr val="accent4"/>
                </a:solidFill>
              </a:rPr>
              <a:t>collisions.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P</a:t>
            </a:r>
            <a:r>
              <a:rPr lang="en-US" dirty="0" smtClean="0">
                <a:solidFill>
                  <a:schemeClr val="accent4"/>
                </a:solidFill>
              </a:rPr>
              <a:t>articipating in Blindness recovery is not eliminating </a:t>
            </a:r>
            <a:r>
              <a:rPr lang="en-US" dirty="0" smtClean="0">
                <a:solidFill>
                  <a:schemeClr val="accent4"/>
                </a:solidFill>
              </a:rPr>
              <a:t>the medium access of non-STR </a:t>
            </a:r>
            <a:r>
              <a:rPr lang="en-US" dirty="0" smtClean="0">
                <a:solidFill>
                  <a:schemeClr val="accent4"/>
                </a:solidFill>
              </a:rPr>
              <a:t>MLD entirely during the countdown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Non-STR MLD </a:t>
            </a:r>
            <a:r>
              <a:rPr lang="en-US" dirty="0" err="1" smtClean="0">
                <a:solidFill>
                  <a:schemeClr val="accent4"/>
                </a:solidFill>
              </a:rPr>
              <a:t>MLD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may still attempt </a:t>
            </a:r>
            <a:r>
              <a:rPr lang="en-US" dirty="0" smtClean="0">
                <a:solidFill>
                  <a:schemeClr val="accent4"/>
                </a:solidFill>
              </a:rPr>
              <a:t>to initiate </a:t>
            </a:r>
            <a:r>
              <a:rPr lang="en-US" dirty="0" smtClean="0">
                <a:solidFill>
                  <a:schemeClr val="accent4"/>
                </a:solidFill>
              </a:rPr>
              <a:t>TXOP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T</a:t>
            </a:r>
            <a:r>
              <a:rPr lang="en-US" dirty="0" smtClean="0">
                <a:solidFill>
                  <a:schemeClr val="accent4"/>
                </a:solidFill>
              </a:rPr>
              <a:t>he simplest choice would be to initiate blindness recovery independent of intra-BSS NAV/ basic NAV status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11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Non-STR Blindness is a serious problem that can degrade performance of not just the non-STR MLD but also its neighboring devices on multiple bands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We focused on the case where non-STR MLD is unable to update its NAV on the blind link during Blindness phase and has a non-zero NAV corresponding to a frame received before entering the blindness phase on the blind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multiple problem scenarios that arise if non-STR MLD is permitted to skip the Blindness Recovery due to non-zero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possible choices to consider for addressing the highlighted problem scenarios</a:t>
            </a: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4389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3" y="1433513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option do you support for non-STR MLD’s blindness recovery in case of non-zero NAV on blind link?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This SP is for collecting group opinion, not for </a:t>
            </a:r>
            <a:r>
              <a:rPr lang="en-US" dirty="0" err="1" smtClean="0"/>
              <a:t>TGbe</a:t>
            </a:r>
            <a:r>
              <a:rPr lang="en-US" dirty="0" smtClean="0"/>
              <a:t> SFD</a:t>
            </a:r>
            <a:endParaRPr lang="en-US" b="0" dirty="0"/>
          </a:p>
          <a:p>
            <a:pPr marL="57150" indent="0"/>
            <a:endParaRPr lang="en-US" dirty="0" smtClean="0"/>
          </a:p>
          <a:p>
            <a:pPr marL="57150" indent="0"/>
            <a:r>
              <a:rPr lang="en-US" dirty="0" smtClean="0"/>
              <a:t>Option 1</a:t>
            </a:r>
            <a:r>
              <a:rPr lang="en-US" b="0" dirty="0" smtClean="0"/>
              <a:t>: Non-STR MLD shall initiate blindness recovery even if intra-BSS NAV is non-zero or basic NAV is non-zero</a:t>
            </a:r>
          </a:p>
          <a:p>
            <a:pPr marL="57150" indent="0"/>
            <a:r>
              <a:rPr lang="en-US" dirty="0" smtClean="0"/>
              <a:t>Option 2</a:t>
            </a:r>
            <a:r>
              <a:rPr lang="en-US" b="0" dirty="0" smtClean="0"/>
              <a:t>: Non-STR MLD may skip blindness recovery if intra-BSS NAV is non-zero and shall initiate blindness recovery even if basic NAV is non-zero </a:t>
            </a:r>
            <a:endParaRPr lang="en-US" dirty="0"/>
          </a:p>
          <a:p>
            <a:pPr marL="57150" indent="0"/>
            <a:r>
              <a:rPr lang="en-US" dirty="0" smtClean="0"/>
              <a:t>Option 3</a:t>
            </a:r>
            <a:r>
              <a:rPr lang="en-US" b="0" dirty="0" smtClean="0"/>
              <a:t>: Non-STR MLD may skip blindness recovery if intra-BSS NAV is non-zero or basic NAV is non-zero</a:t>
            </a:r>
          </a:p>
          <a:p>
            <a:pPr marL="57150" indent="0"/>
            <a:r>
              <a:rPr lang="en-US" dirty="0" smtClean="0"/>
              <a:t>Option 4</a:t>
            </a:r>
            <a:r>
              <a:rPr lang="en-US" b="0" dirty="0" smtClean="0"/>
              <a:t>: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655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4389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Appendix: 802.11ax Intra-PPDU Power Save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3" y="1433513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Intra-PPDU power save is the power save mechanism for an HE STA to enter the doze state or </a:t>
            </a:r>
            <a:r>
              <a:rPr lang="en-US" b="0" dirty="0" smtClean="0"/>
              <a:t>become unavailable </a:t>
            </a:r>
            <a:r>
              <a:rPr lang="en-US" b="0" dirty="0"/>
              <a:t>until the end of a received PPDU that is identified as an intra-BSS PPDU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non-AP HE STA that is in intra-PPDU power save mode may enter the doze state or become </a:t>
            </a:r>
            <a:r>
              <a:rPr lang="en-US" b="0" dirty="0" smtClean="0"/>
              <a:t>unavailable until </a:t>
            </a:r>
            <a:r>
              <a:rPr lang="en-US" b="0" dirty="0"/>
              <a:t>the end of </a:t>
            </a:r>
            <a:r>
              <a:rPr lang="en-US" b="0" dirty="0" smtClean="0"/>
              <a:t>intra-BSS PPDU </a:t>
            </a:r>
            <a:r>
              <a:rPr lang="en-US" b="0" dirty="0"/>
              <a:t>currently being received if one of the following conditions is met</a:t>
            </a:r>
            <a:r>
              <a:rPr lang="en-US" b="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HE MU PPDU with STA ID different from that of STA, </a:t>
            </a:r>
            <a:r>
              <a:rPr lang="en-US" sz="2400" b="0" dirty="0" smtClean="0"/>
              <a:t>Uplink Flag set to 1, etc.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non-AP HE STA that is in intra-PPDU power save mode and has entered doze state or has </a:t>
            </a:r>
            <a:r>
              <a:rPr lang="en-US" b="0" dirty="0" smtClean="0"/>
              <a:t>become unavailable </a:t>
            </a:r>
            <a:r>
              <a:rPr lang="en-US" b="0" dirty="0"/>
              <a:t>shall continue to operate its NAV timers and consider the medium busy and shall transition </a:t>
            </a:r>
            <a:r>
              <a:rPr lang="en-US" b="0" dirty="0" smtClean="0"/>
              <a:t>to the </a:t>
            </a:r>
            <a:r>
              <a:rPr lang="en-US" b="0" dirty="0"/>
              <a:t>awake state at the end of the PPDU</a:t>
            </a:r>
            <a:r>
              <a:rPr lang="en-US" b="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559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dirty="0" smtClean="0">
                <a:solidFill>
                  <a:schemeClr val="tx1"/>
                </a:solidFill>
              </a:rPr>
              <a:t>11-19/1405, Multi-link Channel Access Discussion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[2] 11-20/82, Synchronous Transmitter Medium State Information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[3] 11-20/490, Multi-link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idden terminal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[4] 11-20/613, AP assisted non-STR behavior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[5] 11-20/1009, Multi-link hidden terminal follow-up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79325" y="1253353"/>
            <a:ext cx="115328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When non-STR MLD is transmitting on a link, it may not be able to listen to transmissions on other link and update its NAV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After its transmission ends, it may not detect ongoing transmission on the other link. If the non-STR MLD transmits, it can lead to collision impacting its own performance and other devices’ performance as well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This includes legacy devices as well as EHT STAs on the multiple links used by the non-STR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This scenario is expected to occur frequently and is a serious issue to be addresses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Several contributions highlighted this issue and suggested mechanisms [1, 2, 3, 4, 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We refer to Link B in example as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      “blind link”. Same terminology used 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      in rest of the slides.</a:t>
            </a: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931" y="3505200"/>
            <a:ext cx="637095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Related Work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04800" y="1437749"/>
            <a:ext cx="1153283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High level concept to address Blindness issue is to restrict non-STR MLD’s medium access on blind link for a certain timer.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At the same time, completely preventing medium access on blind link would be too strict and lead to non-STR MLD’s performance degradation if the blind link was idle during timer countdown.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Proposals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AP-assisted approach wherein recovery initiated only if AP indicates busy [1. 2. 4]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Ad-hoc mechanism(s) to be performed by non-STR MLD without AP assistance [3, 5]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General consensus is to focus in R1 is on ad-hoc mechanism at non-STR MLD</a:t>
            </a:r>
          </a:p>
        </p:txBody>
      </p:sp>
    </p:spTree>
    <p:extLst>
      <p:ext uri="{BB962C8B-B14F-4D97-AF65-F5344CB8AC3E}">
        <p14:creationId xmlns:p14="http://schemas.microsoft.com/office/powerpoint/2010/main" val="4089664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718" y="3321014"/>
            <a:ext cx="6553200" cy="315440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Recovery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52400" y="1295400"/>
            <a:ext cx="12039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Objective</a:t>
            </a:r>
            <a:r>
              <a:rPr lang="en-US" sz="2200" dirty="0" smtClean="0">
                <a:solidFill>
                  <a:schemeClr val="accent4"/>
                </a:solidFill>
              </a:rPr>
              <a:t>: To not eliminate medium access entirely but sufficient restrictions to minimize collisions.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After transmission ends on a link, non-STR MLD begins Blindness recovery on blind link. </a:t>
            </a:r>
            <a:endParaRPr lang="en-US" sz="2200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For Medium Sync Delay timer period, non-STR MLD performs EDCA with following restrictions </a:t>
            </a:r>
            <a:r>
              <a:rPr lang="en-US" sz="2200" dirty="0" smtClean="0">
                <a:solidFill>
                  <a:schemeClr val="accent4"/>
                </a:solidFill>
              </a:rPr>
              <a:t>[5]</a:t>
            </a:r>
            <a:endParaRPr lang="en-US" sz="2200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With a lower TBD energy detection threshold mostly in dense WLAN environments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Mandatory RTS to initiate TXOP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Limit the number of RTS (at least 1) that can be initiated and other conditions</a:t>
            </a:r>
          </a:p>
          <a:p>
            <a:pPr lvl="1" indent="0"/>
            <a:endParaRPr lang="en-US" sz="2200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39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Skip Blindness Recovery if non-zero NAV on Blind 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" y="1516113"/>
            <a:ext cx="11532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In [5], the authors proposed exception to non-STR MLD entering Blindness Recovery phase if the non-STR MLD has a non-zero NAV on the blind link at the start of Blindness recovery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171" y="2324954"/>
            <a:ext cx="7025991" cy="408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6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76125" y="533916"/>
            <a:ext cx="119633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Non-zero NAV Blindness Recovery – Problem Scenario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9019" y="1368397"/>
            <a:ext cx="1153283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Non-STR MLD may set NAV due to OBSS frame received on a link before entering blindness phase. During Blindness, non-STR MLD misses an intra-BSS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If we skip Blindness recovery, it will lead to an intra-BSS collision and degrade performance. Without blindness recovery, non-STR MLD may send data directly or multiple RTS frames.</a:t>
            </a: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652079"/>
            <a:ext cx="5433443" cy="382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052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2776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28600" y="1382672"/>
            <a:ext cx="11532833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Similar to problem scenario 1 except non-zero NAV corresponds to an intra-BSS reception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Offline </a:t>
            </a:r>
            <a:r>
              <a:rPr lang="en-US" sz="2200" dirty="0" smtClean="0">
                <a:solidFill>
                  <a:schemeClr val="accent4"/>
                </a:solidFill>
              </a:rPr>
              <a:t>feedback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Scenario similar to intra-PPDU power save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OBSS transmission may begin when STA 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goes to doze state during intra-BSS PPDU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reception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However</a:t>
            </a:r>
            <a:r>
              <a:rPr lang="en-US" sz="2200" dirty="0" smtClean="0">
                <a:solidFill>
                  <a:schemeClr val="accent4"/>
                </a:solidFill>
              </a:rPr>
              <a:t>, </a:t>
            </a:r>
            <a:r>
              <a:rPr lang="en-US" sz="2200" dirty="0" smtClean="0">
                <a:solidFill>
                  <a:schemeClr val="accent4"/>
                </a:solidFill>
              </a:rPr>
              <a:t>there are slight differences </a:t>
            </a:r>
            <a:r>
              <a:rPr lang="en-US" sz="2200" dirty="0" smtClean="0">
                <a:solidFill>
                  <a:schemeClr val="accent4"/>
                </a:solidFill>
              </a:rPr>
              <a:t>between </a:t>
            </a:r>
            <a:endParaRPr lang="en-US" sz="2200" dirty="0" smtClean="0">
              <a:solidFill>
                <a:schemeClr val="accent4"/>
              </a:solidFill>
            </a:endParaRPr>
          </a:p>
          <a:p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</a:t>
            </a:r>
            <a:r>
              <a:rPr lang="en-US" sz="2200" dirty="0" smtClean="0">
                <a:solidFill>
                  <a:schemeClr val="accent4"/>
                </a:solidFill>
              </a:rPr>
              <a:t>intra-PPDU</a:t>
            </a:r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power </a:t>
            </a:r>
            <a:r>
              <a:rPr lang="en-US" sz="2200" dirty="0" smtClean="0">
                <a:solidFill>
                  <a:schemeClr val="accent4"/>
                </a:solidFill>
              </a:rPr>
              <a:t>save and NAV set for TXOP </a:t>
            </a:r>
            <a:endParaRPr lang="en-US" sz="2200" dirty="0" smtClean="0">
              <a:solidFill>
                <a:schemeClr val="accent4"/>
              </a:solidFill>
            </a:endParaRPr>
          </a:p>
          <a:p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</a:t>
            </a:r>
            <a:r>
              <a:rPr lang="en-US" sz="2200" dirty="0" smtClean="0">
                <a:solidFill>
                  <a:schemeClr val="accent4"/>
                </a:solidFill>
              </a:rPr>
              <a:t>on </a:t>
            </a:r>
            <a:r>
              <a:rPr lang="en-US" sz="2200" dirty="0" smtClean="0">
                <a:solidFill>
                  <a:schemeClr val="accent4"/>
                </a:solidFill>
              </a:rPr>
              <a:t>blind </a:t>
            </a:r>
            <a:r>
              <a:rPr lang="en-US" sz="2200" dirty="0" smtClean="0">
                <a:solidFill>
                  <a:schemeClr val="accent4"/>
                </a:solidFill>
              </a:rPr>
              <a:t>link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Example: If NAV was set by non-STR MLD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for an intra-BSS RTS that failed</a:t>
            </a:r>
            <a:endParaRPr lang="en-US" sz="2200" dirty="0" smtClean="0">
              <a:solidFill>
                <a:schemeClr val="accent4"/>
              </a:solidFill>
            </a:endParaRPr>
          </a:p>
          <a:p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438400"/>
            <a:ext cx="5562600" cy="39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52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4300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79325" y="1295400"/>
            <a:ext cx="1153283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Received feedback that Intra-BSS </a:t>
            </a:r>
            <a:r>
              <a:rPr lang="en-US" sz="2200" dirty="0" smtClean="0">
                <a:solidFill>
                  <a:schemeClr val="accent4"/>
                </a:solidFill>
              </a:rPr>
              <a:t>TXOP may be “extended” during Blindness </a:t>
            </a:r>
            <a:r>
              <a:rPr lang="en-US" sz="2200" dirty="0" smtClean="0">
                <a:solidFill>
                  <a:schemeClr val="accent4"/>
                </a:solidFill>
              </a:rPr>
              <a:t>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If </a:t>
            </a:r>
            <a:r>
              <a:rPr lang="en-US" sz="2200" dirty="0" smtClean="0">
                <a:solidFill>
                  <a:schemeClr val="accent4"/>
                </a:solidFill>
              </a:rPr>
              <a:t>Blindness Recovery is skipped, intra-BSS collision might occur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429691"/>
            <a:ext cx="5638800" cy="35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95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Options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Multiple options for non-STR MLD’s behavior if NAV is non-zero at start of Blindness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1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Do not allow Blindness recovery to be skipped if NAV is non-zero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2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intra-BSS NAV is non-zero or non-zero corresponds to an intra-BSS frame received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3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NAV is non-zero</a:t>
            </a:r>
          </a:p>
        </p:txBody>
      </p:sp>
    </p:spTree>
    <p:extLst>
      <p:ext uri="{BB962C8B-B14F-4D97-AF65-F5344CB8AC3E}">
        <p14:creationId xmlns:p14="http://schemas.microsoft.com/office/powerpoint/2010/main" val="3929454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32830</TotalTime>
  <Words>1498</Words>
  <Application>Microsoft Office PowerPoint</Application>
  <PresentationFormat>Widescreen</PresentationFormat>
  <Paragraphs>204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Non-STR Blindness: Non-zero NAV on Blind Link Discussion </vt:lpstr>
      <vt:lpstr>Non-STR Blindness Background</vt:lpstr>
      <vt:lpstr>Non-STR Blindness Related Work</vt:lpstr>
      <vt:lpstr>Non-STR Blindness Recovery</vt:lpstr>
      <vt:lpstr>Skip Blindness Recovery if non-zero NAV on Blind Link</vt:lpstr>
      <vt:lpstr>Non-zero NAV Blindness Recovery – Problem Scenario 1</vt:lpstr>
      <vt:lpstr>Non-zero NAV Blindness Recovery – Problem Scenario 2</vt:lpstr>
      <vt:lpstr>Non-zero NAV Blindness Recovery – Problem Scenario 3</vt:lpstr>
      <vt:lpstr>Non-zero NAV Blindness Recovery Options</vt:lpstr>
      <vt:lpstr>Non-zero NAV Blindness Recovery Preferences</vt:lpstr>
      <vt:lpstr>Summary</vt:lpstr>
      <vt:lpstr>SP #1</vt:lpstr>
      <vt:lpstr>Appendix: 802.11ax Intra-PPDU Power Save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673</cp:revision>
  <cp:lastPrinted>1601-01-01T00:00:00Z</cp:lastPrinted>
  <dcterms:created xsi:type="dcterms:W3CDTF">2019-09-09T01:56:09Z</dcterms:created>
  <dcterms:modified xsi:type="dcterms:W3CDTF">2020-11-02T21:32:08Z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