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33" r:id="rId3"/>
    <p:sldId id="344" r:id="rId4"/>
    <p:sldId id="350" r:id="rId5"/>
    <p:sldId id="345" r:id="rId6"/>
    <p:sldId id="346" r:id="rId7"/>
    <p:sldId id="351" r:id="rId8"/>
    <p:sldId id="347" r:id="rId9"/>
    <p:sldId id="348" r:id="rId10"/>
    <p:sldId id="349" r:id="rId11"/>
    <p:sldId id="353" r:id="rId12"/>
    <p:sldId id="342" r:id="rId13"/>
    <p:sldId id="352" r:id="rId14"/>
    <p:sldId id="288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67" autoAdjust="0"/>
    <p:restoredTop sz="94660"/>
  </p:normalViewPr>
  <p:slideViewPr>
    <p:cSldViewPr>
      <p:cViewPr varScale="1">
        <p:scale>
          <a:sx n="66" d="100"/>
          <a:sy n="66" d="100"/>
        </p:scale>
        <p:origin x="614" y="2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9297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72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7032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2803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80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189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650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660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2836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8413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9499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7286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802.11-20/1263r0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276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802.11-20/1263r0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99400" y="73541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Non-STR </a:t>
            </a:r>
            <a:r>
              <a:rPr lang="en-GB" dirty="0" smtClean="0"/>
              <a:t>Blindness: </a:t>
            </a:r>
            <a:r>
              <a:rPr lang="en-GB" dirty="0" smtClean="0"/>
              <a:t>Non-zero NAV on Blind Link Discussion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202718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</a:t>
            </a:r>
            <a:r>
              <a:rPr lang="en-GB" sz="2000" dirty="0"/>
              <a:t>:</a:t>
            </a:r>
            <a:r>
              <a:rPr lang="en-GB" sz="2000" b="0" dirty="0"/>
              <a:t> </a:t>
            </a:r>
            <a:r>
              <a:rPr lang="en-GB" dirty="0" smtClean="0"/>
              <a:t>2020-09-10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September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9756852"/>
              </p:ext>
            </p:extLst>
          </p:nvPr>
        </p:nvGraphicFramePr>
        <p:xfrm>
          <a:off x="884238" y="3197225"/>
          <a:ext cx="9791700" cy="240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7" name="Document" r:id="rId4" imgW="10439485" imgH="2575527" progId="Word.Document.8">
                  <p:embed/>
                </p:oleObj>
              </mc:Choice>
              <mc:Fallback>
                <p:oleObj name="Document" r:id="rId4" imgW="10439485" imgH="257552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4238" y="3197225"/>
                        <a:ext cx="9791700" cy="24098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04900" y="249316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Non-zero NAV Blindness </a:t>
            </a:r>
            <a:r>
              <a:rPr lang="en-GB" dirty="0" smtClean="0"/>
              <a:t>Recovery Options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2020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33400" y="1371600"/>
            <a:ext cx="1153283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Multiple options for non-STR MLD’s behavior if NAV is non-zero at start of Blindness Recovery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accent4"/>
                </a:solidFill>
              </a:rPr>
              <a:t>Option </a:t>
            </a:r>
            <a:r>
              <a:rPr lang="en-US" b="1" dirty="0" smtClean="0">
                <a:solidFill>
                  <a:schemeClr val="accent4"/>
                </a:solidFill>
              </a:rPr>
              <a:t>1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accent4"/>
                </a:solidFill>
              </a:rPr>
              <a:t>Do not allow Blindness recovery to be skipped if </a:t>
            </a:r>
            <a:r>
              <a:rPr lang="en-US" dirty="0" smtClean="0">
                <a:solidFill>
                  <a:schemeClr val="accent4"/>
                </a:solidFill>
              </a:rPr>
              <a:t>NAV </a:t>
            </a:r>
            <a:r>
              <a:rPr lang="en-US" dirty="0" smtClean="0">
                <a:solidFill>
                  <a:schemeClr val="accent4"/>
                </a:solidFill>
              </a:rPr>
              <a:t>is non-zero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accent4"/>
                </a:solidFill>
              </a:rPr>
              <a:t>Option 2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accent4"/>
                </a:solidFill>
              </a:rPr>
              <a:t>Allow Blindness recovery to be skipped if intra-BSS NAV is </a:t>
            </a:r>
            <a:r>
              <a:rPr lang="en-US" dirty="0" smtClean="0">
                <a:solidFill>
                  <a:schemeClr val="accent4"/>
                </a:solidFill>
              </a:rPr>
              <a:t>non-zero or non-zero corresponds to an intra-BSS frame received</a:t>
            </a:r>
            <a:endParaRPr lang="en-US" dirty="0" smtClean="0">
              <a:solidFill>
                <a:schemeClr val="accent4"/>
              </a:solidFill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accent4"/>
                </a:solidFill>
              </a:rPr>
              <a:t>Option 3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accent4"/>
                </a:solidFill>
              </a:rPr>
              <a:t>Allow Blindness recovery to be skipped if </a:t>
            </a:r>
            <a:r>
              <a:rPr lang="en-US" dirty="0" smtClean="0">
                <a:solidFill>
                  <a:schemeClr val="accent4"/>
                </a:solidFill>
              </a:rPr>
              <a:t>NAV </a:t>
            </a:r>
            <a:r>
              <a:rPr lang="en-US" dirty="0" smtClean="0">
                <a:solidFill>
                  <a:schemeClr val="accent4"/>
                </a:solidFill>
              </a:rPr>
              <a:t>is </a:t>
            </a:r>
            <a:r>
              <a:rPr lang="en-US" dirty="0" smtClean="0">
                <a:solidFill>
                  <a:schemeClr val="accent4"/>
                </a:solidFill>
              </a:rPr>
              <a:t>non-zero</a:t>
            </a:r>
            <a:endParaRPr lang="en-US" dirty="0" smtClean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4543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Non-zero NAV Blindness </a:t>
            </a:r>
            <a:r>
              <a:rPr lang="en-GB" dirty="0" smtClean="0"/>
              <a:t>Recovery Preferences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2020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33400" y="1371600"/>
            <a:ext cx="1153283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Clearly, there are some problem scenarios that arise in this non-zero NAV case and have to be considered carefully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Important point to remember that Blindness Recovery is a “better safe than sorry” mechanism to minimize collisions. At the same time, it does not completely eliminate the medium access of non-STR MLD during the Blindness Recovery. Using restricted </a:t>
            </a:r>
            <a:r>
              <a:rPr lang="en-US" dirty="0" err="1" smtClean="0">
                <a:solidFill>
                  <a:schemeClr val="accent4"/>
                </a:solidFill>
              </a:rPr>
              <a:t>conditons</a:t>
            </a:r>
            <a:r>
              <a:rPr lang="en-US" dirty="0" smtClean="0">
                <a:solidFill>
                  <a:schemeClr val="accent4"/>
                </a:solidFill>
              </a:rPr>
              <a:t>, non-STR MLD may still attempt initiate TXOP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Therefore, our preference is either Option 1 or at least Option 2</a:t>
            </a:r>
          </a:p>
        </p:txBody>
      </p:sp>
    </p:spTree>
    <p:extLst>
      <p:ext uri="{BB962C8B-B14F-4D97-AF65-F5344CB8AC3E}">
        <p14:creationId xmlns:p14="http://schemas.microsoft.com/office/powerpoint/2010/main" val="42727111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2020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457200" y="1516113"/>
            <a:ext cx="1153283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Non-STR Blindness is a serious problem that can degrade performance of not just the non-STR MLD but also its neighboring devices on multiple bands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We focused on the case where non-STR MLD is unable to update its NAV on the blind link during Blindness phase and has a non-zero NAV corresponding to a frame received before entering the blindness phase on the blind link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Presented multiple problem scenarios that arise if non-STR MLD is permitted to skip the Blindness Recovery due to non-zero NAV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Presented possible choices to consider for addressing the highlighted problem scenarios</a:t>
            </a:r>
            <a:endParaRPr lang="en-US" dirty="0" smtClean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833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064389" y="4699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Appendix: 802.11ax Intra-PPDU Power Save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03763" y="1433513"/>
            <a:ext cx="1104582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Intra-PPDU power save is the power save mechanism for an HE STA to enter the doze state or </a:t>
            </a:r>
            <a:r>
              <a:rPr lang="en-US" b="0" dirty="0" smtClean="0"/>
              <a:t>become unavailable </a:t>
            </a:r>
            <a:r>
              <a:rPr lang="en-US" b="0" dirty="0"/>
              <a:t>until the end of a received PPDU that is identified as an intra-BSS PPDU</a:t>
            </a:r>
            <a:r>
              <a:rPr lang="en-US" b="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 non-AP HE STA that is in intra-PPDU power save mode may enter the doze state or become </a:t>
            </a:r>
            <a:r>
              <a:rPr lang="en-US" b="0" dirty="0" smtClean="0"/>
              <a:t>unavailable until </a:t>
            </a:r>
            <a:r>
              <a:rPr lang="en-US" b="0" dirty="0"/>
              <a:t>the end of </a:t>
            </a:r>
            <a:r>
              <a:rPr lang="en-US" b="0" dirty="0" smtClean="0"/>
              <a:t>intra-BSS PPDU </a:t>
            </a:r>
            <a:r>
              <a:rPr lang="en-US" b="0" dirty="0"/>
              <a:t>currently being received if one of the following conditions is met</a:t>
            </a:r>
            <a:r>
              <a:rPr lang="en-US" b="0" dirty="0" smtClean="0"/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 smtClean="0"/>
              <a:t>HE MU PPDU with STA ID different from that of STA, </a:t>
            </a:r>
            <a:r>
              <a:rPr lang="en-US" sz="2400" b="0" dirty="0" smtClean="0"/>
              <a:t>Uplink Flag set to 1, etc.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24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 </a:t>
            </a:r>
            <a:r>
              <a:rPr lang="en-US" b="0" dirty="0"/>
              <a:t>non-AP HE STA that is in intra-PPDU power save mode and has entered doze state or has </a:t>
            </a:r>
            <a:r>
              <a:rPr lang="en-US" b="0" dirty="0" smtClean="0"/>
              <a:t>become unavailable </a:t>
            </a:r>
            <a:r>
              <a:rPr lang="en-US" b="0" dirty="0"/>
              <a:t>shall continue to operate its NAV timers and consider the medium busy and shall transition </a:t>
            </a:r>
            <a:r>
              <a:rPr lang="en-US" b="0" dirty="0" smtClean="0"/>
              <a:t>to the </a:t>
            </a:r>
            <a:r>
              <a:rPr lang="en-US" b="0" dirty="0"/>
              <a:t>awake state at the end of the PPDU</a:t>
            </a:r>
            <a:r>
              <a:rPr lang="en-US" b="0" dirty="0" smtClean="0"/>
              <a:t>.</a:t>
            </a:r>
          </a:p>
          <a:p>
            <a:endParaRPr 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76559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339148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2020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685800" y="1371600"/>
            <a:ext cx="111252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[1] </a:t>
            </a:r>
            <a:r>
              <a:rPr lang="en-US" dirty="0" smtClean="0">
                <a:solidFill>
                  <a:schemeClr val="tx1"/>
                </a:solidFill>
              </a:rPr>
              <a:t>11-19/1405, Multi-link Channel Access Discussion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[2] 11-20/82, Synchronous Transmitter Medium State Information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[3] 11-20/490, Multi-link </a:t>
            </a:r>
            <a:r>
              <a:rPr lang="en-US" dirty="0">
                <a:solidFill>
                  <a:schemeClr val="tx1"/>
                </a:solidFill>
              </a:rPr>
              <a:t>h</a:t>
            </a:r>
            <a:r>
              <a:rPr lang="en-US" dirty="0" smtClean="0">
                <a:solidFill>
                  <a:schemeClr val="tx1"/>
                </a:solidFill>
              </a:rPr>
              <a:t>idden terminal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[4] 11-20/613, AP assisted non-STR behavior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[5] 11-20/1009, Multi-link hidden terminal follow-up 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9253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Non-STR </a:t>
            </a:r>
            <a:r>
              <a:rPr lang="en-GB" dirty="0" smtClean="0"/>
              <a:t>Blindness Background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2020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379325" y="1253353"/>
            <a:ext cx="1153283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4"/>
                </a:solidFill>
              </a:rPr>
              <a:t>When non-STR MLD is transmitting on a link, it may not be able to listen to transmissions on other link and update its NAV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4"/>
                </a:solidFill>
              </a:rPr>
              <a:t>After its transmission ends, it may not detect ongoing transmission on the other link. If the non-STR MLD transmits, it can lead to collision impacting its own performance and other devices’ performance as well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chemeClr val="accent4"/>
                </a:solidFill>
              </a:rPr>
              <a:t>This includes legacy devices as well as EHT STAs on the multiple links used by the non-STR MLD</a:t>
            </a:r>
            <a:endParaRPr lang="en-US" sz="2000" dirty="0" smtClean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4"/>
                </a:solidFill>
              </a:rPr>
              <a:t>This scenario is expected to occur frequently and is a serious issue to be addresses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4"/>
                </a:solidFill>
              </a:rPr>
              <a:t>Several contributions highlighted this issue and suggested mechanisms [1, 2, 3, 4]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4"/>
                </a:solidFill>
              </a:rPr>
              <a:t>We refer to Link B in example as</a:t>
            </a:r>
          </a:p>
          <a:p>
            <a:r>
              <a:rPr lang="en-US" sz="2000" dirty="0" smtClean="0">
                <a:solidFill>
                  <a:schemeClr val="accent4"/>
                </a:solidFill>
              </a:rPr>
              <a:t>      “blind link”. Same terminology used </a:t>
            </a:r>
          </a:p>
          <a:p>
            <a:r>
              <a:rPr lang="en-US" sz="2000" dirty="0">
                <a:solidFill>
                  <a:schemeClr val="accent4"/>
                </a:solidFill>
              </a:rPr>
              <a:t> </a:t>
            </a:r>
            <a:r>
              <a:rPr lang="en-US" sz="2000" dirty="0" smtClean="0">
                <a:solidFill>
                  <a:schemeClr val="accent4"/>
                </a:solidFill>
              </a:rPr>
              <a:t>      in rest of the slides.</a:t>
            </a:r>
            <a:endParaRPr lang="en-US" sz="2000" dirty="0" smtClean="0">
              <a:solidFill>
                <a:schemeClr val="accent4"/>
              </a:solidFill>
            </a:endParaRPr>
          </a:p>
          <a:p>
            <a:endParaRPr lang="en-US" dirty="0" smtClean="0">
              <a:solidFill>
                <a:schemeClr val="accent4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931" y="3505200"/>
            <a:ext cx="6370953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6668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42968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Non-STR Blindness </a:t>
            </a:r>
            <a:r>
              <a:rPr lang="en-GB" dirty="0" smtClean="0"/>
              <a:t>Related Work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2020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04800" y="1437749"/>
            <a:ext cx="11532833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High level concept </a:t>
            </a:r>
            <a:r>
              <a:rPr lang="en-US" dirty="0" smtClean="0">
                <a:solidFill>
                  <a:schemeClr val="accent4"/>
                </a:solidFill>
              </a:rPr>
              <a:t>to address Blindness issue is to restrict non-STR MLD’s medium access on blind link for a certain timer.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At the same time, completely preventing medium access on blind link would be too strict and lead to non-STR MLD’s performance degradation if the blind link was idle during timer countdown.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Proposals</a:t>
            </a:r>
          </a:p>
          <a:p>
            <a:pPr marL="1200150" lvl="1" indent="-4572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accent4"/>
                </a:solidFill>
              </a:rPr>
              <a:t>AP-assisted approach wherein recovery initiated only if AP indicates busy [1. 2. 4]</a:t>
            </a:r>
          </a:p>
          <a:p>
            <a:pPr marL="1200150" lvl="1" indent="-4572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accent4"/>
                </a:solidFill>
              </a:rPr>
              <a:t>Ad-hoc mechanism(s) to be performed by non-STR MLD without AP assistance [3, 5]</a:t>
            </a:r>
            <a:endParaRPr lang="en-US" sz="2200" dirty="0" smtClean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General consensus is to focus in R1 is on ad-hoc mechanism at non-STR MLD</a:t>
            </a:r>
          </a:p>
        </p:txBody>
      </p:sp>
    </p:spTree>
    <p:extLst>
      <p:ext uri="{BB962C8B-B14F-4D97-AF65-F5344CB8AC3E}">
        <p14:creationId xmlns:p14="http://schemas.microsoft.com/office/powerpoint/2010/main" val="40896646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6718" y="3321014"/>
            <a:ext cx="6553200" cy="3154400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42968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Non-STR Blindness </a:t>
            </a:r>
            <a:r>
              <a:rPr lang="en-GB" dirty="0" smtClean="0"/>
              <a:t>Recovery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2020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52400" y="1295400"/>
            <a:ext cx="1203960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 smtClean="0">
                <a:solidFill>
                  <a:schemeClr val="accent4"/>
                </a:solidFill>
              </a:rPr>
              <a:t>Objective</a:t>
            </a:r>
            <a:r>
              <a:rPr lang="en-US" sz="2200" dirty="0" smtClean="0">
                <a:solidFill>
                  <a:schemeClr val="accent4"/>
                </a:solidFill>
              </a:rPr>
              <a:t>: To not eliminate medium access entirely but </a:t>
            </a:r>
            <a:r>
              <a:rPr lang="en-US" sz="2200" dirty="0" smtClean="0">
                <a:solidFill>
                  <a:schemeClr val="accent4"/>
                </a:solidFill>
              </a:rPr>
              <a:t>sufficient restrictions to minimize collisions.</a:t>
            </a:r>
            <a:r>
              <a:rPr lang="en-US" sz="2200" dirty="0" smtClean="0">
                <a:solidFill>
                  <a:schemeClr val="accent4"/>
                </a:solidFill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accent4"/>
                </a:solidFill>
              </a:rPr>
              <a:t>After transmission ends on a link, non-STR MLD </a:t>
            </a:r>
            <a:r>
              <a:rPr lang="en-US" sz="2200" dirty="0" smtClean="0">
                <a:solidFill>
                  <a:schemeClr val="accent4"/>
                </a:solidFill>
              </a:rPr>
              <a:t>begins Blindness recovery on blind link. </a:t>
            </a:r>
            <a:endParaRPr lang="en-US" sz="2200" dirty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accent4"/>
                </a:solidFill>
              </a:rPr>
              <a:t>For Medium Sync Delay timer period, non-STR MLD performs EDCA with following restrictions [4]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chemeClr val="accent4"/>
                </a:solidFill>
              </a:rPr>
              <a:t>With a lower TBD energy detection threshold mostly in dense WLAN environments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chemeClr val="accent4"/>
                </a:solidFill>
              </a:rPr>
              <a:t>Mandatory RTS to initiate TXOP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chemeClr val="accent4"/>
                </a:solidFill>
              </a:rPr>
              <a:t>Limit the number of RTS (at least 1) that can be initiated and other conditions</a:t>
            </a:r>
          </a:p>
          <a:p>
            <a:pPr lvl="1" indent="0"/>
            <a:endParaRPr lang="en-US" sz="2200" dirty="0" smtClean="0">
              <a:solidFill>
                <a:schemeClr val="accent4"/>
              </a:solidFill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9393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Skip Blindness Recovery if non-zero NAV on Blind Link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2020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457200" y="1516113"/>
            <a:ext cx="115328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In [4], the authors proposed </a:t>
            </a:r>
            <a:r>
              <a:rPr lang="en-US" dirty="0" smtClean="0">
                <a:solidFill>
                  <a:schemeClr val="accent4"/>
                </a:solidFill>
              </a:rPr>
              <a:t>exception to non-STR MLD entering </a:t>
            </a:r>
            <a:r>
              <a:rPr lang="en-US" dirty="0" smtClean="0">
                <a:solidFill>
                  <a:schemeClr val="accent4"/>
                </a:solidFill>
              </a:rPr>
              <a:t>Blindness Recovery phase if </a:t>
            </a:r>
            <a:r>
              <a:rPr lang="en-US" dirty="0" smtClean="0">
                <a:solidFill>
                  <a:schemeClr val="accent4"/>
                </a:solidFill>
              </a:rPr>
              <a:t>the non-STR MLD </a:t>
            </a:r>
            <a:r>
              <a:rPr lang="en-US" dirty="0" smtClean="0">
                <a:solidFill>
                  <a:schemeClr val="accent4"/>
                </a:solidFill>
              </a:rPr>
              <a:t>has a non-zero NAV on the blind link at the start of Blindness recovery</a:t>
            </a:r>
            <a:endParaRPr lang="en-US" dirty="0" smtClean="0">
              <a:solidFill>
                <a:schemeClr val="accent4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5171" y="2324954"/>
            <a:ext cx="7025991" cy="4080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5685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176125" y="533916"/>
            <a:ext cx="11963399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Non-zero NAV </a:t>
            </a:r>
            <a:r>
              <a:rPr lang="en-GB" dirty="0" smtClean="0"/>
              <a:t>Blindness Recovery – </a:t>
            </a:r>
            <a:r>
              <a:rPr lang="en-GB" dirty="0" smtClean="0"/>
              <a:t>Problem Scenario 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2020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79019" y="1368397"/>
            <a:ext cx="11532833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4"/>
                </a:solidFill>
              </a:rPr>
              <a:t>Non-STR MLD may set NAV due to OBSS frame received on a link before entering blindness phase. During Blindness, non-STR MLD misses an intra-BSS transmission.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4"/>
                </a:solidFill>
              </a:rPr>
              <a:t>If we skip Blindness recovery, it will lead to an intra-BSS collision and degrade performance. Without blindness recovery, non-STR MLD may send data directly or multiple RTS frames.</a:t>
            </a:r>
            <a:endParaRPr lang="en-US" sz="2000" dirty="0" smtClean="0">
              <a:solidFill>
                <a:schemeClr val="accent4"/>
              </a:solidFill>
            </a:endParaRPr>
          </a:p>
          <a:p>
            <a:endParaRPr lang="en-US" dirty="0" smtClean="0">
              <a:solidFill>
                <a:schemeClr val="accent4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2652079"/>
            <a:ext cx="5433443" cy="3823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0527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176125" y="533916"/>
            <a:ext cx="11963399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Non-zero NAV </a:t>
            </a:r>
            <a:r>
              <a:rPr lang="en-GB" dirty="0" smtClean="0"/>
              <a:t>Blindness Recovery – </a:t>
            </a:r>
            <a:r>
              <a:rPr lang="en-GB" dirty="0" smtClean="0"/>
              <a:t>Problem Scenario 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2020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457200" y="1728947"/>
            <a:ext cx="11532833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Option 1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accent4"/>
                </a:solidFill>
              </a:rPr>
              <a:t>Blindness Recovery </a:t>
            </a:r>
            <a:r>
              <a:rPr lang="en-US" sz="2200" dirty="0" smtClean="0">
                <a:solidFill>
                  <a:schemeClr val="accent4"/>
                </a:solidFill>
              </a:rPr>
              <a:t>shall still be performed by non-STR MLD even if NAV is non-zero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/>
                </a:solidFill>
              </a:rPr>
              <a:t>Option </a:t>
            </a:r>
            <a:r>
              <a:rPr lang="en-US" dirty="0" smtClean="0">
                <a:solidFill>
                  <a:schemeClr val="accent4"/>
                </a:solidFill>
              </a:rPr>
              <a:t>2</a:t>
            </a:r>
            <a:endParaRPr lang="en-US" dirty="0">
              <a:solidFill>
                <a:schemeClr val="accent4"/>
              </a:solidFill>
            </a:endParaRP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accent4"/>
                </a:solidFill>
              </a:rPr>
              <a:t>Blindness Recovery shall </a:t>
            </a:r>
            <a:r>
              <a:rPr lang="en-US" sz="2200" dirty="0" smtClean="0">
                <a:solidFill>
                  <a:schemeClr val="accent4"/>
                </a:solidFill>
              </a:rPr>
              <a:t>be performed if the non-zero NAV corresponds to an OBSS frame reception. The problem in previous slide will be addressed.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accent4"/>
                </a:solidFill>
              </a:rPr>
              <a:t>Blindness Recovery may be skipped if the non-zero NAV corresponds to an intra-BSS frame reception. </a:t>
            </a:r>
            <a:endParaRPr lang="en-US" sz="2200" dirty="0">
              <a:solidFill>
                <a:schemeClr val="accent4"/>
              </a:solidFill>
            </a:endParaRPr>
          </a:p>
          <a:p>
            <a:endParaRPr lang="en-US" dirty="0" smtClean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3723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1277600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Non-zero NAV </a:t>
            </a:r>
            <a:r>
              <a:rPr lang="en-GB" dirty="0" smtClean="0"/>
              <a:t>Blindness </a:t>
            </a:r>
            <a:r>
              <a:rPr lang="en-GB" dirty="0"/>
              <a:t>Recovery – Problem Scenario </a:t>
            </a:r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2020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228600" y="1382672"/>
            <a:ext cx="1153283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accent4"/>
                </a:solidFill>
              </a:rPr>
              <a:t>Similar to problem scenario 1 except non-zero NAV corresponds to an intra-BSS reception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 smtClean="0">
                <a:solidFill>
                  <a:schemeClr val="accent4"/>
                </a:solidFill>
              </a:rPr>
              <a:t>Solution</a:t>
            </a:r>
            <a:endParaRPr lang="en-US" sz="2200" dirty="0" smtClean="0">
              <a:solidFill>
                <a:schemeClr val="accent4"/>
              </a:solidFill>
            </a:endParaRP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accent4"/>
                </a:solidFill>
              </a:rPr>
              <a:t>Combined with problem scenario 1, do not allow Blindness Recovery to be skipped if NAV is non-zero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accent4"/>
                </a:solidFill>
              </a:rPr>
              <a:t>Offline feedback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accent4"/>
                </a:solidFill>
              </a:rPr>
              <a:t>Scenario similar to intra-PPDU power save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accent4"/>
                </a:solidFill>
              </a:rPr>
              <a:t>OBSS transmission may begin when STA </a:t>
            </a:r>
          </a:p>
          <a:p>
            <a:pPr lvl="1" indent="0"/>
            <a:r>
              <a:rPr lang="en-US" sz="2200" dirty="0">
                <a:solidFill>
                  <a:schemeClr val="accent4"/>
                </a:solidFill>
              </a:rPr>
              <a:t> </a:t>
            </a:r>
            <a:r>
              <a:rPr lang="en-US" sz="2200" dirty="0" smtClean="0">
                <a:solidFill>
                  <a:schemeClr val="accent4"/>
                </a:solidFill>
              </a:rPr>
              <a:t>    goes to doze state during intra-BSS PPDU</a:t>
            </a:r>
          </a:p>
          <a:p>
            <a:pPr lvl="1" indent="0"/>
            <a:r>
              <a:rPr lang="en-US" sz="2200" dirty="0">
                <a:solidFill>
                  <a:schemeClr val="accent4"/>
                </a:solidFill>
              </a:rPr>
              <a:t> </a:t>
            </a:r>
            <a:r>
              <a:rPr lang="en-US" sz="2200" dirty="0" smtClean="0">
                <a:solidFill>
                  <a:schemeClr val="accent4"/>
                </a:solidFill>
              </a:rPr>
              <a:t>    reception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accent4"/>
                </a:solidFill>
              </a:rPr>
              <a:t>Background on 802.11ax intra-BSS Power Save</a:t>
            </a:r>
          </a:p>
          <a:p>
            <a:r>
              <a:rPr lang="en-US" sz="2200" dirty="0">
                <a:solidFill>
                  <a:schemeClr val="accent4"/>
                </a:solidFill>
              </a:rPr>
              <a:t> </a:t>
            </a:r>
            <a:r>
              <a:rPr lang="en-US" sz="2200" dirty="0" smtClean="0">
                <a:solidFill>
                  <a:schemeClr val="accent4"/>
                </a:solidFill>
              </a:rPr>
              <a:t>    provided in Appendix</a:t>
            </a:r>
          </a:p>
          <a:p>
            <a:endParaRPr lang="en-US" sz="2200" dirty="0" smtClean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accent4"/>
              </a:solidFill>
            </a:endParaRPr>
          </a:p>
          <a:p>
            <a:endParaRPr lang="en-US" dirty="0" smtClean="0">
              <a:solidFill>
                <a:schemeClr val="accent4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2447884"/>
            <a:ext cx="5562600" cy="3914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2521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1430000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Non-zero NAV </a:t>
            </a:r>
            <a:r>
              <a:rPr lang="en-GB" dirty="0" smtClean="0"/>
              <a:t>Blindness </a:t>
            </a:r>
            <a:r>
              <a:rPr lang="en-GB" dirty="0"/>
              <a:t>Recovery – Problem Scenario </a:t>
            </a:r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2020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457200" y="1371600"/>
            <a:ext cx="11532833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4"/>
                </a:solidFill>
              </a:rPr>
              <a:t>I</a:t>
            </a:r>
            <a:r>
              <a:rPr lang="en-US" sz="2200" dirty="0" smtClean="0">
                <a:solidFill>
                  <a:schemeClr val="accent4"/>
                </a:solidFill>
              </a:rPr>
              <a:t>ntra-BSS TXOP may </a:t>
            </a:r>
            <a:r>
              <a:rPr lang="en-US" sz="2200" dirty="0" smtClean="0">
                <a:solidFill>
                  <a:schemeClr val="accent4"/>
                </a:solidFill>
              </a:rPr>
              <a:t>be </a:t>
            </a:r>
            <a:r>
              <a:rPr lang="en-US" sz="2200" dirty="0" smtClean="0">
                <a:solidFill>
                  <a:schemeClr val="accent4"/>
                </a:solidFill>
              </a:rPr>
              <a:t>“extended” </a:t>
            </a:r>
            <a:r>
              <a:rPr lang="en-US" sz="2200" dirty="0" smtClean="0">
                <a:solidFill>
                  <a:schemeClr val="accent4"/>
                </a:solidFill>
              </a:rPr>
              <a:t>during </a:t>
            </a:r>
            <a:r>
              <a:rPr lang="en-US" sz="2200" dirty="0" smtClean="0">
                <a:solidFill>
                  <a:schemeClr val="accent4"/>
                </a:solidFill>
              </a:rPr>
              <a:t>Blindness </a:t>
            </a:r>
            <a:r>
              <a:rPr lang="en-US" sz="2200" dirty="0" smtClean="0">
                <a:solidFill>
                  <a:schemeClr val="accent4"/>
                </a:solidFill>
              </a:rPr>
              <a:t>phase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accent4"/>
                </a:solidFill>
              </a:rPr>
              <a:t>Non-STR MLD cannot update its NAV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accent4"/>
                </a:solidFill>
              </a:rPr>
              <a:t>If Blindness Recovery is skipped, intra-BSS collision might occur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 smtClean="0">
                <a:solidFill>
                  <a:schemeClr val="accent4"/>
                </a:solidFill>
              </a:rPr>
              <a:t>Solution</a:t>
            </a:r>
            <a:endParaRPr lang="en-US" sz="2200" dirty="0">
              <a:solidFill>
                <a:schemeClr val="accent4"/>
              </a:solidFill>
            </a:endParaRP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chemeClr val="accent4"/>
                </a:solidFill>
              </a:rPr>
              <a:t>Do not </a:t>
            </a:r>
            <a:r>
              <a:rPr lang="en-US" sz="2000" dirty="0">
                <a:solidFill>
                  <a:schemeClr val="accent4"/>
                </a:solidFill>
              </a:rPr>
              <a:t>allow Blindness Recovery to be skipped if NAV is non-zero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accent4"/>
                </a:solidFill>
              </a:rPr>
              <a:t>Offline feedback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chemeClr val="accent4"/>
                </a:solidFill>
              </a:rPr>
              <a:t>TXOP extensions within a TXOP is</a:t>
            </a:r>
          </a:p>
          <a:p>
            <a:pPr lvl="1" indent="0"/>
            <a:r>
              <a:rPr lang="en-US" sz="2000" dirty="0">
                <a:solidFill>
                  <a:schemeClr val="accent4"/>
                </a:solidFill>
              </a:rPr>
              <a:t> </a:t>
            </a:r>
            <a:r>
              <a:rPr lang="en-US" sz="2000" dirty="0" smtClean="0">
                <a:solidFill>
                  <a:schemeClr val="accent4"/>
                </a:solidFill>
              </a:rPr>
              <a:t>     not common in practice</a:t>
            </a:r>
          </a:p>
          <a:p>
            <a:pPr lvl="1" indent="0"/>
            <a:endParaRPr lang="en-US" sz="2000" dirty="0" smtClean="0">
              <a:solidFill>
                <a:schemeClr val="accent4"/>
              </a:solidFill>
            </a:endParaRPr>
          </a:p>
          <a:p>
            <a:endParaRPr lang="en-US" dirty="0">
              <a:solidFill>
                <a:schemeClr val="accent4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3048000"/>
            <a:ext cx="5300180" cy="3367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8955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11-19-1405-00-00be-multi-link-operation-channel-access-discussion</Template>
  <TotalTime>32524</TotalTime>
  <Words>1492</Words>
  <Application>Microsoft Office PowerPoint</Application>
  <PresentationFormat>Widescreen</PresentationFormat>
  <Paragraphs>203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 Unicode MS</vt:lpstr>
      <vt:lpstr>MS Gothic</vt:lpstr>
      <vt:lpstr>Arial</vt:lpstr>
      <vt:lpstr>Courier New</vt:lpstr>
      <vt:lpstr>Times New Roman</vt:lpstr>
      <vt:lpstr>Office Theme</vt:lpstr>
      <vt:lpstr>Microsoft Word 97 - 2003 Document</vt:lpstr>
      <vt:lpstr>Non-STR Blindness: Non-zero NAV on Blind Link Discussion </vt:lpstr>
      <vt:lpstr>Non-STR Blindness Background</vt:lpstr>
      <vt:lpstr>Non-STR Blindness Related Work</vt:lpstr>
      <vt:lpstr>Non-STR Blindness Recovery</vt:lpstr>
      <vt:lpstr>Skip Blindness Recovery if non-zero NAV on Blind Link</vt:lpstr>
      <vt:lpstr>Non-zero NAV Blindness Recovery – Problem Scenario 1</vt:lpstr>
      <vt:lpstr>Non-zero NAV Blindness Recovery – Problem Scenario 1</vt:lpstr>
      <vt:lpstr>Non-zero NAV Blindness Recovery – Problem Scenario 2</vt:lpstr>
      <vt:lpstr>Non-zero NAV Blindness Recovery – Problem Scenario 3</vt:lpstr>
      <vt:lpstr>Non-zero NAV Blindness Recovery Options</vt:lpstr>
      <vt:lpstr>Non-zero NAV Blindness Recovery Preferences</vt:lpstr>
      <vt:lpstr>Summary</vt:lpstr>
      <vt:lpstr>Appendix: 802.11ax Intra-PPDU Power Save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Operation Channel Access Discussion</dc:title>
  <dc:creator>Sharan Naribole</dc:creator>
  <cp:lastModifiedBy>Sharan Naribole</cp:lastModifiedBy>
  <cp:revision>653</cp:revision>
  <cp:lastPrinted>1601-01-01T00:00:00Z</cp:lastPrinted>
  <dcterms:created xsi:type="dcterms:W3CDTF">2019-09-09T01:56:09Z</dcterms:created>
  <dcterms:modified xsi:type="dcterms:W3CDTF">2020-09-11T05:17:00Z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C:\Users\n.sharan\Documents\6 GHz and EHT\EHT internal discussions\Multi-Link Operation\Sep-2019\11-19-1405-00-00be-multi-link-operation-channel-access-discussion.pptx</vt:lpwstr>
  </property>
</Properties>
</file>