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2" r:id="rId3"/>
    <p:sldId id="292" r:id="rId4"/>
    <p:sldId id="293" r:id="rId5"/>
    <p:sldId id="302" r:id="rId6"/>
    <p:sldId id="296" r:id="rId7"/>
    <p:sldId id="299" r:id="rId8"/>
    <p:sldId id="300" r:id="rId9"/>
    <p:sldId id="301" r:id="rId10"/>
    <p:sldId id="295" r:id="rId11"/>
    <p:sldId id="285"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61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23178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861330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4789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9847635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3929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895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77229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3122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98757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99293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22029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39180"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1247</a:t>
            </a:r>
            <a:r>
              <a:rPr lang="en-US" sz="1800" b="1" dirty="0">
                <a:cs typeface="+mn-cs"/>
              </a:rPr>
              <a:t>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391407"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Aug 2020</a:t>
            </a:r>
          </a:p>
        </p:txBody>
      </p:sp>
    </p:spTree>
    <p:extLst>
      <p:ext uri="{BB962C8B-B14F-4D97-AF65-F5344CB8AC3E}">
        <p14:creationId xmlns:p14="http://schemas.microsoft.com/office/powerpoint/2010/main" val="3924159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VBSS for </a:t>
            </a:r>
            <a:r>
              <a:rPr lang="en-US" altLang="zh-CN" dirty="0"/>
              <a:t>Multi-AP Coordination</a:t>
            </a:r>
            <a:endParaRPr lang="en-GB" dirty="0"/>
          </a:p>
        </p:txBody>
      </p:sp>
      <p:sp>
        <p:nvSpPr>
          <p:cNvPr id="8" name="Rectangle 2"/>
          <p:cNvSpPr>
            <a:spLocks noGrp="1" noChangeArrowheads="1"/>
          </p:cNvSpPr>
          <p:nvPr>
            <p:ph type="subTitle" idx="1"/>
          </p:nvPr>
        </p:nvSpPr>
        <p:spPr>
          <a:xfrm>
            <a:off x="1878542" y="20025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a:t>
            </a:r>
            <a:r>
              <a:rPr lang="en-US" sz="2000" b="0" dirty="0"/>
              <a:t>19</a:t>
            </a:r>
            <a:endParaRPr lang="en-GB" sz="2000" b="0" dirty="0"/>
          </a:p>
        </p:txBody>
      </p:sp>
      <p:sp>
        <p:nvSpPr>
          <p:cNvPr id="6" name="灯片编号占位符 5"/>
          <p:cNvSpPr>
            <a:spLocks noGrp="1"/>
          </p:cNvSpPr>
          <p:nvPr>
            <p:ph type="sldNum" sz="quarter" idx="12"/>
          </p:nvPr>
        </p:nvSpPr>
        <p:spPr/>
        <p:txBody>
          <a:bodyPr/>
          <a:lstStyle/>
          <a:p>
            <a:r>
              <a:rPr lang="en-GB"/>
              <a:t>Slide </a:t>
            </a:r>
            <a:fld id="{DE40C9FC-4879-4F20-9ECA-A574A90476B7}" type="slidenum">
              <a:rPr lang="en-GB" smtClean="0"/>
              <a:pPr/>
              <a:t>1</a:t>
            </a:fld>
            <a:endParaRPr lang="en-GB"/>
          </a:p>
        </p:txBody>
      </p:sp>
      <p:graphicFrame>
        <p:nvGraphicFramePr>
          <p:cNvPr id="9" name="Object 3"/>
          <p:cNvGraphicFramePr>
            <a:graphicFrameLocks noChangeAspect="1"/>
          </p:cNvGraphicFramePr>
          <p:nvPr>
            <p:extLst>
              <p:ext uri="{D42A27DB-BD31-4B8C-83A1-F6EECF244321}">
                <p14:modId xmlns:p14="http://schemas.microsoft.com/office/powerpoint/2010/main" val="3239215845"/>
              </p:ext>
            </p:extLst>
          </p:nvPr>
        </p:nvGraphicFramePr>
        <p:xfrm>
          <a:off x="722313" y="3070600"/>
          <a:ext cx="11212512" cy="3006725"/>
        </p:xfrm>
        <a:graphic>
          <a:graphicData uri="http://schemas.openxmlformats.org/presentationml/2006/ole">
            <mc:AlternateContent xmlns:mc="http://schemas.openxmlformats.org/markup-compatibility/2006">
              <mc:Choice xmlns:v="urn:schemas-microsoft-com:vml" Requires="v">
                <p:oleObj spid="_x0000_s1124"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70600"/>
                        <a:ext cx="11212512" cy="3006725"/>
                      </a:xfrm>
                      <a:prstGeom prst="rect">
                        <a:avLst/>
                      </a:prstGeom>
                      <a:noFill/>
                    </p:spPr>
                  </p:pic>
                </p:oleObj>
              </mc:Fallback>
            </mc:AlternateContent>
          </a:graphicData>
        </a:graphic>
      </p:graphicFrame>
      <p:sp>
        <p:nvSpPr>
          <p:cNvPr id="10" name="Rectangle 4"/>
          <p:cNvSpPr>
            <a:spLocks noChangeArrowheads="1"/>
          </p:cNvSpPr>
          <p:nvPr/>
        </p:nvSpPr>
        <p:spPr bwMode="auto">
          <a:xfrm>
            <a:off x="929217" y="25598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Rectangle 5">
            <a:extLst>
              <a:ext uri="{FF2B5EF4-FFF2-40B4-BE49-F238E27FC236}">
                <a16:creationId xmlns:a16="http://schemas.microsoft.com/office/drawing/2014/main" id="{8F42FD34-E748-47AC-8E88-73A61104B368}"/>
              </a:ext>
            </a:extLst>
          </p:cNvPr>
          <p:cNvSpPr txBox="1">
            <a:spLocks noChangeArrowheads="1"/>
          </p:cNvSpPr>
          <p:nvPr/>
        </p:nvSpPr>
        <p:spPr bwMode="auto">
          <a:xfrm>
            <a:off x="9847526" y="6475413"/>
            <a:ext cx="1667509"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 Jay Yang (Nokia)</a:t>
            </a:r>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a:xfrm>
            <a:off x="838200" y="1825625"/>
            <a:ext cx="10927814" cy="4351338"/>
          </a:xfrm>
        </p:spPr>
        <p:txBody>
          <a:bodyPr/>
          <a:lstStyle/>
          <a:p>
            <a:r>
              <a:rPr lang="en-US" b="0" dirty="0"/>
              <a:t>A new VBSS definition compared to the reference one.</a:t>
            </a:r>
          </a:p>
          <a:p>
            <a:r>
              <a:rPr lang="en-US" b="0" dirty="0"/>
              <a:t>The implement of seamless roaming and load balance for legacy STA.</a:t>
            </a:r>
          </a:p>
          <a:p>
            <a:r>
              <a:rPr lang="en-US" b="0" dirty="0"/>
              <a:t>Simulate different roaming manners and compare their latency.</a:t>
            </a:r>
          </a:p>
          <a:p>
            <a:r>
              <a:rPr lang="en-US" b="0" dirty="0"/>
              <a:t>VBSS roaming can meet the low latency requirement of AR/VR.</a:t>
            </a:r>
          </a:p>
          <a:p>
            <a:r>
              <a:rPr lang="en-US" b="0" dirty="0"/>
              <a:t>TP benefit in VBSS network(sounding, SR, Joint TX).</a:t>
            </a:r>
          </a:p>
        </p:txBody>
      </p:sp>
      <p:sp>
        <p:nvSpPr>
          <p:cNvPr id="4" name="页脚占位符 4">
            <a:extLst>
              <a:ext uri="{FF2B5EF4-FFF2-40B4-BE49-F238E27FC236}">
                <a16:creationId xmlns:a16="http://schemas.microsoft.com/office/drawing/2014/main" id="{5E3EB1BC-07CA-4D20-8112-31F5573438B1}"/>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5" name="灯片编号占位符 3">
            <a:extLst>
              <a:ext uri="{FF2B5EF4-FFF2-40B4-BE49-F238E27FC236}">
                <a16:creationId xmlns:a16="http://schemas.microsoft.com/office/drawing/2014/main" id="{46DE0886-1E44-42E9-B47E-481964C6C006}"/>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6147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GB" altLang="zh-CN" dirty="0"/>
              <a:t>[1] 11-19/1019, “Virtual BSS for Multi AP Coordination”</a:t>
            </a:r>
          </a:p>
          <a:p>
            <a:r>
              <a:rPr lang="en-GB" altLang="zh-CN" dirty="0"/>
              <a:t>[2] 11-19/1451, “Virtual BSS for Multi-AP Coordination Follow-up”</a:t>
            </a:r>
          </a:p>
          <a:p>
            <a:r>
              <a:rPr lang="en-US" altLang="zh-CN" dirty="0"/>
              <a:t>[3]11-19/1972,</a:t>
            </a:r>
            <a:r>
              <a:rPr lang="en-GB" dirty="0"/>
              <a:t> “Operation of Virtual BSS for </a:t>
            </a:r>
            <a:r>
              <a:rPr lang="en-US" altLang="zh-CN" dirty="0"/>
              <a:t>Multi-AP Coordination”</a:t>
            </a:r>
          </a:p>
          <a:p>
            <a:r>
              <a:rPr lang="en-US" altLang="zh-CN" dirty="0"/>
              <a:t>[4] 11-19/1780r0  “</a:t>
            </a:r>
            <a:r>
              <a:rPr lang="en-GB" dirty="0"/>
              <a:t>AR/VR on EHT: Design Considerations</a:t>
            </a:r>
            <a:r>
              <a:rPr lang="en-US" altLang="zh-CN" dirty="0"/>
              <a:t>”</a:t>
            </a:r>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6" name="页脚占位符 4">
            <a:extLst>
              <a:ext uri="{FF2B5EF4-FFF2-40B4-BE49-F238E27FC236}">
                <a16:creationId xmlns:a16="http://schemas.microsoft.com/office/drawing/2014/main" id="{E627081C-E312-49A2-A886-68ECC4D8006A}"/>
              </a:ext>
            </a:extLst>
          </p:cNvPr>
          <p:cNvSpPr txBox="1">
            <a:spLocks/>
          </p:cNvSpPr>
          <p:nvPr/>
        </p:nvSpPr>
        <p:spPr bwMode="auto">
          <a:xfrm>
            <a:off x="954478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dirty="0">
                <a:solidFill>
                  <a:schemeClr val="tx1"/>
                </a:solidFill>
              </a:rPr>
              <a:t>Do you agree to add the following VBSS </a:t>
            </a:r>
            <a:r>
              <a:rPr lang="en-US" altLang="zh-CN" sz="2400" dirty="0"/>
              <a:t>concepts to multi-AP coordination section of 802.11be</a:t>
            </a:r>
            <a:r>
              <a:rPr lang="en-US" altLang="zh-CN" sz="2400" dirty="0">
                <a:solidFill>
                  <a:schemeClr val="tx1"/>
                </a:solidFill>
              </a:rPr>
              <a:t> SFD?</a:t>
            </a:r>
          </a:p>
          <a:p>
            <a:pPr marL="0" indent="0" eaLnBrk="0" hangingPunct="0">
              <a:spcBef>
                <a:spcPct val="20000"/>
              </a:spcBef>
              <a:buNone/>
            </a:pPr>
            <a:endParaRPr lang="en-US" altLang="zh-CN" sz="2400" dirty="0">
              <a:solidFill>
                <a:schemeClr val="tx1"/>
              </a:solidFill>
            </a:endParaRPr>
          </a:p>
          <a:p>
            <a:pPr marL="0" indent="0">
              <a:buNone/>
            </a:pPr>
            <a:r>
              <a:rPr lang="en-US" sz="2000" b="0" dirty="0"/>
              <a:t>VBSS Concepts:</a:t>
            </a:r>
          </a:p>
          <a:p>
            <a:r>
              <a:rPr lang="en-US" sz="1600" b="0" dirty="0"/>
              <a:t>--Several 11be AP nodes consist VBSS network with the same SSID,BSSID, AID, BSS color, Beacon timestamps.</a:t>
            </a:r>
          </a:p>
          <a:p>
            <a:r>
              <a:rPr lang="en-US" sz="1600" b="0" dirty="0"/>
              <a:t>-- AP nodes work on the same channel</a:t>
            </a:r>
          </a:p>
          <a:p>
            <a:r>
              <a:rPr lang="en-US" sz="1600" b="0" dirty="0"/>
              <a:t>--Set up backhaul links on 2.4GHz,5GHz and 6GHz for AP nodes communication</a:t>
            </a:r>
            <a:r>
              <a:rPr lang="en-US" altLang="zh-CN" sz="1600" b="0" dirty="0"/>
              <a:t> .</a:t>
            </a:r>
            <a:endParaRPr lang="en-US" sz="1600" b="0" dirty="0"/>
          </a:p>
          <a:p>
            <a:r>
              <a:rPr lang="en-US" sz="1600" b="0" dirty="0"/>
              <a:t>--AP nodes can share the same Key info used to communicate with STA</a:t>
            </a:r>
            <a:r>
              <a:rPr lang="en-US" altLang="zh-CN" sz="1600" b="0" dirty="0"/>
              <a:t> .</a:t>
            </a:r>
            <a:endParaRPr lang="en-US" sz="1600" b="0" dirty="0"/>
          </a:p>
          <a:p>
            <a:r>
              <a:rPr lang="en-US" sz="1600" b="0" dirty="0"/>
              <a:t>--Coordinator AP can assign one AP node (Anchor AP) to communicate with a STA</a:t>
            </a:r>
            <a:r>
              <a:rPr lang="en-US" altLang="zh-CN" sz="1600" b="0" dirty="0"/>
              <a:t> .</a:t>
            </a:r>
            <a:endParaRPr lang="en-US" sz="1600" b="0" dirty="0"/>
          </a:p>
          <a:p>
            <a:r>
              <a:rPr lang="en-US" sz="1600" b="0" dirty="0"/>
              <a:t>--Only Anchor AP node can reply STA with ACK(ACK suppress)</a:t>
            </a:r>
            <a:r>
              <a:rPr lang="en-US" altLang="zh-CN" sz="1600" b="0" dirty="0"/>
              <a:t> .</a:t>
            </a:r>
            <a:endParaRPr lang="en-US" sz="1600" b="0" dirty="0">
              <a:solidFill>
                <a:srgbClr val="FF0000"/>
              </a:solidFill>
            </a:endParaRPr>
          </a:p>
          <a:p>
            <a:r>
              <a:rPr lang="en-US" sz="1600" b="0" dirty="0">
                <a:solidFill>
                  <a:srgbClr val="FF0000"/>
                </a:solidFill>
              </a:rPr>
              <a:t>--All AP nodes can send TX data to STA.</a:t>
            </a:r>
          </a:p>
          <a:p>
            <a:r>
              <a:rPr lang="en-US" sz="1600" b="0" dirty="0"/>
              <a:t>--All AP nodes can receive STA’s TX data and monitor STA’s RSSI</a:t>
            </a:r>
            <a:r>
              <a:rPr lang="en-US" altLang="zh-CN" sz="1600" b="0" dirty="0"/>
              <a:t> .</a:t>
            </a:r>
            <a:endParaRPr lang="en-US" sz="1600" b="0" dirty="0"/>
          </a:p>
          <a:p>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
        <p:nvSpPr>
          <p:cNvPr id="6" name="页脚占位符 4">
            <a:extLst>
              <a:ext uri="{FF2B5EF4-FFF2-40B4-BE49-F238E27FC236}">
                <a16:creationId xmlns:a16="http://schemas.microsoft.com/office/drawing/2014/main" id="{C0E9C3FE-CA2E-4300-9690-D3346C76C6FC}"/>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b="0" dirty="0"/>
              <a:t>Multi-AP Coordination is a candidate feature being discussed in </a:t>
            </a:r>
            <a:r>
              <a:rPr lang="en-US" altLang="zh-CN" sz="2400" b="0" dirty="0" err="1"/>
              <a:t>TGbe</a:t>
            </a:r>
            <a:r>
              <a:rPr lang="en-US" altLang="zh-CN" sz="2400" b="0" dirty="0"/>
              <a:t> group.</a:t>
            </a:r>
          </a:p>
          <a:p>
            <a:pPr>
              <a:buFont typeface="Arial" panose="020B0604020202020204" pitchFamily="34" charset="0"/>
              <a:buChar char="•"/>
            </a:pPr>
            <a:r>
              <a:rPr lang="en-US" altLang="zh-CN" sz="2400" b="0" dirty="0"/>
              <a:t>Multi-AP coordination is benefit for Throughput improvement and low latency:</a:t>
            </a:r>
          </a:p>
          <a:p>
            <a:pPr marL="0" indent="0">
              <a:buNone/>
            </a:pPr>
            <a:r>
              <a:rPr lang="en-US" altLang="zh-CN" sz="2400" b="0" dirty="0"/>
              <a:t>	--coordinated OFDMA, coordinated beamforming, Null steering.</a:t>
            </a:r>
          </a:p>
          <a:p>
            <a:pPr marL="0" indent="0">
              <a:buNone/>
            </a:pPr>
            <a:r>
              <a:rPr lang="en-US" altLang="zh-CN" sz="2400" b="0" dirty="0"/>
              <a:t> 	--STA’s seamless roaming.</a:t>
            </a:r>
          </a:p>
          <a:p>
            <a:pPr>
              <a:buFont typeface="Arial" panose="020B0604020202020204" pitchFamily="34" charset="0"/>
              <a:buChar char="•"/>
            </a:pPr>
            <a:r>
              <a:rPr lang="en-US" altLang="zh-CN" sz="2400" b="0" dirty="0"/>
              <a:t>References [1,2,3] proposed a virtual BSS architecture for multi-AP coordination.</a:t>
            </a:r>
          </a:p>
          <a:p>
            <a:pPr>
              <a:buFont typeface="Arial" panose="020B0604020202020204" pitchFamily="34" charset="0"/>
              <a:buChar char="•"/>
            </a:pPr>
            <a:r>
              <a:rPr lang="en-US" altLang="zh-CN" sz="2400" b="0" dirty="0"/>
              <a:t>In this presentation, we introduce a new VBSS definition and the implementation manner based on the VBSS architecture, which will achieve seamless roaming, load balance and TP enhancement for both </a:t>
            </a:r>
            <a:r>
              <a:rPr lang="en-US" altLang="zh-CN" sz="2400" b="0" dirty="0" err="1"/>
              <a:t>TGbe</a:t>
            </a:r>
            <a:r>
              <a:rPr lang="en-US" altLang="zh-CN" sz="2400" b="0" dirty="0"/>
              <a:t> STA and legacy STA.</a:t>
            </a:r>
          </a:p>
          <a:p>
            <a:endParaRPr lang="zh-CN" altLang="en-US" dirty="0"/>
          </a:p>
        </p:txBody>
      </p:sp>
      <p:sp>
        <p:nvSpPr>
          <p:cNvPr id="4" name="灯片编号占位符 3"/>
          <p:cNvSpPr>
            <a:spLocks noGrp="1"/>
          </p:cNvSpPr>
          <p:nvPr>
            <p:ph type="sldNum" sz="quarter" idx="12"/>
          </p:nvPr>
        </p:nvSpPr>
        <p:spPr/>
        <p:txBody>
          <a:bodyPr/>
          <a:lstStyle/>
          <a:p>
            <a:r>
              <a:rPr lang="en-GB" dirty="0"/>
              <a:t>Slide </a:t>
            </a:r>
            <a:fld id="{440F5867-744E-4AA6-B0ED-4C44D2DFBB7B}" type="slidenum">
              <a:rPr lang="en-GB" smtClean="0"/>
              <a:pPr/>
              <a:t>2</a:t>
            </a:fld>
            <a:endParaRPr lang="en-GB" dirty="0"/>
          </a:p>
        </p:txBody>
      </p:sp>
      <p:sp>
        <p:nvSpPr>
          <p:cNvPr id="6" name="页脚占位符 4">
            <a:extLst>
              <a:ext uri="{FF2B5EF4-FFF2-40B4-BE49-F238E27FC236}">
                <a16:creationId xmlns:a16="http://schemas.microsoft.com/office/drawing/2014/main" id="{635140C5-3DB6-4296-AB9E-873CA133612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D6FD-0D38-407E-94EC-37C6DCEE0C64}"/>
              </a:ext>
            </a:extLst>
          </p:cNvPr>
          <p:cNvSpPr>
            <a:spLocks noGrp="1"/>
          </p:cNvSpPr>
          <p:nvPr>
            <p:ph type="title"/>
          </p:nvPr>
        </p:nvSpPr>
        <p:spPr>
          <a:xfrm>
            <a:off x="838200" y="187000"/>
            <a:ext cx="10515600" cy="1325563"/>
          </a:xfrm>
        </p:spPr>
        <p:txBody>
          <a:bodyPr/>
          <a:lstStyle/>
          <a:p>
            <a:r>
              <a:rPr lang="en-US" dirty="0"/>
              <a:t>VBSS infrastructure</a:t>
            </a:r>
          </a:p>
        </p:txBody>
      </p:sp>
      <p:pic>
        <p:nvPicPr>
          <p:cNvPr id="6" name="Content Placeholder 5">
            <a:extLst>
              <a:ext uri="{FF2B5EF4-FFF2-40B4-BE49-F238E27FC236}">
                <a16:creationId xmlns:a16="http://schemas.microsoft.com/office/drawing/2014/main" id="{DC7E7082-824B-4483-8A48-3339C7C60F2E}"/>
              </a:ext>
            </a:extLst>
          </p:cNvPr>
          <p:cNvPicPr>
            <a:picLocks noGrp="1" noChangeAspect="1"/>
          </p:cNvPicPr>
          <p:nvPr>
            <p:ph idx="1"/>
          </p:nvPr>
        </p:nvPicPr>
        <p:blipFill>
          <a:blip r:embed="rId2"/>
          <a:stretch>
            <a:fillRect/>
          </a:stretch>
        </p:blipFill>
        <p:spPr>
          <a:xfrm>
            <a:off x="4848700" y="1237341"/>
            <a:ext cx="7287876" cy="5433659"/>
          </a:xfrm>
          <a:prstGeom prst="rect">
            <a:avLst/>
          </a:prstGeom>
        </p:spPr>
      </p:pic>
      <p:sp>
        <p:nvSpPr>
          <p:cNvPr id="5" name="TextBox 4">
            <a:extLst>
              <a:ext uri="{FF2B5EF4-FFF2-40B4-BE49-F238E27FC236}">
                <a16:creationId xmlns:a16="http://schemas.microsoft.com/office/drawing/2014/main" id="{73D0DA7E-3C76-4327-ACC4-3E477F193F5C}"/>
              </a:ext>
            </a:extLst>
          </p:cNvPr>
          <p:cNvSpPr txBox="1"/>
          <p:nvPr/>
        </p:nvSpPr>
        <p:spPr>
          <a:xfrm>
            <a:off x="209799" y="1578629"/>
            <a:ext cx="4484526" cy="4893647"/>
          </a:xfrm>
          <a:prstGeom prst="rect">
            <a:avLst/>
          </a:prstGeom>
          <a:noFill/>
        </p:spPr>
        <p:txBody>
          <a:bodyPr wrap="square" rtlCol="0">
            <a:spAutoFit/>
          </a:bodyPr>
          <a:lstStyle/>
          <a:p>
            <a:r>
              <a:rPr lang="en-US" sz="2400" b="1" dirty="0"/>
              <a:t>VBSS Concepts:</a:t>
            </a:r>
          </a:p>
          <a:p>
            <a:r>
              <a:rPr lang="en-US" dirty="0"/>
              <a:t>--Several 11be AP nodes consist VBSS network with the same SSID,BSSID, AID, BSS color, Beacon timestamps.</a:t>
            </a:r>
          </a:p>
          <a:p>
            <a:r>
              <a:rPr lang="en-US" dirty="0"/>
              <a:t>-- AP nodes work on the same channel</a:t>
            </a:r>
          </a:p>
          <a:p>
            <a:r>
              <a:rPr lang="en-US" dirty="0"/>
              <a:t>--Set up backhaul links on 2.4GHz,5GHz and 6GHz for AP nodes communication</a:t>
            </a:r>
            <a:r>
              <a:rPr lang="en-US" altLang="zh-CN" dirty="0"/>
              <a:t> .</a:t>
            </a:r>
            <a:endParaRPr lang="en-US" dirty="0"/>
          </a:p>
          <a:p>
            <a:r>
              <a:rPr lang="en-US" dirty="0"/>
              <a:t>--AP nodes can share the same Key info used to communicate with STA</a:t>
            </a:r>
            <a:r>
              <a:rPr lang="en-US" altLang="zh-CN" dirty="0"/>
              <a:t> .</a:t>
            </a:r>
            <a:endParaRPr lang="en-US" dirty="0"/>
          </a:p>
          <a:p>
            <a:r>
              <a:rPr lang="en-US" dirty="0"/>
              <a:t>--Coordinator AP can assign one AP node (Anchor AP) to communicate with a STA</a:t>
            </a:r>
            <a:r>
              <a:rPr lang="en-US" altLang="zh-CN" dirty="0"/>
              <a:t> .</a:t>
            </a:r>
            <a:endParaRPr lang="en-US" dirty="0"/>
          </a:p>
          <a:p>
            <a:r>
              <a:rPr lang="en-US" dirty="0"/>
              <a:t>--Only Anchor AP node can reply STA with ACK(ACK suppress)</a:t>
            </a:r>
            <a:r>
              <a:rPr lang="en-US" altLang="zh-CN" dirty="0"/>
              <a:t> .</a:t>
            </a:r>
            <a:endParaRPr lang="en-US" b="1" dirty="0">
              <a:solidFill>
                <a:srgbClr val="FF0000"/>
              </a:solidFill>
            </a:endParaRPr>
          </a:p>
          <a:p>
            <a:r>
              <a:rPr lang="en-US" b="1" dirty="0">
                <a:solidFill>
                  <a:srgbClr val="FF0000"/>
                </a:solidFill>
              </a:rPr>
              <a:t>--All AP nodes can send TX data to STA.</a:t>
            </a:r>
          </a:p>
          <a:p>
            <a:r>
              <a:rPr lang="en-US" dirty="0"/>
              <a:t>--All AP nodes can receive STA’s TX data and monitor STA’s RSSI</a:t>
            </a:r>
            <a:r>
              <a:rPr lang="en-US" altLang="zh-CN" dirty="0"/>
              <a:t> .</a:t>
            </a:r>
            <a:endParaRPr lang="en-US" dirty="0"/>
          </a:p>
          <a:p>
            <a:endParaRPr lang="en-US" dirty="0"/>
          </a:p>
        </p:txBody>
      </p:sp>
      <p:sp>
        <p:nvSpPr>
          <p:cNvPr id="7" name="页脚占位符 4">
            <a:extLst>
              <a:ext uri="{FF2B5EF4-FFF2-40B4-BE49-F238E27FC236}">
                <a16:creationId xmlns:a16="http://schemas.microsoft.com/office/drawing/2014/main" id="{FDE273E6-6655-4542-988E-645B5DF38804}"/>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8" name="灯片编号占位符 3">
            <a:extLst>
              <a:ext uri="{FF2B5EF4-FFF2-40B4-BE49-F238E27FC236}">
                <a16:creationId xmlns:a16="http://schemas.microsoft.com/office/drawing/2014/main" id="{962AB870-981C-49C3-8B5A-A4EF4E36AD02}"/>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573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89A72-35AB-4A00-8F28-0196980B614A}"/>
              </a:ext>
            </a:extLst>
          </p:cNvPr>
          <p:cNvSpPr>
            <a:spLocks noGrp="1"/>
          </p:cNvSpPr>
          <p:nvPr>
            <p:ph type="title"/>
          </p:nvPr>
        </p:nvSpPr>
        <p:spPr/>
        <p:txBody>
          <a:bodyPr/>
          <a:lstStyle/>
          <a:p>
            <a:r>
              <a:rPr lang="en-US" dirty="0"/>
              <a:t>Seamless Roaming Procedure</a:t>
            </a:r>
          </a:p>
        </p:txBody>
      </p:sp>
      <p:pic>
        <p:nvPicPr>
          <p:cNvPr id="4" name="Content Placeholder 3">
            <a:extLst>
              <a:ext uri="{FF2B5EF4-FFF2-40B4-BE49-F238E27FC236}">
                <a16:creationId xmlns:a16="http://schemas.microsoft.com/office/drawing/2014/main" id="{64FD960E-4A2D-4F7F-8E9E-41423F2CEC4B}"/>
              </a:ext>
            </a:extLst>
          </p:cNvPr>
          <p:cNvPicPr>
            <a:picLocks noGrp="1" noChangeAspect="1"/>
          </p:cNvPicPr>
          <p:nvPr>
            <p:ph idx="1"/>
          </p:nvPr>
        </p:nvPicPr>
        <p:blipFill>
          <a:blip r:embed="rId2"/>
          <a:stretch>
            <a:fillRect/>
          </a:stretch>
        </p:blipFill>
        <p:spPr>
          <a:xfrm>
            <a:off x="5676919" y="1984070"/>
            <a:ext cx="5840474" cy="4109060"/>
          </a:xfrm>
          <a:prstGeom prst="rect">
            <a:avLst/>
          </a:prstGeom>
        </p:spPr>
      </p:pic>
      <p:sp>
        <p:nvSpPr>
          <p:cNvPr id="6" name="Content Placeholder 2">
            <a:extLst>
              <a:ext uri="{FF2B5EF4-FFF2-40B4-BE49-F238E27FC236}">
                <a16:creationId xmlns:a16="http://schemas.microsoft.com/office/drawing/2014/main" id="{1AF9588E-2441-4C30-BDA4-6A8A5DD077D1}"/>
              </a:ext>
            </a:extLst>
          </p:cNvPr>
          <p:cNvSpPr txBox="1">
            <a:spLocks/>
          </p:cNvSpPr>
          <p:nvPr/>
        </p:nvSpPr>
        <p:spPr>
          <a:xfrm>
            <a:off x="407623" y="1579418"/>
            <a:ext cx="5269295" cy="491345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AP1 is selected as the Anchor AP for STA1, when STA1 moves from location A to location B, roaming procedure is triggered with the following steps:</a:t>
            </a:r>
          </a:p>
          <a:p>
            <a:pPr>
              <a:buFont typeface="Wingdings" panose="05000000000000000000" pitchFamily="2" charset="2"/>
              <a:buChar char="ü"/>
            </a:pPr>
            <a:r>
              <a:rPr lang="en-US" sz="2400" dirty="0"/>
              <a:t>Anchor AP(AP1) reports Roaming REQ with buffered data to the Coordinator AP(Co-AP) (for low RSSI event), and then the Co-AP will select a new AP node as Anchor AP according to a certain algorithm.</a:t>
            </a:r>
          </a:p>
          <a:p>
            <a:pPr>
              <a:buFont typeface="Wingdings" panose="05000000000000000000" pitchFamily="2" charset="2"/>
              <a:buChar char="ü"/>
            </a:pPr>
            <a:r>
              <a:rPr lang="en-US" sz="2400" dirty="0"/>
              <a:t>After the old Anchor AP send the last pkt to STA1, it will stop serving.</a:t>
            </a:r>
          </a:p>
          <a:p>
            <a:pPr>
              <a:buFont typeface="Wingdings" panose="05000000000000000000" pitchFamily="2" charset="2"/>
              <a:buChar char="ü"/>
            </a:pPr>
            <a:r>
              <a:rPr lang="en-US" sz="2400" dirty="0"/>
              <a:t>New Anchor AP will hand over the permission and continue to send PKT to STA1.</a:t>
            </a:r>
          </a:p>
          <a:p>
            <a:pPr>
              <a:buFont typeface="Wingdings" panose="05000000000000000000" pitchFamily="2" charset="2"/>
              <a:buChar char="ü"/>
            </a:pPr>
            <a:r>
              <a:rPr lang="en-US" sz="2400" dirty="0"/>
              <a:t>STA1 see no difference between these Anchor APs</a:t>
            </a:r>
          </a:p>
          <a:p>
            <a:r>
              <a:rPr lang="en-US" sz="2400" dirty="0">
                <a:solidFill>
                  <a:srgbClr val="FF0000"/>
                </a:solidFill>
                <a:highlight>
                  <a:srgbClr val="FFFF00"/>
                </a:highlight>
              </a:rPr>
              <a:t>Roaming REQ signaling TBD(or out of 11be scope</a:t>
            </a:r>
            <a:r>
              <a:rPr lang="en-US" altLang="zh-CN" sz="2400" dirty="0">
                <a:solidFill>
                  <a:srgbClr val="FF0000"/>
                </a:solidFill>
                <a:highlight>
                  <a:srgbClr val="FFFF00"/>
                </a:highlight>
              </a:rPr>
              <a:t>.</a:t>
            </a:r>
            <a:r>
              <a:rPr lang="en-US" sz="2400" dirty="0">
                <a:solidFill>
                  <a:srgbClr val="FF0000"/>
                </a:solidFill>
                <a:highlight>
                  <a:srgbClr val="FFFF00"/>
                </a:highlight>
              </a:rPr>
              <a:t>)</a:t>
            </a:r>
          </a:p>
        </p:txBody>
      </p:sp>
      <p:sp>
        <p:nvSpPr>
          <p:cNvPr id="5" name="页脚占位符 4">
            <a:extLst>
              <a:ext uri="{FF2B5EF4-FFF2-40B4-BE49-F238E27FC236}">
                <a16:creationId xmlns:a16="http://schemas.microsoft.com/office/drawing/2014/main" id="{0521A5A8-A14E-4880-A2B9-CB42AD7F6507}"/>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7" name="灯片编号占位符 3">
            <a:extLst>
              <a:ext uri="{FF2B5EF4-FFF2-40B4-BE49-F238E27FC236}">
                <a16:creationId xmlns:a16="http://schemas.microsoft.com/office/drawing/2014/main" id="{E06EC4B3-588C-48A9-93B6-0105EC0B3530}"/>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0923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EF42-585D-459E-9421-A202E0B0E298}"/>
              </a:ext>
            </a:extLst>
          </p:cNvPr>
          <p:cNvSpPr>
            <a:spLocks noGrp="1"/>
          </p:cNvSpPr>
          <p:nvPr>
            <p:ph type="title"/>
          </p:nvPr>
        </p:nvSpPr>
        <p:spPr/>
        <p:txBody>
          <a:bodyPr/>
          <a:lstStyle/>
          <a:p>
            <a:r>
              <a:rPr lang="en-US" dirty="0"/>
              <a:t>Load Balance Procedure</a:t>
            </a:r>
          </a:p>
        </p:txBody>
      </p:sp>
      <p:pic>
        <p:nvPicPr>
          <p:cNvPr id="7" name="Content Placeholder 6">
            <a:extLst>
              <a:ext uri="{FF2B5EF4-FFF2-40B4-BE49-F238E27FC236}">
                <a16:creationId xmlns:a16="http://schemas.microsoft.com/office/drawing/2014/main" id="{A540AE6C-B097-4724-A7B1-82172A9DD1F4}"/>
              </a:ext>
            </a:extLst>
          </p:cNvPr>
          <p:cNvPicPr>
            <a:picLocks noGrp="1" noChangeAspect="1"/>
          </p:cNvPicPr>
          <p:nvPr>
            <p:ph idx="1"/>
          </p:nvPr>
        </p:nvPicPr>
        <p:blipFill>
          <a:blip r:embed="rId2"/>
          <a:stretch>
            <a:fillRect/>
          </a:stretch>
        </p:blipFill>
        <p:spPr>
          <a:xfrm>
            <a:off x="5935466" y="1990166"/>
            <a:ext cx="5681964" cy="4096867"/>
          </a:xfrm>
          <a:prstGeom prst="rect">
            <a:avLst/>
          </a:prstGeom>
        </p:spPr>
      </p:pic>
      <p:sp>
        <p:nvSpPr>
          <p:cNvPr id="5" name="Rectangle 4">
            <a:extLst>
              <a:ext uri="{FF2B5EF4-FFF2-40B4-BE49-F238E27FC236}">
                <a16:creationId xmlns:a16="http://schemas.microsoft.com/office/drawing/2014/main" id="{450E1DF4-F438-4FE6-9E80-1813F6990022}"/>
              </a:ext>
            </a:extLst>
          </p:cNvPr>
          <p:cNvSpPr/>
          <p:nvPr/>
        </p:nvSpPr>
        <p:spPr>
          <a:xfrm>
            <a:off x="168874" y="1853707"/>
            <a:ext cx="5020071" cy="4524315"/>
          </a:xfrm>
          <a:prstGeom prst="rect">
            <a:avLst/>
          </a:prstGeom>
        </p:spPr>
        <p:txBody>
          <a:bodyPr wrap="square">
            <a:spAutoFit/>
          </a:bodyPr>
          <a:lstStyle/>
          <a:p>
            <a:pPr marL="285750" indent="-285750">
              <a:buFont typeface="Arial" panose="020B0604020202020204" pitchFamily="34" charset="0"/>
              <a:buChar char="•"/>
            </a:pPr>
            <a:r>
              <a:rPr lang="en-GB" dirty="0"/>
              <a:t>AP1 is the Anchor AP of STA1 and STA2.</a:t>
            </a:r>
          </a:p>
          <a:p>
            <a:pPr marL="285750" indent="-285750">
              <a:buFont typeface="Arial" panose="020B0604020202020204" pitchFamily="34" charset="0"/>
              <a:buChar char="•"/>
            </a:pPr>
            <a:r>
              <a:rPr lang="en-GB" dirty="0"/>
              <a:t>Once the load of AP1 exceeds the threshold, the load balance mechanism is triggered, and AP1 reports the load balance request and the buffered data of STA2 to the coordinator AP</a:t>
            </a:r>
          </a:p>
          <a:p>
            <a:pPr marL="285750" indent="-285750">
              <a:buFont typeface="Arial" panose="020B0604020202020204" pitchFamily="34" charset="0"/>
              <a:buChar char="•"/>
            </a:pPr>
            <a:r>
              <a:rPr lang="en-GB" dirty="0"/>
              <a:t>The coordinator AP selects the new Anchor AP node for STA2 under a certain algorithm, which is  AP2 in the right figure. Retrieves the buffered data of STA2 from AP1 and forwards them to  AP2.</a:t>
            </a:r>
          </a:p>
          <a:p>
            <a:pPr marL="285750" indent="-285750">
              <a:buFont typeface="Arial" panose="020B0604020202020204" pitchFamily="34" charset="0"/>
              <a:buChar char="•"/>
            </a:pPr>
            <a:r>
              <a:rPr lang="en-GB" dirty="0"/>
              <a:t>AP2 become new Anchor AP of STA2 and sends out pkt4,5,6 to STA2 after AP1 sends out </a:t>
            </a:r>
            <a:r>
              <a:rPr lang="en-GB" dirty="0" err="1"/>
              <a:t>pkt</a:t>
            </a:r>
            <a:r>
              <a:rPr lang="en-GB" dirty="0"/>
              <a:t> 1,2,3.</a:t>
            </a:r>
          </a:p>
          <a:p>
            <a:pPr marL="285750" indent="-285750">
              <a:buFont typeface="Arial" panose="020B0604020202020204" pitchFamily="34" charset="0"/>
              <a:buChar char="•"/>
            </a:pPr>
            <a:r>
              <a:rPr lang="en-GB" dirty="0">
                <a:solidFill>
                  <a:srgbClr val="FF0000"/>
                </a:solidFill>
                <a:highlight>
                  <a:srgbClr val="FFFF00"/>
                </a:highlight>
              </a:rPr>
              <a:t>Load balance signalling TBD </a:t>
            </a:r>
            <a:r>
              <a:rPr lang="en-US" dirty="0">
                <a:solidFill>
                  <a:srgbClr val="FF0000"/>
                </a:solidFill>
                <a:highlight>
                  <a:srgbClr val="FFFF00"/>
                </a:highlight>
              </a:rPr>
              <a:t>(or out of 11be scope).</a:t>
            </a:r>
          </a:p>
          <a:p>
            <a:pPr marL="285750" indent="-285750">
              <a:buFont typeface="Arial" panose="020B0604020202020204" pitchFamily="34" charset="0"/>
              <a:buChar char="•"/>
            </a:pPr>
            <a:endParaRPr lang="en-US" dirty="0"/>
          </a:p>
        </p:txBody>
      </p:sp>
      <p:sp>
        <p:nvSpPr>
          <p:cNvPr id="6" name="页脚占位符 4">
            <a:extLst>
              <a:ext uri="{FF2B5EF4-FFF2-40B4-BE49-F238E27FC236}">
                <a16:creationId xmlns:a16="http://schemas.microsoft.com/office/drawing/2014/main" id="{FAF737B2-0A8A-4BEA-8277-9CB6EB92176F}"/>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8" name="灯片编号占位符 3">
            <a:extLst>
              <a:ext uri="{FF2B5EF4-FFF2-40B4-BE49-F238E27FC236}">
                <a16:creationId xmlns:a16="http://schemas.microsoft.com/office/drawing/2014/main" id="{F77279F4-51B0-420C-838D-57DDB5EA8145}"/>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87333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54B5A-EC54-423F-972C-AE3511E4B0BC}"/>
              </a:ext>
            </a:extLst>
          </p:cNvPr>
          <p:cNvSpPr>
            <a:spLocks noGrp="1"/>
          </p:cNvSpPr>
          <p:nvPr>
            <p:ph type="title"/>
          </p:nvPr>
        </p:nvSpPr>
        <p:spPr>
          <a:xfrm>
            <a:off x="244228" y="144740"/>
            <a:ext cx="10515600" cy="1325563"/>
          </a:xfrm>
        </p:spPr>
        <p:txBody>
          <a:bodyPr/>
          <a:lstStyle/>
          <a:p>
            <a:r>
              <a:rPr lang="en-US" dirty="0"/>
              <a:t>Simulation Results</a:t>
            </a:r>
          </a:p>
        </p:txBody>
      </p:sp>
      <p:graphicFrame>
        <p:nvGraphicFramePr>
          <p:cNvPr id="4" name="Content Placeholder 3">
            <a:extLst>
              <a:ext uri="{FF2B5EF4-FFF2-40B4-BE49-F238E27FC236}">
                <a16:creationId xmlns:a16="http://schemas.microsoft.com/office/drawing/2014/main" id="{050B5DAC-B731-4402-A390-A2879D616EFB}"/>
              </a:ext>
            </a:extLst>
          </p:cNvPr>
          <p:cNvGraphicFramePr>
            <a:graphicFrameLocks noGrp="1"/>
          </p:cNvGraphicFramePr>
          <p:nvPr>
            <p:ph idx="1"/>
            <p:extLst>
              <p:ext uri="{D42A27DB-BD31-4B8C-83A1-F6EECF244321}">
                <p14:modId xmlns:p14="http://schemas.microsoft.com/office/powerpoint/2010/main" val="2547356516"/>
              </p:ext>
            </p:extLst>
          </p:nvPr>
        </p:nvGraphicFramePr>
        <p:xfrm>
          <a:off x="510987" y="1166591"/>
          <a:ext cx="7388102" cy="3744156"/>
        </p:xfrm>
        <a:graphic>
          <a:graphicData uri="http://schemas.openxmlformats.org/drawingml/2006/table">
            <a:tbl>
              <a:tblPr firstRow="1" firstCol="1" bandRow="1">
                <a:tableStyleId>{5C22544A-7EE6-4342-B048-85BDC9FD1C3A}</a:tableStyleId>
              </a:tblPr>
              <a:tblGrid>
                <a:gridCol w="2462130">
                  <a:extLst>
                    <a:ext uri="{9D8B030D-6E8A-4147-A177-3AD203B41FA5}">
                      <a16:colId xmlns:a16="http://schemas.microsoft.com/office/drawing/2014/main" val="2641696190"/>
                    </a:ext>
                  </a:extLst>
                </a:gridCol>
                <a:gridCol w="3831095">
                  <a:extLst>
                    <a:ext uri="{9D8B030D-6E8A-4147-A177-3AD203B41FA5}">
                      <a16:colId xmlns:a16="http://schemas.microsoft.com/office/drawing/2014/main" val="849150770"/>
                    </a:ext>
                  </a:extLst>
                </a:gridCol>
                <a:gridCol w="1094877">
                  <a:extLst>
                    <a:ext uri="{9D8B030D-6E8A-4147-A177-3AD203B41FA5}">
                      <a16:colId xmlns:a16="http://schemas.microsoft.com/office/drawing/2014/main" val="3451975892"/>
                    </a:ext>
                  </a:extLst>
                </a:gridCol>
              </a:tblGrid>
              <a:tr h="281076">
                <a:tc>
                  <a:txBody>
                    <a:bodyPr/>
                    <a:lstStyle/>
                    <a:p>
                      <a:pPr>
                        <a:spcAft>
                          <a:spcPts val="0"/>
                        </a:spcAft>
                      </a:pPr>
                      <a:r>
                        <a:rPr lang="en-GB" sz="2000">
                          <a:effectLst/>
                        </a:rPr>
                        <a:t>Security mode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Connection procedure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Time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71300775"/>
                  </a:ext>
                </a:extLst>
              </a:tr>
              <a:tr h="429127">
                <a:tc>
                  <a:txBody>
                    <a:bodyPr/>
                    <a:lstStyle/>
                    <a:p>
                      <a:pPr>
                        <a:spcAft>
                          <a:spcPts val="0"/>
                        </a:spcAft>
                      </a:pPr>
                      <a:r>
                        <a:rPr lang="en-GB" sz="2000" dirty="0">
                          <a:effectLst/>
                        </a:rPr>
                        <a:t>Open</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5ms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63418363"/>
                  </a:ext>
                </a:extLst>
              </a:tr>
              <a:tr h="654423">
                <a:tc>
                  <a:txBody>
                    <a:bodyPr/>
                    <a:lstStyle/>
                    <a:p>
                      <a:pPr>
                        <a:spcAft>
                          <a:spcPts val="0"/>
                        </a:spcAft>
                      </a:pPr>
                      <a:r>
                        <a:rPr lang="en-GB" sz="2000" dirty="0">
                          <a:effectLst/>
                        </a:rPr>
                        <a:t>WPA/WPA2+PSK</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endParaRPr>
                    </a:p>
                    <a:p>
                      <a:pPr>
                        <a:spcAft>
                          <a:spcPts val="0"/>
                        </a:spcAft>
                      </a:pPr>
                      <a:r>
                        <a:rPr lang="en-GB" sz="2000" dirty="0">
                          <a:effectLst/>
                        </a:rPr>
                        <a:t>+ </a:t>
                      </a:r>
                      <a:r>
                        <a:rPr lang="en-GB" sz="2000" kern="1200" dirty="0">
                          <a:effectLst/>
                        </a:rPr>
                        <a:t>F</a:t>
                      </a:r>
                      <a:r>
                        <a:rPr lang="en-GB" sz="2000" dirty="0">
                          <a:effectLst/>
                        </a:rPr>
                        <a:t>our-way handshake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80ms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5724088"/>
                  </a:ext>
                </a:extLst>
              </a:tr>
              <a:tr h="718078">
                <a:tc>
                  <a:txBody>
                    <a:bodyPr/>
                    <a:lstStyle/>
                    <a:p>
                      <a:pPr>
                        <a:spcAft>
                          <a:spcPts val="0"/>
                        </a:spcAft>
                      </a:pPr>
                      <a:r>
                        <a:rPr lang="en-GB" sz="2000" dirty="0">
                          <a:effectLst/>
                        </a:rPr>
                        <a:t>WPA/WPA2+802.1X</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endParaRPr>
                    </a:p>
                    <a:p>
                      <a:pPr>
                        <a:spcAft>
                          <a:spcPts val="0"/>
                        </a:spcAft>
                      </a:pPr>
                      <a:r>
                        <a:rPr lang="en-GB" sz="2000" dirty="0">
                          <a:effectLst/>
                        </a:rPr>
                        <a:t>+ 802.1x +</a:t>
                      </a:r>
                      <a:r>
                        <a:rPr lang="en-US" sz="2000" kern="1200" dirty="0">
                          <a:effectLst/>
                        </a:rPr>
                        <a:t> </a:t>
                      </a:r>
                      <a:r>
                        <a:rPr lang="en-GB" sz="2000" kern="1200" dirty="0">
                          <a:effectLst/>
                        </a:rPr>
                        <a:t>F</a:t>
                      </a:r>
                      <a:r>
                        <a:rPr lang="en-GB" sz="2000" dirty="0">
                          <a:effectLst/>
                        </a:rPr>
                        <a:t>our-way handshake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230ms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98177332"/>
                  </a:ext>
                </a:extLst>
              </a:tr>
              <a:tr h="418528">
                <a:tc>
                  <a:txBody>
                    <a:bodyPr/>
                    <a:lstStyle/>
                    <a:p>
                      <a:pPr>
                        <a:spcAft>
                          <a:spcPts val="0"/>
                        </a:spcAft>
                      </a:pPr>
                      <a:r>
                        <a:rPr lang="en-GB" sz="2000" dirty="0">
                          <a:effectLst/>
                        </a:rPr>
                        <a:t>802.11R fast roaming</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rPr>
                        <a:t> Authentication + Re-Association</a:t>
                      </a:r>
                      <a:endParaRPr lang="en-US" sz="2000" dirty="0">
                        <a:effectLst/>
                      </a:endParaRPr>
                    </a:p>
                  </a:txBody>
                  <a:tcPr marL="68580" marR="68580" marT="0" marB="0"/>
                </a:tc>
                <a:tc>
                  <a:txBody>
                    <a:bodyPr/>
                    <a:lstStyle/>
                    <a:p>
                      <a:pPr>
                        <a:spcAft>
                          <a:spcPts val="0"/>
                        </a:spcAft>
                      </a:pPr>
                      <a:r>
                        <a:rPr lang="en-GB" sz="2000" dirty="0">
                          <a:effectLst/>
                        </a:rPr>
                        <a:t>50ms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78553907"/>
                  </a:ext>
                </a:extLst>
              </a:tr>
              <a:tr h="562151">
                <a:tc>
                  <a:txBody>
                    <a:bodyPr/>
                    <a:lstStyle/>
                    <a:p>
                      <a:pPr>
                        <a:spcAft>
                          <a:spcPts val="0"/>
                        </a:spcAft>
                      </a:pPr>
                      <a:r>
                        <a:rPr lang="en-GB" sz="2000" dirty="0">
                          <a:solidFill>
                            <a:srgbClr val="FF0000"/>
                          </a:solidFill>
                          <a:effectLst/>
                        </a:rPr>
                        <a:t>VBSS roaming</a:t>
                      </a:r>
                      <a:endParaRPr lang="en-US"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solidFill>
                            <a:srgbClr val="FF0000"/>
                          </a:solidFill>
                          <a:effectLst/>
                        </a:rPr>
                        <a:t>Roaming info. exchange in backhaul</a:t>
                      </a:r>
                      <a:endParaRPr lang="en-US"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solidFill>
                            <a:srgbClr val="FF0000"/>
                          </a:solidFill>
                          <a:effectLst/>
                        </a:rPr>
                        <a:t>1ms</a:t>
                      </a:r>
                      <a:endParaRPr lang="en-US" sz="200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602396248"/>
                  </a:ext>
                </a:extLst>
              </a:tr>
              <a:tr h="607967">
                <a:tc>
                  <a:txBody>
                    <a:bodyPr/>
                    <a:lstStyle/>
                    <a:p>
                      <a:pPr>
                        <a:spcAft>
                          <a:spcPts val="0"/>
                        </a:spcAft>
                      </a:pPr>
                      <a:r>
                        <a:rPr lang="en-GB" sz="2000" dirty="0">
                          <a:solidFill>
                            <a:srgbClr val="FF0000"/>
                          </a:solidFill>
                          <a:effectLst/>
                        </a:rPr>
                        <a:t>Load balance</a:t>
                      </a:r>
                      <a:endParaRPr lang="en-US"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solidFill>
                            <a:srgbClr val="FF0000"/>
                          </a:solidFill>
                          <a:effectLst/>
                        </a:rPr>
                        <a:t>Load balance info. exchange in backhaul</a:t>
                      </a:r>
                      <a:endParaRPr lang="en-US"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rPr>
                        <a:t>1ms</a:t>
                      </a:r>
                      <a:endParaRPr lang="en-US" sz="200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786716124"/>
                  </a:ext>
                </a:extLst>
              </a:tr>
            </a:tbl>
          </a:graphicData>
        </a:graphic>
      </p:graphicFrame>
      <p:pic>
        <p:nvPicPr>
          <p:cNvPr id="7" name="Picture 6">
            <a:extLst>
              <a:ext uri="{FF2B5EF4-FFF2-40B4-BE49-F238E27FC236}">
                <a16:creationId xmlns:a16="http://schemas.microsoft.com/office/drawing/2014/main" id="{EF37FB17-D634-46FC-B40C-15914559D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205" y="1164433"/>
            <a:ext cx="4064498" cy="1325380"/>
          </a:xfrm>
          <a:prstGeom prst="rect">
            <a:avLst/>
          </a:prstGeom>
        </p:spPr>
      </p:pic>
      <p:sp>
        <p:nvSpPr>
          <p:cNvPr id="8" name="Rectangle 7">
            <a:extLst>
              <a:ext uri="{FF2B5EF4-FFF2-40B4-BE49-F238E27FC236}">
                <a16:creationId xmlns:a16="http://schemas.microsoft.com/office/drawing/2014/main" id="{00136468-EBFA-4598-866C-6AB785E16013}"/>
              </a:ext>
            </a:extLst>
          </p:cNvPr>
          <p:cNvSpPr/>
          <p:nvPr/>
        </p:nvSpPr>
        <p:spPr>
          <a:xfrm>
            <a:off x="8247939" y="478348"/>
            <a:ext cx="1880643" cy="584775"/>
          </a:xfrm>
          <a:prstGeom prst="rect">
            <a:avLst/>
          </a:prstGeom>
        </p:spPr>
        <p:txBody>
          <a:bodyPr wrap="none">
            <a:spAutoFit/>
          </a:bodyPr>
          <a:lstStyle/>
          <a:p>
            <a:r>
              <a:rPr lang="en-US" sz="3200" dirty="0"/>
              <a:t>AR/VR KPI</a:t>
            </a:r>
          </a:p>
        </p:txBody>
      </p:sp>
      <p:sp>
        <p:nvSpPr>
          <p:cNvPr id="6" name="页脚占位符 4">
            <a:extLst>
              <a:ext uri="{FF2B5EF4-FFF2-40B4-BE49-F238E27FC236}">
                <a16:creationId xmlns:a16="http://schemas.microsoft.com/office/drawing/2014/main" id="{655173DD-F51E-4417-9FEF-65B756999F82}"/>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9" name="灯片编号占位符 3">
            <a:extLst>
              <a:ext uri="{FF2B5EF4-FFF2-40B4-BE49-F238E27FC236}">
                <a16:creationId xmlns:a16="http://schemas.microsoft.com/office/drawing/2014/main" id="{AE69A782-BF40-474E-991A-2F52503F824E}"/>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78827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73498-0706-4A13-8EBA-E4873C13C1AD}"/>
              </a:ext>
            </a:extLst>
          </p:cNvPr>
          <p:cNvSpPr>
            <a:spLocks noGrp="1"/>
          </p:cNvSpPr>
          <p:nvPr>
            <p:ph type="title"/>
          </p:nvPr>
        </p:nvSpPr>
        <p:spPr>
          <a:xfrm>
            <a:off x="529281" y="179773"/>
            <a:ext cx="10515600" cy="1325563"/>
          </a:xfrm>
        </p:spPr>
        <p:txBody>
          <a:bodyPr/>
          <a:lstStyle/>
          <a:p>
            <a:r>
              <a:rPr lang="en-US"/>
              <a:t>VBSS Benefit for Sounding</a:t>
            </a:r>
            <a:endParaRPr lang="en-US" dirty="0"/>
          </a:p>
        </p:txBody>
      </p:sp>
      <p:pic>
        <p:nvPicPr>
          <p:cNvPr id="57" name="Content Placeholder 56">
            <a:extLst>
              <a:ext uri="{FF2B5EF4-FFF2-40B4-BE49-F238E27FC236}">
                <a16:creationId xmlns:a16="http://schemas.microsoft.com/office/drawing/2014/main" id="{9435D2CE-F176-45FF-9F97-65A5172D9557}"/>
              </a:ext>
            </a:extLst>
          </p:cNvPr>
          <p:cNvPicPr>
            <a:picLocks noGrp="1" noChangeAspect="1"/>
          </p:cNvPicPr>
          <p:nvPr>
            <p:ph idx="1"/>
          </p:nvPr>
        </p:nvPicPr>
        <p:blipFill>
          <a:blip r:embed="rId2"/>
          <a:stretch>
            <a:fillRect/>
          </a:stretch>
        </p:blipFill>
        <p:spPr>
          <a:xfrm>
            <a:off x="4887288" y="2499226"/>
            <a:ext cx="6218459" cy="3078747"/>
          </a:xfrm>
          <a:prstGeom prst="rect">
            <a:avLst/>
          </a:prstGeom>
        </p:spPr>
      </p:pic>
      <p:sp>
        <p:nvSpPr>
          <p:cNvPr id="5" name="Content Placeholder 2">
            <a:extLst>
              <a:ext uri="{FF2B5EF4-FFF2-40B4-BE49-F238E27FC236}">
                <a16:creationId xmlns:a16="http://schemas.microsoft.com/office/drawing/2014/main" id="{5C6E1677-6D54-477D-927E-01E5DA0B3A07}"/>
              </a:ext>
            </a:extLst>
          </p:cNvPr>
          <p:cNvSpPr txBox="1">
            <a:spLocks/>
          </p:cNvSpPr>
          <p:nvPr/>
        </p:nvSpPr>
        <p:spPr>
          <a:xfrm>
            <a:off x="268183" y="1879713"/>
            <a:ext cx="484169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 </a:t>
            </a:r>
          </a:p>
          <a:p>
            <a:r>
              <a:rPr lang="en-US" sz="2400" dirty="0"/>
              <a:t>It will become very simple that any AP node in VBSS network can send broadcast NDPA frame and gets the NDP from all STAs associated to VBSS network.</a:t>
            </a:r>
          </a:p>
          <a:p>
            <a:r>
              <a:rPr lang="en-US" sz="2400" dirty="0"/>
              <a:t>Any feature based on sounding procedure will become possible, like BF, null steering  and so on.</a:t>
            </a:r>
          </a:p>
        </p:txBody>
      </p:sp>
      <p:sp>
        <p:nvSpPr>
          <p:cNvPr id="6" name="页脚占位符 4">
            <a:extLst>
              <a:ext uri="{FF2B5EF4-FFF2-40B4-BE49-F238E27FC236}">
                <a16:creationId xmlns:a16="http://schemas.microsoft.com/office/drawing/2014/main" id="{E873052B-3EB9-4516-83C7-08B17FB051EC}"/>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7" name="灯片编号占位符 3">
            <a:extLst>
              <a:ext uri="{FF2B5EF4-FFF2-40B4-BE49-F238E27FC236}">
                <a16:creationId xmlns:a16="http://schemas.microsoft.com/office/drawing/2014/main" id="{75AA4D55-45B0-45E0-AA34-48A28C413AD3}"/>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9869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D671-262B-475E-A537-418B82CBB3FE}"/>
              </a:ext>
            </a:extLst>
          </p:cNvPr>
          <p:cNvSpPr>
            <a:spLocks noGrp="1"/>
          </p:cNvSpPr>
          <p:nvPr>
            <p:ph type="title"/>
          </p:nvPr>
        </p:nvSpPr>
        <p:spPr/>
        <p:txBody>
          <a:bodyPr/>
          <a:lstStyle/>
          <a:p>
            <a:r>
              <a:rPr lang="en-US" dirty="0"/>
              <a:t>VBSS Benefit for Joint Transmission</a:t>
            </a:r>
          </a:p>
        </p:txBody>
      </p:sp>
      <p:sp>
        <p:nvSpPr>
          <p:cNvPr id="5" name="Content Placeholder 2">
            <a:extLst>
              <a:ext uri="{FF2B5EF4-FFF2-40B4-BE49-F238E27FC236}">
                <a16:creationId xmlns:a16="http://schemas.microsoft.com/office/drawing/2014/main" id="{959AB652-492B-40A9-AF48-C351EFE0B39E}"/>
              </a:ext>
            </a:extLst>
          </p:cNvPr>
          <p:cNvSpPr txBox="1">
            <a:spLocks/>
          </p:cNvSpPr>
          <p:nvPr/>
        </p:nvSpPr>
        <p:spPr>
          <a:xfrm>
            <a:off x="268183" y="1879713"/>
            <a:ext cx="51375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 </a:t>
            </a:r>
          </a:p>
          <a:p>
            <a:r>
              <a:rPr lang="en-US" dirty="0"/>
              <a:t>Coordinator AP TX data1-3 to Anchor AP on 2.4GHz Radio and data 4-6 to Assist AP on 6GHz Radio simultaneously</a:t>
            </a:r>
          </a:p>
          <a:p>
            <a:r>
              <a:rPr lang="en-US" dirty="0"/>
              <a:t>The STA can a PPDU including pkt 1-6 due to Joint Transmission feature(partial BW, Joint OFDMA, MU-MIMO etc.).</a:t>
            </a:r>
          </a:p>
        </p:txBody>
      </p:sp>
      <p:sp>
        <p:nvSpPr>
          <p:cNvPr id="6" name="页脚占位符 4">
            <a:extLst>
              <a:ext uri="{FF2B5EF4-FFF2-40B4-BE49-F238E27FC236}">
                <a16:creationId xmlns:a16="http://schemas.microsoft.com/office/drawing/2014/main" id="{1108FA73-A243-4682-AB4E-08BC9A3D00BF}"/>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8" name="灯片编号占位符 3">
            <a:extLst>
              <a:ext uri="{FF2B5EF4-FFF2-40B4-BE49-F238E27FC236}">
                <a16:creationId xmlns:a16="http://schemas.microsoft.com/office/drawing/2014/main" id="{12DEBED8-4C28-4BD8-831A-5AB429A74694}"/>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8</a:t>
            </a:fld>
            <a:endParaRPr lang="en-GB" dirty="0"/>
          </a:p>
        </p:txBody>
      </p:sp>
      <p:pic>
        <p:nvPicPr>
          <p:cNvPr id="9" name="Content Placeholder 8">
            <a:extLst>
              <a:ext uri="{FF2B5EF4-FFF2-40B4-BE49-F238E27FC236}">
                <a16:creationId xmlns:a16="http://schemas.microsoft.com/office/drawing/2014/main" id="{71951CA1-4576-49F2-B629-E059BA865B92}"/>
              </a:ext>
            </a:extLst>
          </p:cNvPr>
          <p:cNvPicPr>
            <a:picLocks noGrp="1" noChangeAspect="1"/>
          </p:cNvPicPr>
          <p:nvPr>
            <p:ph idx="1"/>
          </p:nvPr>
        </p:nvPicPr>
        <p:blipFill>
          <a:blip r:embed="rId2"/>
          <a:stretch>
            <a:fillRect/>
          </a:stretch>
        </p:blipFill>
        <p:spPr>
          <a:xfrm>
            <a:off x="5872712" y="2082795"/>
            <a:ext cx="5681964" cy="3981033"/>
          </a:xfrm>
          <a:prstGeom prst="rect">
            <a:avLst/>
          </a:prstGeom>
        </p:spPr>
      </p:pic>
    </p:spTree>
    <p:extLst>
      <p:ext uri="{BB962C8B-B14F-4D97-AF65-F5344CB8AC3E}">
        <p14:creationId xmlns:p14="http://schemas.microsoft.com/office/powerpoint/2010/main" val="283381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849C-CF19-4F06-AF76-8C3FAE58839B}"/>
              </a:ext>
            </a:extLst>
          </p:cNvPr>
          <p:cNvSpPr>
            <a:spLocks noGrp="1"/>
          </p:cNvSpPr>
          <p:nvPr>
            <p:ph type="title"/>
          </p:nvPr>
        </p:nvSpPr>
        <p:spPr/>
        <p:txBody>
          <a:bodyPr/>
          <a:lstStyle/>
          <a:p>
            <a:r>
              <a:rPr lang="en-US" dirty="0"/>
              <a:t>Spatial Reuse in VBSS Network</a:t>
            </a:r>
          </a:p>
        </p:txBody>
      </p:sp>
      <p:sp>
        <p:nvSpPr>
          <p:cNvPr id="5" name="Content Placeholder 2">
            <a:extLst>
              <a:ext uri="{FF2B5EF4-FFF2-40B4-BE49-F238E27FC236}">
                <a16:creationId xmlns:a16="http://schemas.microsoft.com/office/drawing/2014/main" id="{3BD453B6-67C4-4E56-8D43-0E3942945695}"/>
              </a:ext>
            </a:extLst>
          </p:cNvPr>
          <p:cNvSpPr txBox="1">
            <a:spLocks/>
          </p:cNvSpPr>
          <p:nvPr/>
        </p:nvSpPr>
        <p:spPr>
          <a:xfrm>
            <a:off x="268183" y="1879713"/>
            <a:ext cx="4550951"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 </a:t>
            </a:r>
          </a:p>
          <a:p>
            <a:r>
              <a:rPr lang="en-US" dirty="0"/>
              <a:t>Spatial Reuse doesn’t works if detect an intra-BSS PPDU according to 11ax SPEC.</a:t>
            </a:r>
          </a:p>
          <a:p>
            <a:r>
              <a:rPr lang="en-US" dirty="0"/>
              <a:t>Need to define a VBSS flag in the preamble field to indicate whether it’s VBSS intra-BSS PPDU or normal intra-BSS PPDU.</a:t>
            </a:r>
          </a:p>
          <a:p>
            <a:r>
              <a:rPr lang="en-US" dirty="0"/>
              <a:t>That’s to say, </a:t>
            </a:r>
            <a:r>
              <a:rPr lang="en-US" altLang="zh-CN" dirty="0"/>
              <a:t>Spatial Reuse across VBSS intra-BSS PPDU is allowed.</a:t>
            </a:r>
            <a:endParaRPr lang="en-US" dirty="0">
              <a:solidFill>
                <a:srgbClr val="FF0000"/>
              </a:solidFill>
              <a:highlight>
                <a:srgbClr val="FFFF00"/>
              </a:highlight>
            </a:endParaRPr>
          </a:p>
        </p:txBody>
      </p:sp>
      <p:pic>
        <p:nvPicPr>
          <p:cNvPr id="8" name="Picture 7">
            <a:extLst>
              <a:ext uri="{FF2B5EF4-FFF2-40B4-BE49-F238E27FC236}">
                <a16:creationId xmlns:a16="http://schemas.microsoft.com/office/drawing/2014/main" id="{8A07BC1A-C35F-4D62-9AB8-5F740009EC92}"/>
              </a:ext>
            </a:extLst>
          </p:cNvPr>
          <p:cNvPicPr>
            <a:picLocks noChangeAspect="1"/>
          </p:cNvPicPr>
          <p:nvPr/>
        </p:nvPicPr>
        <p:blipFill>
          <a:blip r:embed="rId2"/>
          <a:stretch>
            <a:fillRect/>
          </a:stretch>
        </p:blipFill>
        <p:spPr>
          <a:xfrm>
            <a:off x="5389151" y="1644317"/>
            <a:ext cx="6235883" cy="4848558"/>
          </a:xfrm>
          <a:prstGeom prst="rect">
            <a:avLst/>
          </a:prstGeom>
        </p:spPr>
      </p:pic>
      <p:sp>
        <p:nvSpPr>
          <p:cNvPr id="6" name="页脚占位符 4">
            <a:extLst>
              <a:ext uri="{FF2B5EF4-FFF2-40B4-BE49-F238E27FC236}">
                <a16:creationId xmlns:a16="http://schemas.microsoft.com/office/drawing/2014/main" id="{0B47F812-E162-43BF-815A-CD697AEF41AE}"/>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
        <p:nvSpPr>
          <p:cNvPr id="7" name="灯片编号占位符 3">
            <a:extLst>
              <a:ext uri="{FF2B5EF4-FFF2-40B4-BE49-F238E27FC236}">
                <a16:creationId xmlns:a16="http://schemas.microsoft.com/office/drawing/2014/main" id="{EDDAECA6-6C13-486C-AC59-3C520478C95C}"/>
              </a:ext>
            </a:extLst>
          </p:cNvPr>
          <p:cNvSpPr>
            <a:spLocks noGrp="1"/>
          </p:cNvSpPr>
          <p:nvPr>
            <p:ph type="sldNum" sz="quarter" idx="12"/>
          </p:nvPr>
        </p:nvSpPr>
        <p:spPr>
          <a:xfrm>
            <a:off x="5746051" y="6475413"/>
            <a:ext cx="801502" cy="276999"/>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2076302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2051</TotalTime>
  <Words>960</Words>
  <Application>Microsoft Office PowerPoint</Application>
  <PresentationFormat>Widescreen</PresentationFormat>
  <Paragraphs>119</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Times New Roman</vt:lpstr>
      <vt:lpstr>Wingdings</vt:lpstr>
      <vt:lpstr>802-11-Submission</vt:lpstr>
      <vt:lpstr>Document</vt:lpstr>
      <vt:lpstr>VBSS for Multi-AP Coordination</vt:lpstr>
      <vt:lpstr>Introduction</vt:lpstr>
      <vt:lpstr>VBSS infrastructure</vt:lpstr>
      <vt:lpstr>Seamless Roaming Procedure</vt:lpstr>
      <vt:lpstr>Load Balance Procedure</vt:lpstr>
      <vt:lpstr>Simulation Results</vt:lpstr>
      <vt:lpstr>VBSS Benefit for Sounding</vt:lpstr>
      <vt:lpstr>VBSS Benefit for Joint Transmission</vt:lpstr>
      <vt:lpstr>Spatial Reuse in VBSS Network</vt:lpstr>
      <vt:lpstr>Summary</vt:lpstr>
      <vt:lpstr>References</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106</cp:revision>
  <dcterms:created xsi:type="dcterms:W3CDTF">2020-05-28T07:03:28Z</dcterms:created>
  <dcterms:modified xsi:type="dcterms:W3CDTF">2020-08-19T08:52:20Z</dcterms:modified>
</cp:coreProperties>
</file>