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87" r:id="rId2"/>
    <p:sldId id="282" r:id="rId3"/>
    <p:sldId id="312" r:id="rId4"/>
    <p:sldId id="311" r:id="rId5"/>
    <p:sldId id="315" r:id="rId6"/>
    <p:sldId id="307" r:id="rId7"/>
    <p:sldId id="310" r:id="rId8"/>
    <p:sldId id="306" r:id="rId9"/>
    <p:sldId id="295" r:id="rId10"/>
    <p:sldId id="285" r:id="rId11"/>
    <p:sldId id="299" r:id="rId12"/>
    <p:sldId id="318" r:id="rId13"/>
    <p:sldId id="317" r:id="rId14"/>
    <p:sldId id="316" r:id="rId15"/>
    <p:sldId id="313" r:id="rId16"/>
    <p:sldId id="314" r:id="rId17"/>
    <p:sldId id="319" r:id="rId18"/>
    <p:sldId id="320"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ang, Zhijie (NSB - CN/Shanghai)" initials="YZ(-C" lastIdx="1" clrIdx="0">
    <p:extLst>
      <p:ext uri="{19B8F6BF-5375-455C-9EA6-DF929625EA0E}">
        <p15:presenceInfo xmlns:p15="http://schemas.microsoft.com/office/powerpoint/2012/main" userId="S::zhijie.yang@nokia-sbell.com::8bf6a52e-15e5-4913-b1e1-b02a570c388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77" autoAdjust="0"/>
    <p:restoredTop sz="94660"/>
  </p:normalViewPr>
  <p:slideViewPr>
    <p:cSldViewPr snapToGrid="0">
      <p:cViewPr varScale="1">
        <p:scale>
          <a:sx n="75" d="100"/>
          <a:sy n="75" d="100"/>
        </p:scale>
        <p:origin x="432"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1B62240-A291-45F9-A4E0-572AF6DA2E6A}" type="datetimeFigureOut">
              <a:rPr lang="en-US" smtClean="0"/>
              <a:t>8/19/2020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65FBDD-38CD-4C88-8D6A-46542FF4F3A2}" type="slidenum">
              <a:rPr lang="en-US" smtClean="0"/>
              <a:t>‹#›</a:t>
            </a:fld>
            <a:endParaRPr lang="en-US"/>
          </a:p>
        </p:txBody>
      </p:sp>
    </p:spTree>
    <p:extLst>
      <p:ext uri="{BB962C8B-B14F-4D97-AF65-F5344CB8AC3E}">
        <p14:creationId xmlns:p14="http://schemas.microsoft.com/office/powerpoint/2010/main" val="21606984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80743412-9668-4686-B109-E3B2457EFEE3}" type="slidenum">
              <a:rPr lang="en-US"/>
              <a:pPr>
                <a:defRPr/>
              </a:pPr>
              <a:t>‹#›</a:t>
            </a:fld>
            <a:endParaRPr lang="en-US" dirty="0"/>
          </a:p>
        </p:txBody>
      </p:sp>
      <p:sp>
        <p:nvSpPr>
          <p:cNvPr id="7" name="Rectangle 5">
            <a:extLst>
              <a:ext uri="{FF2B5EF4-FFF2-40B4-BE49-F238E27FC236}">
                <a16:creationId xmlns:a16="http://schemas.microsoft.com/office/drawing/2014/main" id="{E1C64368-854D-423B-97FE-C1F9057ABEEF}"/>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dirty="0"/>
              <a:t> Jay Yang (Nokia)</a:t>
            </a:r>
          </a:p>
        </p:txBody>
      </p:sp>
      <p:sp>
        <p:nvSpPr>
          <p:cNvPr id="4" name="Title 3">
            <a:extLst>
              <a:ext uri="{FF2B5EF4-FFF2-40B4-BE49-F238E27FC236}">
                <a16:creationId xmlns:a16="http://schemas.microsoft.com/office/drawing/2014/main" id="{0B74A57F-6FA8-4313-BD81-D9ED9381862A}"/>
              </a:ext>
            </a:extLst>
          </p:cNvPr>
          <p:cNvSpPr>
            <a:spLocks noGrp="1"/>
          </p:cNvSpPr>
          <p:nvPr>
            <p:ph type="title"/>
          </p:nvPr>
        </p:nvSpPr>
        <p:spPr/>
        <p:txBody>
          <a:bodyPr/>
          <a:lstStyle/>
          <a:p>
            <a:r>
              <a:rPr lang="en-US" dirty="0"/>
              <a:t>Click to edit Master title style</a:t>
            </a:r>
          </a:p>
        </p:txBody>
      </p:sp>
    </p:spTree>
    <p:extLst>
      <p:ext uri="{BB962C8B-B14F-4D97-AF65-F5344CB8AC3E}">
        <p14:creationId xmlns:p14="http://schemas.microsoft.com/office/powerpoint/2010/main" val="10642681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
        <p:nvSpPr>
          <p:cNvPr id="7" name="Rectangle 5">
            <a:extLst>
              <a:ext uri="{FF2B5EF4-FFF2-40B4-BE49-F238E27FC236}">
                <a16:creationId xmlns:a16="http://schemas.microsoft.com/office/drawing/2014/main" id="{6693DD52-9E3C-4CC6-A851-C36412513D2E}"/>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dirty="0"/>
              <a:t> Jay Yang (Nokia)</a:t>
            </a:r>
          </a:p>
        </p:txBody>
      </p:sp>
    </p:spTree>
    <p:extLst>
      <p:ext uri="{BB962C8B-B14F-4D97-AF65-F5344CB8AC3E}">
        <p14:creationId xmlns:p14="http://schemas.microsoft.com/office/powerpoint/2010/main" val="2946130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
        <p:nvSpPr>
          <p:cNvPr id="7" name="Rectangle 5">
            <a:extLst>
              <a:ext uri="{FF2B5EF4-FFF2-40B4-BE49-F238E27FC236}">
                <a16:creationId xmlns:a16="http://schemas.microsoft.com/office/drawing/2014/main" id="{9C217227-89F8-4966-92E8-2143456E9A4B}"/>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dirty="0"/>
              <a:t> Jay Yang (Nokia)</a:t>
            </a:r>
          </a:p>
        </p:txBody>
      </p:sp>
    </p:spTree>
    <p:extLst>
      <p:ext uri="{BB962C8B-B14F-4D97-AF65-F5344CB8AC3E}">
        <p14:creationId xmlns:p14="http://schemas.microsoft.com/office/powerpoint/2010/main" val="40466053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
        <p:nvSpPr>
          <p:cNvPr id="7" name="Rectangle 5">
            <a:extLst>
              <a:ext uri="{FF2B5EF4-FFF2-40B4-BE49-F238E27FC236}">
                <a16:creationId xmlns:a16="http://schemas.microsoft.com/office/drawing/2014/main" id="{3D118173-C57E-46C0-86C7-1CB2A3166676}"/>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dirty="0"/>
              <a:t> Jay Yang (Nokia)</a:t>
            </a:r>
          </a:p>
        </p:txBody>
      </p:sp>
    </p:spTree>
    <p:extLst>
      <p:ext uri="{BB962C8B-B14F-4D97-AF65-F5344CB8AC3E}">
        <p14:creationId xmlns:p14="http://schemas.microsoft.com/office/powerpoint/2010/main" val="847499847"/>
      </p:ext>
    </p:extLst>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
        <p:nvSpPr>
          <p:cNvPr id="7" name="Rectangle 5">
            <a:extLst>
              <a:ext uri="{FF2B5EF4-FFF2-40B4-BE49-F238E27FC236}">
                <a16:creationId xmlns:a16="http://schemas.microsoft.com/office/drawing/2014/main" id="{BA71A064-56DD-49D7-8F4A-22B8971C138F}"/>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dirty="0"/>
              <a:t> Jay Yang (Nokia)</a:t>
            </a:r>
          </a:p>
        </p:txBody>
      </p:sp>
    </p:spTree>
    <p:extLst>
      <p:ext uri="{BB962C8B-B14F-4D97-AF65-F5344CB8AC3E}">
        <p14:creationId xmlns:p14="http://schemas.microsoft.com/office/powerpoint/2010/main" val="1497694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8" name="Rectangle 5">
            <a:extLst>
              <a:ext uri="{FF2B5EF4-FFF2-40B4-BE49-F238E27FC236}">
                <a16:creationId xmlns:a16="http://schemas.microsoft.com/office/drawing/2014/main" id="{07C9B283-3C2D-4930-9837-12D0B1DD26C6}"/>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dirty="0"/>
              <a:t> Jay Yang (Nokia)</a:t>
            </a:r>
          </a:p>
        </p:txBody>
      </p:sp>
    </p:spTree>
    <p:extLst>
      <p:ext uri="{BB962C8B-B14F-4D97-AF65-F5344CB8AC3E}">
        <p14:creationId xmlns:p14="http://schemas.microsoft.com/office/powerpoint/2010/main" val="932903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
        <p:nvSpPr>
          <p:cNvPr id="10" name="Rectangle 5">
            <a:extLst>
              <a:ext uri="{FF2B5EF4-FFF2-40B4-BE49-F238E27FC236}">
                <a16:creationId xmlns:a16="http://schemas.microsoft.com/office/drawing/2014/main" id="{B035A0E9-1259-435A-BE48-75B6022EE89E}"/>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dirty="0"/>
              <a:t> Jay Yang (Nokia)</a:t>
            </a:r>
          </a:p>
        </p:txBody>
      </p:sp>
    </p:spTree>
    <p:extLst>
      <p:ext uri="{BB962C8B-B14F-4D97-AF65-F5344CB8AC3E}">
        <p14:creationId xmlns:p14="http://schemas.microsoft.com/office/powerpoint/2010/main" val="40812264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
        <p:nvSpPr>
          <p:cNvPr id="6" name="Rectangle 5">
            <a:extLst>
              <a:ext uri="{FF2B5EF4-FFF2-40B4-BE49-F238E27FC236}">
                <a16:creationId xmlns:a16="http://schemas.microsoft.com/office/drawing/2014/main" id="{9EEA74DC-082D-44B5-9607-119709ED6A39}"/>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dirty="0"/>
              <a:t> Jay Yang (Nokia)</a:t>
            </a:r>
          </a:p>
        </p:txBody>
      </p:sp>
    </p:spTree>
    <p:extLst>
      <p:ext uri="{BB962C8B-B14F-4D97-AF65-F5344CB8AC3E}">
        <p14:creationId xmlns:p14="http://schemas.microsoft.com/office/powerpoint/2010/main" val="3622390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
        <p:nvSpPr>
          <p:cNvPr id="5" name="Rectangle 5">
            <a:extLst>
              <a:ext uri="{FF2B5EF4-FFF2-40B4-BE49-F238E27FC236}">
                <a16:creationId xmlns:a16="http://schemas.microsoft.com/office/drawing/2014/main" id="{D5483A17-BCB3-4A3C-8CAE-E2A30964D72D}"/>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dirty="0"/>
              <a:t> Jay Yang (Nokia)</a:t>
            </a:r>
          </a:p>
        </p:txBody>
      </p:sp>
    </p:spTree>
    <p:extLst>
      <p:ext uri="{BB962C8B-B14F-4D97-AF65-F5344CB8AC3E}">
        <p14:creationId xmlns:p14="http://schemas.microsoft.com/office/powerpoint/2010/main" val="32979839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
        <p:nvSpPr>
          <p:cNvPr id="8" name="Rectangle 5">
            <a:extLst>
              <a:ext uri="{FF2B5EF4-FFF2-40B4-BE49-F238E27FC236}">
                <a16:creationId xmlns:a16="http://schemas.microsoft.com/office/drawing/2014/main" id="{B90CAFB4-EB9F-401B-A1F8-18FCE0B89735}"/>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dirty="0"/>
              <a:t> Jay Yang (Nokia)</a:t>
            </a:r>
          </a:p>
        </p:txBody>
      </p:sp>
    </p:spTree>
    <p:extLst>
      <p:ext uri="{BB962C8B-B14F-4D97-AF65-F5344CB8AC3E}">
        <p14:creationId xmlns:p14="http://schemas.microsoft.com/office/powerpoint/2010/main" val="20998620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
        <p:nvSpPr>
          <p:cNvPr id="8" name="Rectangle 5">
            <a:extLst>
              <a:ext uri="{FF2B5EF4-FFF2-40B4-BE49-F238E27FC236}">
                <a16:creationId xmlns:a16="http://schemas.microsoft.com/office/drawing/2014/main" id="{2D49D1F4-56A5-440D-A440-15DEF2D47501}"/>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dirty="0"/>
              <a:t> Jay Yang (Nokia)</a:t>
            </a:r>
          </a:p>
        </p:txBody>
      </p:sp>
    </p:spTree>
    <p:extLst>
      <p:ext uri="{BB962C8B-B14F-4D97-AF65-F5344CB8AC3E}">
        <p14:creationId xmlns:p14="http://schemas.microsoft.com/office/powerpoint/2010/main" val="10923043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914400" y="685801"/>
            <a:ext cx="10363200" cy="914399"/>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5123" name="Rectangle 3"/>
          <p:cNvSpPr>
            <a:spLocks noGrp="1" noChangeArrowheads="1"/>
          </p:cNvSpPr>
          <p:nvPr>
            <p:ph type="body" idx="1"/>
          </p:nvPr>
        </p:nvSpPr>
        <p:spPr bwMode="auto">
          <a:xfrm>
            <a:off x="914400" y="1752607"/>
            <a:ext cx="10363200" cy="457199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9" name="Rectangle 5"/>
          <p:cNvSpPr>
            <a:spLocks noGrp="1" noChangeArrowheads="1"/>
          </p:cNvSpPr>
          <p:nvPr>
            <p:ph type="ftr" sz="quarter" idx="3"/>
          </p:nvPr>
        </p:nvSpPr>
        <p:spPr bwMode="auto">
          <a:xfrm>
            <a:off x="9782099" y="6475413"/>
            <a:ext cx="1609801" cy="276999"/>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a:t>Jay Yang (Nokia)</a:t>
            </a:r>
          </a:p>
        </p:txBody>
      </p:sp>
      <p:sp>
        <p:nvSpPr>
          <p:cNvPr id="1030" name="Rectangle 6"/>
          <p:cNvSpPr>
            <a:spLocks noGrp="1" noChangeArrowheads="1"/>
          </p:cNvSpPr>
          <p:nvPr>
            <p:ph type="sldNum" sz="quarter" idx="4"/>
          </p:nvPr>
        </p:nvSpPr>
        <p:spPr bwMode="auto">
          <a:xfrm>
            <a:off x="5746051" y="6475413"/>
            <a:ext cx="801502" cy="276999"/>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7939180" y="332601"/>
            <a:ext cx="3321487"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itchFamily="18" charset="0"/>
                <a:ea typeface="+mn-ea"/>
                <a:cs typeface="Arial" charset="0"/>
              </a:rPr>
              <a:t>.: IEEE 802.11-20/</a:t>
            </a:r>
            <a:r>
              <a:rPr lang="en-US" altLang="en-US" sz="1800" b="1" kern="1200" dirty="0">
                <a:solidFill>
                  <a:schemeClr val="tx1"/>
                </a:solidFill>
                <a:latin typeface="Times New Roman" pitchFamily="18" charset="0"/>
                <a:ea typeface="+mn-ea"/>
                <a:cs typeface="+mn-cs"/>
              </a:rPr>
              <a:t>1246</a:t>
            </a:r>
            <a:r>
              <a:rPr lang="en-US" sz="1800" b="1" dirty="0">
                <a:cs typeface="+mn-cs"/>
              </a:rPr>
              <a:t>r0</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033" name="Rectangle 9"/>
          <p:cNvSpPr>
            <a:spLocks noChangeArrowheads="1"/>
          </p:cNvSpPr>
          <p:nvPr/>
        </p:nvSpPr>
        <p:spPr bwMode="auto">
          <a:xfrm>
            <a:off x="914400" y="6475414"/>
            <a:ext cx="1077218" cy="276999"/>
          </a:xfrm>
          <a:prstGeom prst="rect">
            <a:avLst/>
          </a:prstGeom>
          <a:noFill/>
          <a:ln w="9525">
            <a:noFill/>
            <a:miter lim="800000"/>
            <a:headEnd/>
            <a:tailEnd/>
          </a:ln>
          <a:effectLst/>
        </p:spPr>
        <p:txBody>
          <a:bodyPr wrap="none" lIns="0" tIns="0" rIns="0" bIns="0">
            <a:spAutoFit/>
          </a:bodyPr>
          <a:lstStyle/>
          <a:p>
            <a:pPr eaLnBrk="0" hangingPunct="0">
              <a:defRPr/>
            </a:pPr>
            <a:r>
              <a:rPr lang="en-US" sz="1800" dirty="0">
                <a:cs typeface="+mn-cs"/>
              </a:rPr>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1" name="Rectangle 7">
            <a:extLst>
              <a:ext uri="{FF2B5EF4-FFF2-40B4-BE49-F238E27FC236}">
                <a16:creationId xmlns:a16="http://schemas.microsoft.com/office/drawing/2014/main" id="{A2C1934C-D9E1-4B95-BD7A-3A16B08E8C44}"/>
              </a:ext>
            </a:extLst>
          </p:cNvPr>
          <p:cNvSpPr>
            <a:spLocks noChangeArrowheads="1"/>
          </p:cNvSpPr>
          <p:nvPr userDrawn="1"/>
        </p:nvSpPr>
        <p:spPr bwMode="auto">
          <a:xfrm>
            <a:off x="304801" y="324381"/>
            <a:ext cx="1686359" cy="276999"/>
          </a:xfrm>
          <a:prstGeom prst="rect">
            <a:avLst/>
          </a:prstGeom>
          <a:noFill/>
          <a:ln w="9525">
            <a:noFill/>
            <a:miter lim="800000"/>
            <a:headEnd/>
            <a:tailEnd/>
          </a:ln>
          <a:effectLst/>
        </p:spPr>
        <p:txBody>
          <a:bodyPr wrap="none" lIns="0" tIns="0" rIns="0" bIns="0" anchor="b">
            <a:spAutoFit/>
          </a:bodyPr>
          <a:lstStyle/>
          <a:p>
            <a:pPr marL="457200" lvl="4" algn="l" eaLnBrk="0" hangingPunct="0">
              <a:defRPr/>
            </a:pPr>
            <a:r>
              <a:rPr lang="en-US" sz="1800" b="1" dirty="0">
                <a:cs typeface="+mn-cs"/>
              </a:rPr>
              <a:t>August 2020</a:t>
            </a:r>
          </a:p>
        </p:txBody>
      </p:sp>
    </p:spTree>
    <p:extLst>
      <p:ext uri="{BB962C8B-B14F-4D97-AF65-F5344CB8AC3E}">
        <p14:creationId xmlns:p14="http://schemas.microsoft.com/office/powerpoint/2010/main" val="199822016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
          <p:cNvSpPr>
            <a:spLocks noGrp="1" noChangeArrowheads="1"/>
          </p:cNvSpPr>
          <p:nvPr>
            <p:ph type="ctrTitle"/>
          </p:nvPr>
        </p:nvSpPr>
        <p:spPr>
          <a:xfrm>
            <a:off x="883973" y="514928"/>
            <a:ext cx="10363200" cy="1470025"/>
          </a:xfrm>
          <a:ln/>
        </p:spPr>
        <p:txBody>
          <a:bodyPr>
            <a:norm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MLO Link Key Exchange Considerations</a:t>
            </a:r>
            <a:endParaRPr lang="en-GB" dirty="0"/>
          </a:p>
        </p:txBody>
      </p:sp>
      <p:sp>
        <p:nvSpPr>
          <p:cNvPr id="8" name="Rectangle 2"/>
          <p:cNvSpPr>
            <a:spLocks noGrp="1" noChangeArrowheads="1"/>
          </p:cNvSpPr>
          <p:nvPr>
            <p:ph type="subTitle" idx="1"/>
          </p:nvPr>
        </p:nvSpPr>
        <p:spPr>
          <a:xfrm>
            <a:off x="1878542" y="1852208"/>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2020-08-</a:t>
            </a:r>
            <a:r>
              <a:rPr lang="en-US" sz="2000" b="0" dirty="0"/>
              <a:t>19</a:t>
            </a:r>
            <a:endParaRPr lang="en-GB" sz="2000" b="0" dirty="0"/>
          </a:p>
        </p:txBody>
      </p:sp>
      <p:sp>
        <p:nvSpPr>
          <p:cNvPr id="6" name="灯片编号占位符 5"/>
          <p:cNvSpPr>
            <a:spLocks noGrp="1"/>
          </p:cNvSpPr>
          <p:nvPr>
            <p:ph type="sldNum" sz="quarter" idx="12"/>
          </p:nvPr>
        </p:nvSpPr>
        <p:spPr>
          <a:xfrm>
            <a:off x="4303006" y="6492875"/>
            <a:ext cx="2743200" cy="365125"/>
          </a:xfrm>
        </p:spPr>
        <p:txBody>
          <a:bodyPr/>
          <a:lstStyle/>
          <a:p>
            <a:r>
              <a:rPr lang="en-GB" dirty="0"/>
              <a:t>Slide </a:t>
            </a:r>
            <a:fld id="{DE40C9FC-4879-4F20-9ECA-A574A90476B7}" type="slidenum">
              <a:rPr lang="en-GB" smtClean="0"/>
              <a:pPr/>
              <a:t>1</a:t>
            </a:fld>
            <a:endParaRPr lang="en-GB" dirty="0"/>
          </a:p>
        </p:txBody>
      </p:sp>
      <p:graphicFrame>
        <p:nvGraphicFramePr>
          <p:cNvPr id="9" name="Object 3"/>
          <p:cNvGraphicFramePr>
            <a:graphicFrameLocks noChangeAspect="1"/>
          </p:cNvGraphicFramePr>
          <p:nvPr>
            <p:extLst>
              <p:ext uri="{D42A27DB-BD31-4B8C-83A1-F6EECF244321}">
                <p14:modId xmlns:p14="http://schemas.microsoft.com/office/powerpoint/2010/main" val="2467758689"/>
              </p:ext>
            </p:extLst>
          </p:nvPr>
        </p:nvGraphicFramePr>
        <p:xfrm>
          <a:off x="722313" y="3021954"/>
          <a:ext cx="10776978" cy="3055371"/>
        </p:xfrm>
        <a:graphic>
          <a:graphicData uri="http://schemas.openxmlformats.org/presentationml/2006/ole">
            <mc:AlternateContent xmlns:mc="http://schemas.openxmlformats.org/markup-compatibility/2006">
              <mc:Choice xmlns:v="urn:schemas-microsoft-com:vml" Requires="v">
                <p:oleObj spid="_x0000_s1234" name="Document" r:id="rId3" imgW="10208786" imgH="2742120" progId="Word.Document.8">
                  <p:embed/>
                </p:oleObj>
              </mc:Choice>
              <mc:Fallback>
                <p:oleObj name="Document" r:id="rId3" imgW="10208786" imgH="2742120" progId="Word.Document.8">
                  <p:embed/>
                  <p:pic>
                    <p:nvPicPr>
                      <p:cNvPr id="9" name="Object 3"/>
                      <p:cNvPicPr>
                        <a:picLocks noChangeAspect="1" noChangeArrowheads="1"/>
                      </p:cNvPicPr>
                      <p:nvPr/>
                    </p:nvPicPr>
                    <p:blipFill>
                      <a:blip r:embed="rId4"/>
                      <a:srcRect/>
                      <a:stretch>
                        <a:fillRect/>
                      </a:stretch>
                    </p:blipFill>
                    <p:spPr bwMode="auto">
                      <a:xfrm>
                        <a:off x="722313" y="3021954"/>
                        <a:ext cx="10776978" cy="3055371"/>
                      </a:xfrm>
                      <a:prstGeom prst="rect">
                        <a:avLst/>
                      </a:prstGeom>
                      <a:noFill/>
                    </p:spPr>
                  </p:pic>
                </p:oleObj>
              </mc:Fallback>
            </mc:AlternateContent>
          </a:graphicData>
        </a:graphic>
      </p:graphicFrame>
      <p:sp>
        <p:nvSpPr>
          <p:cNvPr id="10" name="Rectangle 4"/>
          <p:cNvSpPr>
            <a:spLocks noChangeArrowheads="1"/>
          </p:cNvSpPr>
          <p:nvPr/>
        </p:nvSpPr>
        <p:spPr bwMode="auto">
          <a:xfrm>
            <a:off x="929217" y="247218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12" name="页脚占位符 4">
            <a:extLst>
              <a:ext uri="{FF2B5EF4-FFF2-40B4-BE49-F238E27FC236}">
                <a16:creationId xmlns:a16="http://schemas.microsoft.com/office/drawing/2014/main" id="{75BF2F47-7382-4FD2-8C90-3E69AFED0F98}"/>
              </a:ext>
            </a:extLst>
          </p:cNvPr>
          <p:cNvSpPr>
            <a:spLocks noGrp="1"/>
          </p:cNvSpPr>
          <p:nvPr>
            <p:ph type="ftr" sz="quarter" idx="11"/>
          </p:nvPr>
        </p:nvSpPr>
        <p:spPr>
          <a:xfrm>
            <a:off x="9544782" y="6492875"/>
            <a:ext cx="1782924" cy="276999"/>
          </a:xfrm>
        </p:spPr>
        <p:txBody>
          <a:bodyPr/>
          <a:lstStyle/>
          <a:p>
            <a:r>
              <a:rPr lang="da-DK" dirty="0"/>
              <a:t>Jay Yang   (Nokia)</a:t>
            </a:r>
            <a:endParaRPr lang="en-GB" dirty="0"/>
          </a:p>
        </p:txBody>
      </p:sp>
    </p:spTree>
    <p:extLst>
      <p:ext uri="{BB962C8B-B14F-4D97-AF65-F5344CB8AC3E}">
        <p14:creationId xmlns:p14="http://schemas.microsoft.com/office/powerpoint/2010/main" val="12261114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GB" altLang="zh-CN" dirty="0"/>
              <a:t>References</a:t>
            </a:r>
            <a:endParaRPr lang="zh-CN" altLang="en-US" dirty="0"/>
          </a:p>
        </p:txBody>
      </p:sp>
      <p:sp>
        <p:nvSpPr>
          <p:cNvPr id="3" name="内容占位符 2"/>
          <p:cNvSpPr>
            <a:spLocks noGrp="1"/>
          </p:cNvSpPr>
          <p:nvPr>
            <p:ph idx="1"/>
          </p:nvPr>
        </p:nvSpPr>
        <p:spPr/>
        <p:txBody>
          <a:bodyPr/>
          <a:lstStyle/>
          <a:p>
            <a:pPr marL="0" indent="0">
              <a:spcBef>
                <a:spcPts val="600"/>
              </a:spcBef>
              <a:spcAft>
                <a:spcPts val="600"/>
              </a:spcAft>
              <a:buNone/>
            </a:pPr>
            <a:r>
              <a:rPr lang="en-GB" altLang="zh-CN" dirty="0"/>
              <a:t>[1] </a:t>
            </a:r>
            <a:r>
              <a:rPr lang="en-US" altLang="zh-CN" dirty="0"/>
              <a:t>IEEE 802.11-19/1900r0 MLA MAC Addresses Considerations</a:t>
            </a:r>
          </a:p>
          <a:p>
            <a:pPr marL="0" indent="0">
              <a:spcBef>
                <a:spcPts val="600"/>
              </a:spcBef>
              <a:spcAft>
                <a:spcPts val="600"/>
              </a:spcAft>
              <a:buNone/>
            </a:pPr>
            <a:r>
              <a:rPr lang="en-US" altLang="zh-CN" dirty="0"/>
              <a:t>[2] IEEE 802.11-20/0727R0 MLA: MAC Addresses Security</a:t>
            </a:r>
          </a:p>
          <a:p>
            <a:pPr marL="0" indent="0">
              <a:spcBef>
                <a:spcPts val="600"/>
              </a:spcBef>
              <a:spcAft>
                <a:spcPts val="600"/>
              </a:spcAft>
              <a:buNone/>
            </a:pPr>
            <a:r>
              <a:rPr lang="en-US" altLang="zh-CN" dirty="0"/>
              <a:t>[4] IEEE 802.11i Medium Access Control(MAC) Security Enhancement</a:t>
            </a:r>
            <a:endParaRPr lang="zh-CN" altLang="en-US" dirty="0"/>
          </a:p>
          <a:p>
            <a:pPr marL="0" indent="0">
              <a:spcBef>
                <a:spcPts val="600"/>
              </a:spcBef>
              <a:spcAft>
                <a:spcPts val="600"/>
              </a:spcAft>
              <a:buNone/>
            </a:pPr>
            <a:endParaRPr lang="zh-CN" altLang="en-US" dirty="0"/>
          </a:p>
        </p:txBody>
      </p:sp>
      <p:sp>
        <p:nvSpPr>
          <p:cNvPr id="8" name="灯片编号占位符 5">
            <a:extLst>
              <a:ext uri="{FF2B5EF4-FFF2-40B4-BE49-F238E27FC236}">
                <a16:creationId xmlns:a16="http://schemas.microsoft.com/office/drawing/2014/main" id="{E6763A85-1B35-4310-BDB3-EFACED1FA1F1}"/>
              </a:ext>
            </a:extLst>
          </p:cNvPr>
          <p:cNvSpPr>
            <a:spLocks noGrp="1"/>
          </p:cNvSpPr>
          <p:nvPr>
            <p:ph type="sldNum" sz="quarter" idx="12"/>
          </p:nvPr>
        </p:nvSpPr>
        <p:spPr>
          <a:xfrm>
            <a:off x="4303006" y="6492875"/>
            <a:ext cx="2743200" cy="365125"/>
          </a:xfrm>
        </p:spPr>
        <p:txBody>
          <a:bodyPr/>
          <a:lstStyle/>
          <a:p>
            <a:r>
              <a:rPr lang="en-GB" dirty="0"/>
              <a:t>Slide </a:t>
            </a:r>
            <a:fld id="{DE40C9FC-4879-4F20-9ECA-A574A90476B7}" type="slidenum">
              <a:rPr lang="en-GB" smtClean="0"/>
              <a:pPr/>
              <a:t>10</a:t>
            </a:fld>
            <a:endParaRPr lang="en-GB" dirty="0"/>
          </a:p>
        </p:txBody>
      </p:sp>
      <p:sp>
        <p:nvSpPr>
          <p:cNvPr id="5" name="页脚占位符 4"/>
          <p:cNvSpPr>
            <a:spLocks noGrp="1"/>
          </p:cNvSpPr>
          <p:nvPr>
            <p:ph type="ftr" idx="11"/>
          </p:nvPr>
        </p:nvSpPr>
        <p:spPr bwMode="auto">
          <a:xfrm>
            <a:off x="7945438" y="6475413"/>
            <a:ext cx="4246562"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da-DK" dirty="0"/>
              <a:t>.</a:t>
            </a:r>
            <a:endParaRPr lang="en-GB" dirty="0"/>
          </a:p>
        </p:txBody>
      </p:sp>
      <p:sp>
        <p:nvSpPr>
          <p:cNvPr id="10" name="页脚占位符 4">
            <a:extLst>
              <a:ext uri="{FF2B5EF4-FFF2-40B4-BE49-F238E27FC236}">
                <a16:creationId xmlns:a16="http://schemas.microsoft.com/office/drawing/2014/main" id="{16B1070B-944D-4E6C-AEBD-FE9DB0F12920}"/>
              </a:ext>
            </a:extLst>
          </p:cNvPr>
          <p:cNvSpPr txBox="1">
            <a:spLocks/>
          </p:cNvSpPr>
          <p:nvPr/>
        </p:nvSpPr>
        <p:spPr bwMode="auto">
          <a:xfrm>
            <a:off x="9607412" y="6492875"/>
            <a:ext cx="1782924" cy="276999"/>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marL="0" algn="r" defTabSz="914400" rtl="0" eaLnBrk="0" latinLnBrk="0" hangingPunct="0">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a-DK" dirty="0"/>
              <a:t>Jay Yang   (Nokia)</a:t>
            </a:r>
            <a:endParaRPr lang="en-GB" dirty="0"/>
          </a:p>
        </p:txBody>
      </p:sp>
    </p:spTree>
    <p:extLst>
      <p:ext uri="{BB962C8B-B14F-4D97-AF65-F5344CB8AC3E}">
        <p14:creationId xmlns:p14="http://schemas.microsoft.com/office/powerpoint/2010/main" val="42583812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380801-69EC-46A6-B10D-3BC62A72ABB2}"/>
              </a:ext>
            </a:extLst>
          </p:cNvPr>
          <p:cNvSpPr>
            <a:spLocks noGrp="1"/>
          </p:cNvSpPr>
          <p:nvPr>
            <p:ph type="title"/>
          </p:nvPr>
        </p:nvSpPr>
        <p:spPr/>
        <p:txBody>
          <a:bodyPr/>
          <a:lstStyle/>
          <a:p>
            <a:r>
              <a:rPr lang="en-US" altLang="zh-CN" dirty="0"/>
              <a:t>SP 1</a:t>
            </a:r>
            <a:endParaRPr lang="en-US" dirty="0"/>
          </a:p>
        </p:txBody>
      </p:sp>
      <p:sp>
        <p:nvSpPr>
          <p:cNvPr id="3" name="Content Placeholder 2">
            <a:extLst>
              <a:ext uri="{FF2B5EF4-FFF2-40B4-BE49-F238E27FC236}">
                <a16:creationId xmlns:a16="http://schemas.microsoft.com/office/drawing/2014/main" id="{B93C09D3-10EA-4FF3-80DB-D704DEE6920B}"/>
              </a:ext>
            </a:extLst>
          </p:cNvPr>
          <p:cNvSpPr>
            <a:spLocks noGrp="1"/>
          </p:cNvSpPr>
          <p:nvPr>
            <p:ph idx="1"/>
          </p:nvPr>
        </p:nvSpPr>
        <p:spPr>
          <a:xfrm>
            <a:off x="914400" y="1377108"/>
            <a:ext cx="10363200" cy="4947489"/>
          </a:xfrm>
        </p:spPr>
        <p:txBody>
          <a:bodyPr>
            <a:normAutofit/>
          </a:bodyPr>
          <a:lstStyle/>
          <a:p>
            <a:r>
              <a:rPr lang="en-US" altLang="zh-CN" dirty="0"/>
              <a:t>Do you agree to define some new primitives to complete the key exchange process on each link of MLD?</a:t>
            </a:r>
          </a:p>
          <a:p>
            <a:endParaRPr lang="en-US" altLang="zh-CN" sz="2000" b="0" dirty="0"/>
          </a:p>
        </p:txBody>
      </p:sp>
      <p:sp>
        <p:nvSpPr>
          <p:cNvPr id="7" name="灯片编号占位符 5">
            <a:extLst>
              <a:ext uri="{FF2B5EF4-FFF2-40B4-BE49-F238E27FC236}">
                <a16:creationId xmlns:a16="http://schemas.microsoft.com/office/drawing/2014/main" id="{A377C23C-7EE4-4CFF-97A8-87D093533407}"/>
              </a:ext>
            </a:extLst>
          </p:cNvPr>
          <p:cNvSpPr>
            <a:spLocks noGrp="1"/>
          </p:cNvSpPr>
          <p:nvPr>
            <p:ph type="sldNum" sz="quarter" idx="12"/>
          </p:nvPr>
        </p:nvSpPr>
        <p:spPr>
          <a:xfrm>
            <a:off x="4303006" y="6492875"/>
            <a:ext cx="2743200" cy="365125"/>
          </a:xfrm>
        </p:spPr>
        <p:txBody>
          <a:bodyPr/>
          <a:lstStyle/>
          <a:p>
            <a:r>
              <a:rPr lang="en-GB" dirty="0"/>
              <a:t>Slide </a:t>
            </a:r>
            <a:fld id="{DE40C9FC-4879-4F20-9ECA-A574A90476B7}" type="slidenum">
              <a:rPr lang="en-GB" smtClean="0"/>
              <a:pPr/>
              <a:t>11</a:t>
            </a:fld>
            <a:endParaRPr lang="en-GB" dirty="0"/>
          </a:p>
        </p:txBody>
      </p:sp>
      <p:sp>
        <p:nvSpPr>
          <p:cNvPr id="9" name="页脚占位符 4">
            <a:extLst>
              <a:ext uri="{FF2B5EF4-FFF2-40B4-BE49-F238E27FC236}">
                <a16:creationId xmlns:a16="http://schemas.microsoft.com/office/drawing/2014/main" id="{17CAFF44-F547-4DA4-B38B-5821E6F89B60}"/>
              </a:ext>
            </a:extLst>
          </p:cNvPr>
          <p:cNvSpPr>
            <a:spLocks noGrp="1"/>
          </p:cNvSpPr>
          <p:nvPr>
            <p:ph type="ftr" sz="quarter" idx="11"/>
          </p:nvPr>
        </p:nvSpPr>
        <p:spPr>
          <a:xfrm>
            <a:off x="9519730" y="6492875"/>
            <a:ext cx="1782924" cy="276999"/>
          </a:xfrm>
        </p:spPr>
        <p:txBody>
          <a:bodyPr/>
          <a:lstStyle/>
          <a:p>
            <a:r>
              <a:rPr lang="da-DK" dirty="0"/>
              <a:t>Jay Yang   (Nokia)</a:t>
            </a:r>
            <a:endParaRPr lang="en-GB" dirty="0"/>
          </a:p>
        </p:txBody>
      </p:sp>
      <p:sp>
        <p:nvSpPr>
          <p:cNvPr id="4" name="Rectangle 3">
            <a:extLst>
              <a:ext uri="{FF2B5EF4-FFF2-40B4-BE49-F238E27FC236}">
                <a16:creationId xmlns:a16="http://schemas.microsoft.com/office/drawing/2014/main" id="{3BA2EC00-3E9F-4486-8449-05A8EC04990F}"/>
              </a:ext>
            </a:extLst>
          </p:cNvPr>
          <p:cNvSpPr/>
          <p:nvPr/>
        </p:nvSpPr>
        <p:spPr>
          <a:xfrm>
            <a:off x="1085892" y="5818339"/>
            <a:ext cx="5843718" cy="461665"/>
          </a:xfrm>
          <a:prstGeom prst="rect">
            <a:avLst/>
          </a:prstGeom>
        </p:spPr>
        <p:txBody>
          <a:bodyPr wrap="square">
            <a:spAutoFit/>
          </a:bodyPr>
          <a:lstStyle/>
          <a:p>
            <a:r>
              <a:rPr lang="en-US" sz="2400" dirty="0">
                <a:solidFill>
                  <a:srgbClr val="FF0000"/>
                </a:solidFill>
              </a:rPr>
              <a:t>Note: the signaling of the primitive is TBD.</a:t>
            </a:r>
          </a:p>
        </p:txBody>
      </p:sp>
    </p:spTree>
    <p:extLst>
      <p:ext uri="{BB962C8B-B14F-4D97-AF65-F5344CB8AC3E}">
        <p14:creationId xmlns:p14="http://schemas.microsoft.com/office/powerpoint/2010/main" val="38601111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380801-69EC-46A6-B10D-3BC62A72ABB2}"/>
              </a:ext>
            </a:extLst>
          </p:cNvPr>
          <p:cNvSpPr>
            <a:spLocks noGrp="1"/>
          </p:cNvSpPr>
          <p:nvPr>
            <p:ph type="title"/>
          </p:nvPr>
        </p:nvSpPr>
        <p:spPr/>
        <p:txBody>
          <a:bodyPr/>
          <a:lstStyle/>
          <a:p>
            <a:r>
              <a:rPr lang="en-US" altLang="zh-CN" dirty="0"/>
              <a:t>SP 1.1</a:t>
            </a:r>
            <a:endParaRPr lang="en-US" dirty="0"/>
          </a:p>
        </p:txBody>
      </p:sp>
      <p:sp>
        <p:nvSpPr>
          <p:cNvPr id="3" name="Content Placeholder 2">
            <a:extLst>
              <a:ext uri="{FF2B5EF4-FFF2-40B4-BE49-F238E27FC236}">
                <a16:creationId xmlns:a16="http://schemas.microsoft.com/office/drawing/2014/main" id="{B93C09D3-10EA-4FF3-80DB-D704DEE6920B}"/>
              </a:ext>
            </a:extLst>
          </p:cNvPr>
          <p:cNvSpPr>
            <a:spLocks noGrp="1"/>
          </p:cNvSpPr>
          <p:nvPr>
            <p:ph idx="1"/>
          </p:nvPr>
        </p:nvSpPr>
        <p:spPr>
          <a:xfrm>
            <a:off x="914400" y="1377108"/>
            <a:ext cx="10363200" cy="4947489"/>
          </a:xfrm>
        </p:spPr>
        <p:txBody>
          <a:bodyPr>
            <a:normAutofit/>
          </a:bodyPr>
          <a:lstStyle/>
          <a:p>
            <a:r>
              <a:rPr lang="en-US" altLang="zh-CN" dirty="0"/>
              <a:t>Do you agree to define the following new primitives to complete the key exchange process on each link?</a:t>
            </a:r>
          </a:p>
          <a:p>
            <a:endParaRPr lang="en-US" altLang="zh-CN" sz="2000" b="0" dirty="0"/>
          </a:p>
          <a:p>
            <a:r>
              <a:rPr lang="en-US" altLang="zh-CN" sz="2000" b="0" dirty="0"/>
              <a:t>Opt1:</a:t>
            </a:r>
          </a:p>
          <a:p>
            <a:r>
              <a:rPr lang="en-US" sz="2000" b="0" dirty="0"/>
              <a:t>SET-KEY-REQUEST(STA-&gt;AP):</a:t>
            </a:r>
          </a:p>
          <a:p>
            <a:r>
              <a:rPr lang="en-US" sz="2000" b="0" dirty="0"/>
              <a:t>SET-KEY-RESPONSE(AP-&gt;STA):</a:t>
            </a:r>
          </a:p>
          <a:p>
            <a:r>
              <a:rPr lang="en-US" sz="2000" b="0" dirty="0"/>
              <a:t>SET-KEY-CONFIRM(STA-&gt;AP):</a:t>
            </a:r>
            <a:endParaRPr lang="en-US" altLang="zh-CN" sz="2000" b="0" dirty="0"/>
          </a:p>
          <a:p>
            <a:endParaRPr lang="en-US" dirty="0"/>
          </a:p>
        </p:txBody>
      </p:sp>
      <p:sp>
        <p:nvSpPr>
          <p:cNvPr id="7" name="灯片编号占位符 5">
            <a:extLst>
              <a:ext uri="{FF2B5EF4-FFF2-40B4-BE49-F238E27FC236}">
                <a16:creationId xmlns:a16="http://schemas.microsoft.com/office/drawing/2014/main" id="{A377C23C-7EE4-4CFF-97A8-87D093533407}"/>
              </a:ext>
            </a:extLst>
          </p:cNvPr>
          <p:cNvSpPr>
            <a:spLocks noGrp="1"/>
          </p:cNvSpPr>
          <p:nvPr>
            <p:ph type="sldNum" sz="quarter" idx="12"/>
          </p:nvPr>
        </p:nvSpPr>
        <p:spPr>
          <a:xfrm>
            <a:off x="4303006" y="6492875"/>
            <a:ext cx="2743200" cy="365125"/>
          </a:xfrm>
        </p:spPr>
        <p:txBody>
          <a:bodyPr/>
          <a:lstStyle/>
          <a:p>
            <a:r>
              <a:rPr lang="en-GB" dirty="0"/>
              <a:t>Slide </a:t>
            </a:r>
            <a:fld id="{DE40C9FC-4879-4F20-9ECA-A574A90476B7}" type="slidenum">
              <a:rPr lang="en-GB" smtClean="0"/>
              <a:pPr/>
              <a:t>12</a:t>
            </a:fld>
            <a:endParaRPr lang="en-GB" dirty="0"/>
          </a:p>
        </p:txBody>
      </p:sp>
      <p:sp>
        <p:nvSpPr>
          <p:cNvPr id="9" name="页脚占位符 4">
            <a:extLst>
              <a:ext uri="{FF2B5EF4-FFF2-40B4-BE49-F238E27FC236}">
                <a16:creationId xmlns:a16="http://schemas.microsoft.com/office/drawing/2014/main" id="{17CAFF44-F547-4DA4-B38B-5821E6F89B60}"/>
              </a:ext>
            </a:extLst>
          </p:cNvPr>
          <p:cNvSpPr>
            <a:spLocks noGrp="1"/>
          </p:cNvSpPr>
          <p:nvPr>
            <p:ph type="ftr" sz="quarter" idx="11"/>
          </p:nvPr>
        </p:nvSpPr>
        <p:spPr>
          <a:xfrm>
            <a:off x="9519730" y="6492875"/>
            <a:ext cx="1782924" cy="276999"/>
          </a:xfrm>
        </p:spPr>
        <p:txBody>
          <a:bodyPr/>
          <a:lstStyle/>
          <a:p>
            <a:r>
              <a:rPr lang="da-DK" dirty="0"/>
              <a:t>Jay Yang   (Nokia)</a:t>
            </a:r>
            <a:endParaRPr lang="en-GB" dirty="0"/>
          </a:p>
        </p:txBody>
      </p:sp>
      <p:sp>
        <p:nvSpPr>
          <p:cNvPr id="4" name="Rectangle 3">
            <a:extLst>
              <a:ext uri="{FF2B5EF4-FFF2-40B4-BE49-F238E27FC236}">
                <a16:creationId xmlns:a16="http://schemas.microsoft.com/office/drawing/2014/main" id="{3BA2EC00-3E9F-4486-8449-05A8EC04990F}"/>
              </a:ext>
            </a:extLst>
          </p:cNvPr>
          <p:cNvSpPr/>
          <p:nvPr/>
        </p:nvSpPr>
        <p:spPr>
          <a:xfrm>
            <a:off x="1085892" y="5818339"/>
            <a:ext cx="5275034" cy="461665"/>
          </a:xfrm>
          <a:prstGeom prst="rect">
            <a:avLst/>
          </a:prstGeom>
        </p:spPr>
        <p:txBody>
          <a:bodyPr wrap="square">
            <a:spAutoFit/>
          </a:bodyPr>
          <a:lstStyle/>
          <a:p>
            <a:r>
              <a:rPr lang="en-US" sz="2400" dirty="0">
                <a:solidFill>
                  <a:srgbClr val="FF0000"/>
                </a:solidFill>
              </a:rPr>
              <a:t>Note: the signaling of the primitive TBD.</a:t>
            </a:r>
          </a:p>
        </p:txBody>
      </p:sp>
    </p:spTree>
    <p:extLst>
      <p:ext uri="{BB962C8B-B14F-4D97-AF65-F5344CB8AC3E}">
        <p14:creationId xmlns:p14="http://schemas.microsoft.com/office/powerpoint/2010/main" val="32342976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12451D-F45A-4C03-8D7B-98D0C9939BD1}"/>
              </a:ext>
            </a:extLst>
          </p:cNvPr>
          <p:cNvSpPr>
            <a:spLocks noGrp="1"/>
          </p:cNvSpPr>
          <p:nvPr>
            <p:ph type="title"/>
          </p:nvPr>
        </p:nvSpPr>
        <p:spPr/>
        <p:txBody>
          <a:bodyPr/>
          <a:lstStyle/>
          <a:p>
            <a:r>
              <a:rPr lang="en-US" altLang="zh-CN" dirty="0"/>
              <a:t>SP 1.2</a:t>
            </a:r>
            <a:endParaRPr lang="en-US" dirty="0"/>
          </a:p>
        </p:txBody>
      </p:sp>
      <p:sp>
        <p:nvSpPr>
          <p:cNvPr id="3" name="Content Placeholder 2">
            <a:extLst>
              <a:ext uri="{FF2B5EF4-FFF2-40B4-BE49-F238E27FC236}">
                <a16:creationId xmlns:a16="http://schemas.microsoft.com/office/drawing/2014/main" id="{03713210-9767-4C5C-A06F-42B8B5B337BE}"/>
              </a:ext>
            </a:extLst>
          </p:cNvPr>
          <p:cNvSpPr>
            <a:spLocks noGrp="1"/>
          </p:cNvSpPr>
          <p:nvPr>
            <p:ph idx="1"/>
          </p:nvPr>
        </p:nvSpPr>
        <p:spPr/>
        <p:txBody>
          <a:bodyPr/>
          <a:lstStyle/>
          <a:p>
            <a:r>
              <a:rPr lang="en-US" altLang="zh-CN" dirty="0"/>
              <a:t>Do you agree to define the following new primitives to complete the key exchange process on each link?</a:t>
            </a:r>
          </a:p>
          <a:p>
            <a:pPr marL="0" indent="0">
              <a:buNone/>
            </a:pPr>
            <a:endParaRPr lang="en-US" b="0" dirty="0"/>
          </a:p>
          <a:p>
            <a:endParaRPr lang="en-US" b="0" dirty="0"/>
          </a:p>
          <a:p>
            <a:r>
              <a:rPr lang="en-US" b="0" dirty="0"/>
              <a:t>Opt2: </a:t>
            </a:r>
          </a:p>
          <a:p>
            <a:r>
              <a:rPr lang="en-US" b="0" dirty="0"/>
              <a:t>SET-KEY-REQUEST(AP-&gt;STA): </a:t>
            </a:r>
          </a:p>
          <a:p>
            <a:r>
              <a:rPr lang="en-US" b="0" dirty="0"/>
              <a:t>SET-KEY-CONFIRM(STA-&gt;AP): </a:t>
            </a:r>
          </a:p>
          <a:p>
            <a:r>
              <a:rPr lang="en-US" dirty="0">
                <a:solidFill>
                  <a:srgbClr val="FF0000"/>
                </a:solidFill>
              </a:rPr>
              <a:t>Note1: The precondition is that AP MLD know the MAC address on each link of non-AP MLD.</a:t>
            </a:r>
          </a:p>
          <a:p>
            <a:endParaRPr lang="en-US" dirty="0">
              <a:solidFill>
                <a:srgbClr val="FF0000"/>
              </a:solidFill>
            </a:endParaRPr>
          </a:p>
        </p:txBody>
      </p:sp>
      <p:sp>
        <p:nvSpPr>
          <p:cNvPr id="4" name="Slide Number Placeholder 3">
            <a:extLst>
              <a:ext uri="{FF2B5EF4-FFF2-40B4-BE49-F238E27FC236}">
                <a16:creationId xmlns:a16="http://schemas.microsoft.com/office/drawing/2014/main" id="{3C58603C-CC27-422B-BDAA-3FD21F05AA88}"/>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13</a:t>
            </a:fld>
            <a:endParaRPr lang="en-US"/>
          </a:p>
        </p:txBody>
      </p:sp>
      <p:sp>
        <p:nvSpPr>
          <p:cNvPr id="5" name="Footer Placeholder 4">
            <a:extLst>
              <a:ext uri="{FF2B5EF4-FFF2-40B4-BE49-F238E27FC236}">
                <a16:creationId xmlns:a16="http://schemas.microsoft.com/office/drawing/2014/main" id="{A1E5EB92-3747-47A4-859B-1C68AEC9F0B6}"/>
              </a:ext>
            </a:extLst>
          </p:cNvPr>
          <p:cNvSpPr>
            <a:spLocks noGrp="1"/>
          </p:cNvSpPr>
          <p:nvPr>
            <p:ph type="ftr" sz="quarter" idx="11"/>
          </p:nvPr>
        </p:nvSpPr>
        <p:spPr/>
        <p:txBody>
          <a:bodyPr/>
          <a:lstStyle/>
          <a:p>
            <a:pPr>
              <a:defRPr/>
            </a:pPr>
            <a:r>
              <a:rPr lang="en-US"/>
              <a:t> Jay Yang (Nokia)</a:t>
            </a:r>
            <a:endParaRPr lang="en-US" dirty="0"/>
          </a:p>
        </p:txBody>
      </p:sp>
      <p:sp>
        <p:nvSpPr>
          <p:cNvPr id="6" name="Rectangle 5">
            <a:extLst>
              <a:ext uri="{FF2B5EF4-FFF2-40B4-BE49-F238E27FC236}">
                <a16:creationId xmlns:a16="http://schemas.microsoft.com/office/drawing/2014/main" id="{E21A328E-878F-439A-883F-9EC044CE51D4}"/>
              </a:ext>
            </a:extLst>
          </p:cNvPr>
          <p:cNvSpPr/>
          <p:nvPr/>
        </p:nvSpPr>
        <p:spPr>
          <a:xfrm>
            <a:off x="1267252" y="5862932"/>
            <a:ext cx="5614870" cy="461665"/>
          </a:xfrm>
          <a:prstGeom prst="rect">
            <a:avLst/>
          </a:prstGeom>
        </p:spPr>
        <p:txBody>
          <a:bodyPr wrap="none">
            <a:spAutoFit/>
          </a:bodyPr>
          <a:lstStyle/>
          <a:p>
            <a:r>
              <a:rPr lang="en-US" sz="2400" b="1" dirty="0">
                <a:solidFill>
                  <a:srgbClr val="FF0000"/>
                </a:solidFill>
              </a:rPr>
              <a:t>Note2: the signaling of the primitive TBD</a:t>
            </a:r>
            <a:endParaRPr lang="en-US" sz="2400" b="1" dirty="0"/>
          </a:p>
        </p:txBody>
      </p:sp>
    </p:spTree>
    <p:extLst>
      <p:ext uri="{BB962C8B-B14F-4D97-AF65-F5344CB8AC3E}">
        <p14:creationId xmlns:p14="http://schemas.microsoft.com/office/powerpoint/2010/main" val="23726289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6B436D-F854-401A-81AE-9F26634E2BAB}"/>
              </a:ext>
            </a:extLst>
          </p:cNvPr>
          <p:cNvSpPr>
            <a:spLocks noGrp="1"/>
          </p:cNvSpPr>
          <p:nvPr>
            <p:ph type="title"/>
          </p:nvPr>
        </p:nvSpPr>
        <p:spPr/>
        <p:txBody>
          <a:bodyPr/>
          <a:lstStyle/>
          <a:p>
            <a:r>
              <a:rPr lang="en-US" dirty="0"/>
              <a:t>SP2</a:t>
            </a:r>
          </a:p>
        </p:txBody>
      </p:sp>
      <p:sp>
        <p:nvSpPr>
          <p:cNvPr id="3" name="Content Placeholder 2">
            <a:extLst>
              <a:ext uri="{FF2B5EF4-FFF2-40B4-BE49-F238E27FC236}">
                <a16:creationId xmlns:a16="http://schemas.microsoft.com/office/drawing/2014/main" id="{1E14746A-CC80-432B-AF9E-360686D46AB5}"/>
              </a:ext>
            </a:extLst>
          </p:cNvPr>
          <p:cNvSpPr>
            <a:spLocks noGrp="1"/>
          </p:cNvSpPr>
          <p:nvPr>
            <p:ph idx="1"/>
          </p:nvPr>
        </p:nvSpPr>
        <p:spPr>
          <a:xfrm>
            <a:off x="914400" y="1752607"/>
            <a:ext cx="10363200" cy="4571990"/>
          </a:xfrm>
        </p:spPr>
        <p:txBody>
          <a:bodyPr/>
          <a:lstStyle/>
          <a:p>
            <a:r>
              <a:rPr lang="en-US" altLang="zh-CN" dirty="0"/>
              <a:t>Do you agree to </a:t>
            </a:r>
            <a:r>
              <a:rPr lang="en-US" dirty="0"/>
              <a:t>encapsulate the new KEY exchange primitive in Data frame?</a:t>
            </a:r>
            <a:endParaRPr lang="en-US" altLang="zh-CN" dirty="0"/>
          </a:p>
          <a:p>
            <a:endParaRPr lang="en-US" dirty="0"/>
          </a:p>
        </p:txBody>
      </p:sp>
      <p:sp>
        <p:nvSpPr>
          <p:cNvPr id="4" name="Slide Number Placeholder 3">
            <a:extLst>
              <a:ext uri="{FF2B5EF4-FFF2-40B4-BE49-F238E27FC236}">
                <a16:creationId xmlns:a16="http://schemas.microsoft.com/office/drawing/2014/main" id="{8B1F30C5-5C32-4856-9EDC-7414605A91F2}"/>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14</a:t>
            </a:fld>
            <a:endParaRPr lang="en-US"/>
          </a:p>
        </p:txBody>
      </p:sp>
      <p:sp>
        <p:nvSpPr>
          <p:cNvPr id="5" name="Footer Placeholder 4">
            <a:extLst>
              <a:ext uri="{FF2B5EF4-FFF2-40B4-BE49-F238E27FC236}">
                <a16:creationId xmlns:a16="http://schemas.microsoft.com/office/drawing/2014/main" id="{7186D92D-9798-49E4-B229-5C51162B6651}"/>
              </a:ext>
            </a:extLst>
          </p:cNvPr>
          <p:cNvSpPr>
            <a:spLocks noGrp="1"/>
          </p:cNvSpPr>
          <p:nvPr>
            <p:ph type="ftr" sz="quarter" idx="11"/>
          </p:nvPr>
        </p:nvSpPr>
        <p:spPr/>
        <p:txBody>
          <a:bodyPr/>
          <a:lstStyle/>
          <a:p>
            <a:pPr>
              <a:defRPr/>
            </a:pPr>
            <a:r>
              <a:rPr lang="en-US"/>
              <a:t> Jay Yang (Nokia)</a:t>
            </a:r>
            <a:endParaRPr lang="en-US" dirty="0"/>
          </a:p>
        </p:txBody>
      </p:sp>
    </p:spTree>
    <p:extLst>
      <p:ext uri="{BB962C8B-B14F-4D97-AF65-F5344CB8AC3E}">
        <p14:creationId xmlns:p14="http://schemas.microsoft.com/office/powerpoint/2010/main" val="33387158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487C51-6534-415E-ABD5-6A421EF1D318}"/>
              </a:ext>
            </a:extLst>
          </p:cNvPr>
          <p:cNvSpPr>
            <a:spLocks noGrp="1"/>
          </p:cNvSpPr>
          <p:nvPr>
            <p:ph type="title"/>
          </p:nvPr>
        </p:nvSpPr>
        <p:spPr/>
        <p:txBody>
          <a:bodyPr/>
          <a:lstStyle/>
          <a:p>
            <a:r>
              <a:rPr lang="en-US" dirty="0"/>
              <a:t>Backup-1</a:t>
            </a:r>
          </a:p>
        </p:txBody>
      </p:sp>
      <p:sp>
        <p:nvSpPr>
          <p:cNvPr id="3" name="Content Placeholder 2">
            <a:extLst>
              <a:ext uri="{FF2B5EF4-FFF2-40B4-BE49-F238E27FC236}">
                <a16:creationId xmlns:a16="http://schemas.microsoft.com/office/drawing/2014/main" id="{F973F45A-92F1-4986-8C70-BFBFBBD69D2F}"/>
              </a:ext>
            </a:extLst>
          </p:cNvPr>
          <p:cNvSpPr>
            <a:spLocks noGrp="1"/>
          </p:cNvSpPr>
          <p:nvPr>
            <p:ph idx="1"/>
          </p:nvPr>
        </p:nvSpPr>
        <p:spPr/>
        <p:txBody>
          <a:bodyPr/>
          <a:lstStyle/>
          <a:p>
            <a:r>
              <a:rPr lang="en-US" b="0" dirty="0"/>
              <a:t>The PMKSA consists of the following elements:</a:t>
            </a:r>
          </a:p>
          <a:p>
            <a:r>
              <a:rPr lang="en-US" b="0" dirty="0"/>
              <a:t>— PMKID, as defined in 8.5.1.2. The PMKID identifies the security association.</a:t>
            </a:r>
          </a:p>
          <a:p>
            <a:r>
              <a:rPr lang="en-US" b="0" dirty="0"/>
              <a:t>— Authenticator MAC address.</a:t>
            </a:r>
          </a:p>
          <a:p>
            <a:r>
              <a:rPr lang="en-US" b="0" dirty="0"/>
              <a:t>— PMK.</a:t>
            </a:r>
          </a:p>
          <a:p>
            <a:r>
              <a:rPr lang="en-US" b="0" dirty="0"/>
              <a:t>— Lifetime, as defined in 8.5.1.2.</a:t>
            </a:r>
          </a:p>
          <a:p>
            <a:r>
              <a:rPr lang="en-US" b="0" dirty="0"/>
              <a:t>— AKMP.</a:t>
            </a:r>
          </a:p>
          <a:p>
            <a:r>
              <a:rPr lang="en-US" b="0" dirty="0"/>
              <a:t>— All authorization parameters specified by the AS or local configuration. This can include parameters such as the STA’s authorized SSID.</a:t>
            </a:r>
            <a:endParaRPr lang="en-US" dirty="0"/>
          </a:p>
        </p:txBody>
      </p:sp>
      <p:sp>
        <p:nvSpPr>
          <p:cNvPr id="4" name="Slide Number Placeholder 3">
            <a:extLst>
              <a:ext uri="{FF2B5EF4-FFF2-40B4-BE49-F238E27FC236}">
                <a16:creationId xmlns:a16="http://schemas.microsoft.com/office/drawing/2014/main" id="{3EDCE053-072D-4D92-93B5-446F0395D6C1}"/>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15</a:t>
            </a:fld>
            <a:endParaRPr lang="en-US"/>
          </a:p>
        </p:txBody>
      </p:sp>
      <p:sp>
        <p:nvSpPr>
          <p:cNvPr id="5" name="Footer Placeholder 4">
            <a:extLst>
              <a:ext uri="{FF2B5EF4-FFF2-40B4-BE49-F238E27FC236}">
                <a16:creationId xmlns:a16="http://schemas.microsoft.com/office/drawing/2014/main" id="{616959F3-E8C6-4ECA-A40B-1F5EE055E4B0}"/>
              </a:ext>
            </a:extLst>
          </p:cNvPr>
          <p:cNvSpPr>
            <a:spLocks noGrp="1"/>
          </p:cNvSpPr>
          <p:nvPr>
            <p:ph type="ftr" sz="quarter" idx="11"/>
          </p:nvPr>
        </p:nvSpPr>
        <p:spPr/>
        <p:txBody>
          <a:bodyPr/>
          <a:lstStyle/>
          <a:p>
            <a:pPr>
              <a:defRPr/>
            </a:pPr>
            <a:r>
              <a:rPr lang="en-US"/>
              <a:t> Jay Yang (Nokia)</a:t>
            </a:r>
            <a:endParaRPr lang="en-US" dirty="0"/>
          </a:p>
        </p:txBody>
      </p:sp>
    </p:spTree>
    <p:extLst>
      <p:ext uri="{BB962C8B-B14F-4D97-AF65-F5344CB8AC3E}">
        <p14:creationId xmlns:p14="http://schemas.microsoft.com/office/powerpoint/2010/main" val="38399096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917A73-FC5D-49B2-B265-D909838E8E65}"/>
              </a:ext>
            </a:extLst>
          </p:cNvPr>
          <p:cNvSpPr>
            <a:spLocks noGrp="1"/>
          </p:cNvSpPr>
          <p:nvPr>
            <p:ph type="title"/>
          </p:nvPr>
        </p:nvSpPr>
        <p:spPr/>
        <p:txBody>
          <a:bodyPr/>
          <a:lstStyle/>
          <a:p>
            <a:r>
              <a:rPr lang="en-US" dirty="0"/>
              <a:t>Backup-2</a:t>
            </a:r>
          </a:p>
        </p:txBody>
      </p:sp>
      <p:sp>
        <p:nvSpPr>
          <p:cNvPr id="3" name="Content Placeholder 2">
            <a:extLst>
              <a:ext uri="{FF2B5EF4-FFF2-40B4-BE49-F238E27FC236}">
                <a16:creationId xmlns:a16="http://schemas.microsoft.com/office/drawing/2014/main" id="{824E4AC4-9F43-460C-AB18-8448C224E4DA}"/>
              </a:ext>
            </a:extLst>
          </p:cNvPr>
          <p:cNvSpPr>
            <a:spLocks noGrp="1"/>
          </p:cNvSpPr>
          <p:nvPr>
            <p:ph idx="1"/>
          </p:nvPr>
        </p:nvSpPr>
        <p:spPr/>
        <p:txBody>
          <a:bodyPr/>
          <a:lstStyle/>
          <a:p>
            <a:r>
              <a:rPr lang="en-US" b="0" dirty="0"/>
              <a:t>The PTKSA consists of the following elements:</a:t>
            </a:r>
          </a:p>
          <a:p>
            <a:r>
              <a:rPr lang="en-US" b="0" dirty="0"/>
              <a:t>— PTK</a:t>
            </a:r>
          </a:p>
          <a:p>
            <a:r>
              <a:rPr lang="en-US" b="0" dirty="0"/>
              <a:t>— Pairwise cipher suite selector</a:t>
            </a:r>
          </a:p>
          <a:p>
            <a:r>
              <a:rPr lang="en-US" b="0" dirty="0"/>
              <a:t>— Supplicant MAC address</a:t>
            </a:r>
          </a:p>
          <a:p>
            <a:r>
              <a:rPr lang="en-US" b="0" dirty="0"/>
              <a:t>— Authenticator MAC address</a:t>
            </a:r>
            <a:endParaRPr lang="en-US" dirty="0"/>
          </a:p>
        </p:txBody>
      </p:sp>
      <p:sp>
        <p:nvSpPr>
          <p:cNvPr id="4" name="Slide Number Placeholder 3">
            <a:extLst>
              <a:ext uri="{FF2B5EF4-FFF2-40B4-BE49-F238E27FC236}">
                <a16:creationId xmlns:a16="http://schemas.microsoft.com/office/drawing/2014/main" id="{D1DB9F0A-6EDD-46D4-A7C6-CF822A288FBE}"/>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16</a:t>
            </a:fld>
            <a:endParaRPr lang="en-US"/>
          </a:p>
        </p:txBody>
      </p:sp>
      <p:sp>
        <p:nvSpPr>
          <p:cNvPr id="5" name="Footer Placeholder 4">
            <a:extLst>
              <a:ext uri="{FF2B5EF4-FFF2-40B4-BE49-F238E27FC236}">
                <a16:creationId xmlns:a16="http://schemas.microsoft.com/office/drawing/2014/main" id="{AAD4EE5E-538D-4F91-9869-4B0F8037BF43}"/>
              </a:ext>
            </a:extLst>
          </p:cNvPr>
          <p:cNvSpPr>
            <a:spLocks noGrp="1"/>
          </p:cNvSpPr>
          <p:nvPr>
            <p:ph type="ftr" sz="quarter" idx="11"/>
          </p:nvPr>
        </p:nvSpPr>
        <p:spPr/>
        <p:txBody>
          <a:bodyPr/>
          <a:lstStyle/>
          <a:p>
            <a:pPr>
              <a:defRPr/>
            </a:pPr>
            <a:r>
              <a:rPr lang="en-US"/>
              <a:t> Jay Yang (Nokia)</a:t>
            </a:r>
            <a:endParaRPr lang="en-US" dirty="0"/>
          </a:p>
        </p:txBody>
      </p:sp>
    </p:spTree>
    <p:extLst>
      <p:ext uri="{BB962C8B-B14F-4D97-AF65-F5344CB8AC3E}">
        <p14:creationId xmlns:p14="http://schemas.microsoft.com/office/powerpoint/2010/main" val="27638376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E4F4EE-2092-46C1-897E-59DC5540D5BF}"/>
              </a:ext>
            </a:extLst>
          </p:cNvPr>
          <p:cNvSpPr>
            <a:spLocks noGrp="1"/>
          </p:cNvSpPr>
          <p:nvPr>
            <p:ph type="title"/>
          </p:nvPr>
        </p:nvSpPr>
        <p:spPr/>
        <p:txBody>
          <a:bodyPr/>
          <a:lstStyle/>
          <a:p>
            <a:r>
              <a:rPr lang="en-US" dirty="0"/>
              <a:t>Backup-3</a:t>
            </a:r>
          </a:p>
        </p:txBody>
      </p:sp>
      <p:sp>
        <p:nvSpPr>
          <p:cNvPr id="3" name="Content Placeholder 2">
            <a:extLst>
              <a:ext uri="{FF2B5EF4-FFF2-40B4-BE49-F238E27FC236}">
                <a16:creationId xmlns:a16="http://schemas.microsoft.com/office/drawing/2014/main" id="{0D6F29A6-6CAC-4446-86D4-9C44699B34E2}"/>
              </a:ext>
            </a:extLst>
          </p:cNvPr>
          <p:cNvSpPr>
            <a:spLocks noGrp="1"/>
          </p:cNvSpPr>
          <p:nvPr>
            <p:ph idx="1"/>
          </p:nvPr>
        </p:nvSpPr>
        <p:spPr/>
        <p:txBody>
          <a:bodyPr/>
          <a:lstStyle/>
          <a:p>
            <a:r>
              <a:rPr lang="en-US" b="0" dirty="0"/>
              <a:t>A GTKSA consists of the following elements:</a:t>
            </a:r>
          </a:p>
          <a:p>
            <a:r>
              <a:rPr lang="en-US" b="0" dirty="0"/>
              <a:t>— Direction vector (whether the GTK is used for transmit or receive).</a:t>
            </a:r>
          </a:p>
          <a:p>
            <a:r>
              <a:rPr lang="en-US" b="0" dirty="0"/>
              <a:t>— Group cipher suite selector.</a:t>
            </a:r>
          </a:p>
          <a:p>
            <a:r>
              <a:rPr lang="en-US" b="0" dirty="0"/>
              <a:t>— GTK.</a:t>
            </a:r>
          </a:p>
          <a:p>
            <a:r>
              <a:rPr lang="en-US" b="0" dirty="0"/>
              <a:t>— Authenticator MAC address.</a:t>
            </a:r>
          </a:p>
          <a:p>
            <a:r>
              <a:rPr lang="en-US" b="0" dirty="0"/>
              <a:t>— All authorization parameters specified by local configuration. This can include parameters such as the STA’s authorized SSID.</a:t>
            </a:r>
            <a:endParaRPr lang="en-US" dirty="0"/>
          </a:p>
        </p:txBody>
      </p:sp>
      <p:sp>
        <p:nvSpPr>
          <p:cNvPr id="4" name="Slide Number Placeholder 3">
            <a:extLst>
              <a:ext uri="{FF2B5EF4-FFF2-40B4-BE49-F238E27FC236}">
                <a16:creationId xmlns:a16="http://schemas.microsoft.com/office/drawing/2014/main" id="{ADFC4739-0475-4551-A1F3-620153D5447E}"/>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17</a:t>
            </a:fld>
            <a:endParaRPr lang="en-US"/>
          </a:p>
        </p:txBody>
      </p:sp>
      <p:sp>
        <p:nvSpPr>
          <p:cNvPr id="5" name="Footer Placeholder 4">
            <a:extLst>
              <a:ext uri="{FF2B5EF4-FFF2-40B4-BE49-F238E27FC236}">
                <a16:creationId xmlns:a16="http://schemas.microsoft.com/office/drawing/2014/main" id="{FE828E0A-B9CE-4C5D-992E-1DC6787D96F2}"/>
              </a:ext>
            </a:extLst>
          </p:cNvPr>
          <p:cNvSpPr>
            <a:spLocks noGrp="1"/>
          </p:cNvSpPr>
          <p:nvPr>
            <p:ph type="ftr" sz="quarter" idx="11"/>
          </p:nvPr>
        </p:nvSpPr>
        <p:spPr/>
        <p:txBody>
          <a:bodyPr/>
          <a:lstStyle/>
          <a:p>
            <a:pPr>
              <a:defRPr/>
            </a:pPr>
            <a:r>
              <a:rPr lang="en-US"/>
              <a:t> Jay Yang (Nokia)</a:t>
            </a:r>
            <a:endParaRPr lang="en-US" dirty="0"/>
          </a:p>
        </p:txBody>
      </p:sp>
    </p:spTree>
    <p:extLst>
      <p:ext uri="{BB962C8B-B14F-4D97-AF65-F5344CB8AC3E}">
        <p14:creationId xmlns:p14="http://schemas.microsoft.com/office/powerpoint/2010/main" val="8733142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780050-C5C2-4038-83A8-B5FFFAA02ED1}"/>
              </a:ext>
            </a:extLst>
          </p:cNvPr>
          <p:cNvSpPr>
            <a:spLocks noGrp="1"/>
          </p:cNvSpPr>
          <p:nvPr>
            <p:ph type="title"/>
          </p:nvPr>
        </p:nvSpPr>
        <p:spPr/>
        <p:txBody>
          <a:bodyPr/>
          <a:lstStyle/>
          <a:p>
            <a:r>
              <a:rPr lang="en-US" dirty="0"/>
              <a:t>Backup-4: 4-way handshake process</a:t>
            </a:r>
          </a:p>
        </p:txBody>
      </p:sp>
      <p:pic>
        <p:nvPicPr>
          <p:cNvPr id="7" name="Content Placeholder 6" descr="A screenshot of a cell phone&#10;&#10;Description automatically generated">
            <a:extLst>
              <a:ext uri="{FF2B5EF4-FFF2-40B4-BE49-F238E27FC236}">
                <a16:creationId xmlns:a16="http://schemas.microsoft.com/office/drawing/2014/main" id="{FA5ED0C9-76C9-4DEB-A4DB-B57126EE638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669852" y="1751805"/>
            <a:ext cx="3975853" cy="4723607"/>
          </a:xfrm>
        </p:spPr>
      </p:pic>
      <p:sp>
        <p:nvSpPr>
          <p:cNvPr id="4" name="Slide Number Placeholder 3">
            <a:extLst>
              <a:ext uri="{FF2B5EF4-FFF2-40B4-BE49-F238E27FC236}">
                <a16:creationId xmlns:a16="http://schemas.microsoft.com/office/drawing/2014/main" id="{AA31F5B3-F727-4F47-B462-76E32671925B}"/>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18</a:t>
            </a:fld>
            <a:endParaRPr lang="en-US"/>
          </a:p>
        </p:txBody>
      </p:sp>
      <p:sp>
        <p:nvSpPr>
          <p:cNvPr id="5" name="Footer Placeholder 4">
            <a:extLst>
              <a:ext uri="{FF2B5EF4-FFF2-40B4-BE49-F238E27FC236}">
                <a16:creationId xmlns:a16="http://schemas.microsoft.com/office/drawing/2014/main" id="{E38B8C3D-FF87-48E1-8B85-8F4B0F8B6A78}"/>
              </a:ext>
            </a:extLst>
          </p:cNvPr>
          <p:cNvSpPr>
            <a:spLocks noGrp="1"/>
          </p:cNvSpPr>
          <p:nvPr>
            <p:ph type="ftr" sz="quarter" idx="11"/>
          </p:nvPr>
        </p:nvSpPr>
        <p:spPr/>
        <p:txBody>
          <a:bodyPr/>
          <a:lstStyle/>
          <a:p>
            <a:pPr>
              <a:defRPr/>
            </a:pPr>
            <a:r>
              <a:rPr lang="en-US"/>
              <a:t> Jay Yang (Nokia)</a:t>
            </a:r>
            <a:endParaRPr lang="en-US" dirty="0"/>
          </a:p>
        </p:txBody>
      </p:sp>
    </p:spTree>
    <p:extLst>
      <p:ext uri="{BB962C8B-B14F-4D97-AF65-F5344CB8AC3E}">
        <p14:creationId xmlns:p14="http://schemas.microsoft.com/office/powerpoint/2010/main" val="13695043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Recap</a:t>
            </a:r>
            <a:endParaRPr lang="zh-CN" altLang="en-US" dirty="0"/>
          </a:p>
        </p:txBody>
      </p:sp>
      <p:sp>
        <p:nvSpPr>
          <p:cNvPr id="3" name="内容占位符 2"/>
          <p:cNvSpPr>
            <a:spLocks noGrp="1"/>
          </p:cNvSpPr>
          <p:nvPr>
            <p:ph idx="1"/>
          </p:nvPr>
        </p:nvSpPr>
        <p:spPr>
          <a:xfrm>
            <a:off x="838200" y="1563757"/>
            <a:ext cx="10488084" cy="4760843"/>
          </a:xfrm>
        </p:spPr>
        <p:txBody>
          <a:bodyPr>
            <a:normAutofit/>
          </a:bodyPr>
          <a:lstStyle/>
          <a:p>
            <a:r>
              <a:rPr lang="en-US" altLang="zh-CN" sz="2400" b="0" dirty="0"/>
              <a:t>It’s agreed that the Authentication, Association , Four-way handshake happened on MLD level. </a:t>
            </a:r>
            <a:endParaRPr lang="en-US" altLang="zh-CN" b="0" dirty="0"/>
          </a:p>
          <a:p>
            <a:r>
              <a:rPr lang="en-GB" dirty="0">
                <a:solidFill>
                  <a:srgbClr val="FF0000"/>
                </a:solidFill>
              </a:rPr>
              <a:t>[Motion 115, #SP89, </a:t>
            </a:r>
            <a:r>
              <a:rPr lang="en-US" dirty="0">
                <a:solidFill>
                  <a:srgbClr val="FF0000"/>
                </a:solidFill>
              </a:rPr>
              <a:t>[7]</a:t>
            </a:r>
            <a:r>
              <a:rPr lang="en-GB" dirty="0">
                <a:solidFill>
                  <a:srgbClr val="FF0000"/>
                </a:solidFill>
              </a:rPr>
              <a:t> and </a:t>
            </a:r>
            <a:r>
              <a:rPr lang="en-US" dirty="0">
                <a:solidFill>
                  <a:srgbClr val="FF0000"/>
                </a:solidFill>
              </a:rPr>
              <a:t>[98]</a:t>
            </a:r>
            <a:r>
              <a:rPr lang="en-GB" dirty="0">
                <a:solidFill>
                  <a:srgbClr val="FF0000"/>
                </a:solidFill>
              </a:rPr>
              <a:t>], [Motion 112, #SP32, </a:t>
            </a:r>
            <a:r>
              <a:rPr lang="en-US" dirty="0">
                <a:solidFill>
                  <a:srgbClr val="FF0000"/>
                </a:solidFill>
              </a:rPr>
              <a:t>[9]</a:t>
            </a:r>
            <a:r>
              <a:rPr lang="en-GB" dirty="0">
                <a:solidFill>
                  <a:srgbClr val="FF0000"/>
                </a:solidFill>
              </a:rPr>
              <a:t> and </a:t>
            </a:r>
            <a:r>
              <a:rPr lang="en-US" dirty="0">
                <a:solidFill>
                  <a:srgbClr val="FF0000"/>
                </a:solidFill>
              </a:rPr>
              <a:t>[87]</a:t>
            </a:r>
            <a:r>
              <a:rPr lang="en-GB" dirty="0">
                <a:solidFill>
                  <a:srgbClr val="FF0000"/>
                </a:solidFill>
              </a:rPr>
              <a:t>]</a:t>
            </a:r>
          </a:p>
          <a:p>
            <a:pPr marL="0" indent="0">
              <a:buNone/>
            </a:pPr>
            <a:endParaRPr lang="en-US" dirty="0">
              <a:solidFill>
                <a:srgbClr val="FF0000"/>
              </a:solidFill>
            </a:endParaRPr>
          </a:p>
          <a:p>
            <a:r>
              <a:rPr lang="en-US" b="0" dirty="0"/>
              <a:t>It’s also agreed that each link of MLD has different MAC addresses</a:t>
            </a:r>
            <a:r>
              <a:rPr lang="en-US" b="0" dirty="0">
                <a:solidFill>
                  <a:srgbClr val="FF0000"/>
                </a:solidFill>
              </a:rPr>
              <a:t>.(</a:t>
            </a:r>
            <a:r>
              <a:rPr lang="en-GB" dirty="0">
                <a:solidFill>
                  <a:srgbClr val="FF0000"/>
                </a:solidFill>
              </a:rPr>
              <a:t> [Motion 112, #SP38, </a:t>
            </a:r>
            <a:r>
              <a:rPr lang="en-US" dirty="0">
                <a:solidFill>
                  <a:srgbClr val="FF0000"/>
                </a:solidFill>
              </a:rPr>
              <a:t>[9]</a:t>
            </a:r>
            <a:r>
              <a:rPr lang="en-GB" dirty="0">
                <a:solidFill>
                  <a:srgbClr val="FF0000"/>
                </a:solidFill>
              </a:rPr>
              <a:t> and </a:t>
            </a:r>
            <a:r>
              <a:rPr lang="en-US" dirty="0">
                <a:solidFill>
                  <a:srgbClr val="FF0000"/>
                </a:solidFill>
              </a:rPr>
              <a:t>[86]</a:t>
            </a:r>
            <a:r>
              <a:rPr lang="en-GB" dirty="0">
                <a:solidFill>
                  <a:srgbClr val="FF0000"/>
                </a:solidFill>
              </a:rPr>
              <a:t>]).</a:t>
            </a:r>
          </a:p>
          <a:p>
            <a:endParaRPr lang="en-US" dirty="0">
              <a:solidFill>
                <a:srgbClr val="FF0000"/>
              </a:solidFill>
            </a:endParaRPr>
          </a:p>
          <a:p>
            <a:r>
              <a:rPr lang="en-US" b="0" dirty="0"/>
              <a:t>As you know, the PMKSA,PTKSA and GTKSA are related to the MAC address, which means they will be different on each link</a:t>
            </a:r>
            <a:r>
              <a:rPr lang="en-US" dirty="0">
                <a:solidFill>
                  <a:srgbClr val="FF0000"/>
                </a:solidFill>
              </a:rPr>
              <a:t>.(Backup-1,Backup-2, Backup-3)</a:t>
            </a:r>
          </a:p>
          <a:p>
            <a:endParaRPr lang="en-US" b="0" dirty="0"/>
          </a:p>
          <a:p>
            <a:endParaRPr lang="en-US" altLang="zh-CN" sz="2400" dirty="0"/>
          </a:p>
          <a:p>
            <a:endParaRPr lang="en-US" altLang="zh-CN" sz="2400" dirty="0"/>
          </a:p>
        </p:txBody>
      </p:sp>
      <p:sp>
        <p:nvSpPr>
          <p:cNvPr id="8" name="灯片编号占位符 5">
            <a:extLst>
              <a:ext uri="{FF2B5EF4-FFF2-40B4-BE49-F238E27FC236}">
                <a16:creationId xmlns:a16="http://schemas.microsoft.com/office/drawing/2014/main" id="{25370EA2-ABF3-4EB5-A33A-7975BB1CB182}"/>
              </a:ext>
            </a:extLst>
          </p:cNvPr>
          <p:cNvSpPr>
            <a:spLocks noGrp="1"/>
          </p:cNvSpPr>
          <p:nvPr>
            <p:ph type="sldNum" sz="quarter" idx="12"/>
          </p:nvPr>
        </p:nvSpPr>
        <p:spPr>
          <a:xfrm>
            <a:off x="4303006" y="6492875"/>
            <a:ext cx="2743200" cy="365125"/>
          </a:xfrm>
        </p:spPr>
        <p:txBody>
          <a:bodyPr/>
          <a:lstStyle/>
          <a:p>
            <a:r>
              <a:rPr lang="en-GB" dirty="0"/>
              <a:t>Slide </a:t>
            </a:r>
            <a:fld id="{DE40C9FC-4879-4F20-9ECA-A574A90476B7}" type="slidenum">
              <a:rPr lang="en-GB" smtClean="0"/>
              <a:pPr/>
              <a:t>2</a:t>
            </a:fld>
            <a:endParaRPr lang="en-GB" dirty="0"/>
          </a:p>
        </p:txBody>
      </p:sp>
      <p:sp>
        <p:nvSpPr>
          <p:cNvPr id="10" name="页脚占位符 4">
            <a:extLst>
              <a:ext uri="{FF2B5EF4-FFF2-40B4-BE49-F238E27FC236}">
                <a16:creationId xmlns:a16="http://schemas.microsoft.com/office/drawing/2014/main" id="{6D78859A-3D62-482D-BFB2-5BEF53AECEEB}"/>
              </a:ext>
            </a:extLst>
          </p:cNvPr>
          <p:cNvSpPr>
            <a:spLocks noGrp="1"/>
          </p:cNvSpPr>
          <p:nvPr>
            <p:ph type="ftr" sz="quarter" idx="11"/>
          </p:nvPr>
        </p:nvSpPr>
        <p:spPr>
          <a:xfrm>
            <a:off x="9607412" y="6492875"/>
            <a:ext cx="1782924" cy="276999"/>
          </a:xfrm>
        </p:spPr>
        <p:txBody>
          <a:bodyPr/>
          <a:lstStyle/>
          <a:p>
            <a:r>
              <a:rPr lang="da-DK" dirty="0"/>
              <a:t>Jay Yang   (Nokia)</a:t>
            </a:r>
            <a:endParaRPr lang="en-GB" dirty="0"/>
          </a:p>
        </p:txBody>
      </p:sp>
    </p:spTree>
    <p:extLst>
      <p:ext uri="{BB962C8B-B14F-4D97-AF65-F5344CB8AC3E}">
        <p14:creationId xmlns:p14="http://schemas.microsoft.com/office/powerpoint/2010/main" val="319462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169E6E-10AD-45B6-B2E6-6E49DDE164BD}"/>
              </a:ext>
            </a:extLst>
          </p:cNvPr>
          <p:cNvSpPr>
            <a:spLocks noGrp="1"/>
          </p:cNvSpPr>
          <p:nvPr>
            <p:ph type="title"/>
          </p:nvPr>
        </p:nvSpPr>
        <p:spPr/>
        <p:txBody>
          <a:bodyPr/>
          <a:lstStyle/>
          <a:p>
            <a:r>
              <a:rPr lang="en-US" dirty="0"/>
              <a:t>Problem &amp; Proposal</a:t>
            </a:r>
          </a:p>
        </p:txBody>
      </p:sp>
      <p:sp>
        <p:nvSpPr>
          <p:cNvPr id="3" name="Content Placeholder 2">
            <a:extLst>
              <a:ext uri="{FF2B5EF4-FFF2-40B4-BE49-F238E27FC236}">
                <a16:creationId xmlns:a16="http://schemas.microsoft.com/office/drawing/2014/main" id="{247FDB5A-9630-49CF-87FB-7CAE83F275BE}"/>
              </a:ext>
            </a:extLst>
          </p:cNvPr>
          <p:cNvSpPr>
            <a:spLocks noGrp="1"/>
          </p:cNvSpPr>
          <p:nvPr>
            <p:ph idx="1"/>
          </p:nvPr>
        </p:nvSpPr>
        <p:spPr/>
        <p:txBody>
          <a:bodyPr/>
          <a:lstStyle/>
          <a:p>
            <a:r>
              <a:rPr lang="en-US" altLang="zh-CN" b="0" dirty="0"/>
              <a:t>We have defined the key exchange methods on MLD level(Still follow 4-way handshake baseline). But we don’t define how key exchange on link level, especially for each link of MLD with different security mode(or cipher type).</a:t>
            </a:r>
          </a:p>
          <a:p>
            <a:endParaRPr lang="en-US" altLang="zh-CN" b="0" dirty="0"/>
          </a:p>
          <a:p>
            <a:r>
              <a:rPr lang="en-US" altLang="zh-CN" b="0" dirty="0"/>
              <a:t>In this presentation, we want to talk about the key exchange method for each link after the MLD setup is completed. </a:t>
            </a:r>
          </a:p>
          <a:p>
            <a:endParaRPr lang="en-US" altLang="zh-CN" b="0" dirty="0"/>
          </a:p>
          <a:p>
            <a:endParaRPr lang="en-US" dirty="0"/>
          </a:p>
        </p:txBody>
      </p:sp>
      <p:sp>
        <p:nvSpPr>
          <p:cNvPr id="4" name="Slide Number Placeholder 3">
            <a:extLst>
              <a:ext uri="{FF2B5EF4-FFF2-40B4-BE49-F238E27FC236}">
                <a16:creationId xmlns:a16="http://schemas.microsoft.com/office/drawing/2014/main" id="{19D36E0F-4007-4C31-B18A-EA4B44DB1D34}"/>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3</a:t>
            </a:fld>
            <a:endParaRPr lang="en-US"/>
          </a:p>
        </p:txBody>
      </p:sp>
      <p:sp>
        <p:nvSpPr>
          <p:cNvPr id="5" name="Footer Placeholder 4">
            <a:extLst>
              <a:ext uri="{FF2B5EF4-FFF2-40B4-BE49-F238E27FC236}">
                <a16:creationId xmlns:a16="http://schemas.microsoft.com/office/drawing/2014/main" id="{0C8DC470-77F4-4B56-89A3-F062720C5E41}"/>
              </a:ext>
            </a:extLst>
          </p:cNvPr>
          <p:cNvSpPr>
            <a:spLocks noGrp="1"/>
          </p:cNvSpPr>
          <p:nvPr>
            <p:ph type="ftr" sz="quarter" idx="11"/>
          </p:nvPr>
        </p:nvSpPr>
        <p:spPr/>
        <p:txBody>
          <a:bodyPr/>
          <a:lstStyle/>
          <a:p>
            <a:pPr>
              <a:defRPr/>
            </a:pPr>
            <a:r>
              <a:rPr lang="en-US"/>
              <a:t> Jay Yang (Nokia)</a:t>
            </a:r>
            <a:endParaRPr lang="en-US" dirty="0"/>
          </a:p>
        </p:txBody>
      </p:sp>
    </p:spTree>
    <p:extLst>
      <p:ext uri="{BB962C8B-B14F-4D97-AF65-F5344CB8AC3E}">
        <p14:creationId xmlns:p14="http://schemas.microsoft.com/office/powerpoint/2010/main" val="16612367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821F4F-A4A0-4889-9AF1-AC7ECA4AA9F2}"/>
              </a:ext>
            </a:extLst>
          </p:cNvPr>
          <p:cNvSpPr>
            <a:spLocks noGrp="1"/>
          </p:cNvSpPr>
          <p:nvPr>
            <p:ph type="title"/>
          </p:nvPr>
        </p:nvSpPr>
        <p:spPr/>
        <p:txBody>
          <a:bodyPr/>
          <a:lstStyle/>
          <a:p>
            <a:r>
              <a:rPr lang="en-US" dirty="0"/>
              <a:t>Solution</a:t>
            </a:r>
          </a:p>
        </p:txBody>
      </p:sp>
      <p:sp>
        <p:nvSpPr>
          <p:cNvPr id="3" name="Content Placeholder 2">
            <a:extLst>
              <a:ext uri="{FF2B5EF4-FFF2-40B4-BE49-F238E27FC236}">
                <a16:creationId xmlns:a16="http://schemas.microsoft.com/office/drawing/2014/main" id="{747E1636-A5D0-4E29-929D-7845911F8201}"/>
              </a:ext>
            </a:extLst>
          </p:cNvPr>
          <p:cNvSpPr>
            <a:spLocks noGrp="1"/>
          </p:cNvSpPr>
          <p:nvPr>
            <p:ph idx="1"/>
          </p:nvPr>
        </p:nvSpPr>
        <p:spPr/>
        <p:txBody>
          <a:bodyPr/>
          <a:lstStyle/>
          <a:p>
            <a:r>
              <a:rPr lang="en-US" b="0" dirty="0"/>
              <a:t>We propose to define some new primitives to complete the key exchange for all links. After the process of the </a:t>
            </a:r>
            <a:r>
              <a:rPr lang="en-US" altLang="zh-CN" b="0" dirty="0"/>
              <a:t>key exchange </a:t>
            </a:r>
            <a:r>
              <a:rPr lang="en-US" b="0" dirty="0"/>
              <a:t>is completed, Supplicant can use MLME-</a:t>
            </a:r>
            <a:r>
              <a:rPr lang="en-US" b="0" dirty="0" err="1"/>
              <a:t>SETKEYS.request</a:t>
            </a:r>
            <a:r>
              <a:rPr lang="en-US" b="0" dirty="0"/>
              <a:t> to set the keys to MAC on all links.</a:t>
            </a:r>
          </a:p>
          <a:p>
            <a:endParaRPr lang="en-US" dirty="0"/>
          </a:p>
          <a:p>
            <a:r>
              <a:rPr lang="en-US" dirty="0"/>
              <a:t>Opt1:</a:t>
            </a:r>
          </a:p>
          <a:p>
            <a:r>
              <a:rPr lang="en-US" b="0" dirty="0"/>
              <a:t>SET-KEY-REQUEST(STA-&gt;AP): including each link ID, link info, MAC address, </a:t>
            </a:r>
            <a:r>
              <a:rPr lang="en-US" b="0" dirty="0" err="1"/>
              <a:t>Snonce</a:t>
            </a:r>
            <a:r>
              <a:rPr lang="en-US" b="0" dirty="0"/>
              <a:t>, and so on.</a:t>
            </a:r>
          </a:p>
          <a:p>
            <a:r>
              <a:rPr lang="en-US" b="0" dirty="0"/>
              <a:t>SET-KEY-RESPONSE(AP-&gt;STA): including each link ID, link info, MAC address, security mode, </a:t>
            </a:r>
            <a:r>
              <a:rPr lang="en-US" b="0" dirty="0" err="1"/>
              <a:t>Anonce,PMK,GTK</a:t>
            </a:r>
            <a:r>
              <a:rPr lang="en-US" b="0" dirty="0"/>
              <a:t>/IGTK/BIGTK and so on.</a:t>
            </a:r>
          </a:p>
          <a:p>
            <a:r>
              <a:rPr lang="en-US" b="0" dirty="0"/>
              <a:t>SET-KEY-CONFIRM(STA-&gt;AP): including each link ID, link info, status.</a:t>
            </a:r>
          </a:p>
        </p:txBody>
      </p:sp>
      <p:sp>
        <p:nvSpPr>
          <p:cNvPr id="4" name="Slide Number Placeholder 3">
            <a:extLst>
              <a:ext uri="{FF2B5EF4-FFF2-40B4-BE49-F238E27FC236}">
                <a16:creationId xmlns:a16="http://schemas.microsoft.com/office/drawing/2014/main" id="{95CD2A7B-C444-48F9-8465-F3BC920C80C2}"/>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4</a:t>
            </a:fld>
            <a:endParaRPr lang="en-US"/>
          </a:p>
        </p:txBody>
      </p:sp>
      <p:sp>
        <p:nvSpPr>
          <p:cNvPr id="5" name="Footer Placeholder 4">
            <a:extLst>
              <a:ext uri="{FF2B5EF4-FFF2-40B4-BE49-F238E27FC236}">
                <a16:creationId xmlns:a16="http://schemas.microsoft.com/office/drawing/2014/main" id="{9D44BCEE-AD2B-4A11-A76B-32A4A3A3ABFE}"/>
              </a:ext>
            </a:extLst>
          </p:cNvPr>
          <p:cNvSpPr>
            <a:spLocks noGrp="1"/>
          </p:cNvSpPr>
          <p:nvPr>
            <p:ph type="ftr" sz="quarter" idx="11"/>
          </p:nvPr>
        </p:nvSpPr>
        <p:spPr/>
        <p:txBody>
          <a:bodyPr/>
          <a:lstStyle/>
          <a:p>
            <a:pPr>
              <a:defRPr/>
            </a:pPr>
            <a:r>
              <a:rPr lang="en-US"/>
              <a:t> Jay Yang (Nokia)</a:t>
            </a:r>
            <a:endParaRPr lang="en-US" dirty="0"/>
          </a:p>
        </p:txBody>
      </p:sp>
      <p:sp>
        <p:nvSpPr>
          <p:cNvPr id="6" name="Rectangle 5">
            <a:extLst>
              <a:ext uri="{FF2B5EF4-FFF2-40B4-BE49-F238E27FC236}">
                <a16:creationId xmlns:a16="http://schemas.microsoft.com/office/drawing/2014/main" id="{938A0A9E-0E5A-41F5-B746-E570B311A7F1}"/>
              </a:ext>
            </a:extLst>
          </p:cNvPr>
          <p:cNvSpPr/>
          <p:nvPr/>
        </p:nvSpPr>
        <p:spPr>
          <a:xfrm>
            <a:off x="1256489" y="5862932"/>
            <a:ext cx="4489562" cy="461665"/>
          </a:xfrm>
          <a:prstGeom prst="rect">
            <a:avLst/>
          </a:prstGeom>
        </p:spPr>
        <p:txBody>
          <a:bodyPr wrap="none">
            <a:spAutoFit/>
          </a:bodyPr>
          <a:lstStyle/>
          <a:p>
            <a:r>
              <a:rPr lang="en-US" sz="2400" dirty="0">
                <a:solidFill>
                  <a:srgbClr val="FF0000"/>
                </a:solidFill>
              </a:rPr>
              <a:t>Note: the primitive signaling TBD.</a:t>
            </a:r>
          </a:p>
        </p:txBody>
      </p:sp>
    </p:spTree>
    <p:extLst>
      <p:ext uri="{BB962C8B-B14F-4D97-AF65-F5344CB8AC3E}">
        <p14:creationId xmlns:p14="http://schemas.microsoft.com/office/powerpoint/2010/main" val="11307735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1026D7-FC7F-4456-A005-0B2AD77243A8}"/>
              </a:ext>
            </a:extLst>
          </p:cNvPr>
          <p:cNvSpPr>
            <a:spLocks noGrp="1"/>
          </p:cNvSpPr>
          <p:nvPr>
            <p:ph type="title"/>
          </p:nvPr>
        </p:nvSpPr>
        <p:spPr/>
        <p:txBody>
          <a:bodyPr/>
          <a:lstStyle/>
          <a:p>
            <a:r>
              <a:rPr lang="en-US" dirty="0"/>
              <a:t>Solution-cont.</a:t>
            </a:r>
          </a:p>
        </p:txBody>
      </p:sp>
      <p:sp>
        <p:nvSpPr>
          <p:cNvPr id="3" name="Content Placeholder 2">
            <a:extLst>
              <a:ext uri="{FF2B5EF4-FFF2-40B4-BE49-F238E27FC236}">
                <a16:creationId xmlns:a16="http://schemas.microsoft.com/office/drawing/2014/main" id="{330B0F16-831B-4A41-A812-FBA42C51C16C}"/>
              </a:ext>
            </a:extLst>
          </p:cNvPr>
          <p:cNvSpPr>
            <a:spLocks noGrp="1"/>
          </p:cNvSpPr>
          <p:nvPr>
            <p:ph idx="1"/>
          </p:nvPr>
        </p:nvSpPr>
        <p:spPr/>
        <p:txBody>
          <a:bodyPr/>
          <a:lstStyle/>
          <a:p>
            <a:r>
              <a:rPr lang="en-US" b="0" dirty="0"/>
              <a:t>Opt2: </a:t>
            </a:r>
          </a:p>
          <a:p>
            <a:r>
              <a:rPr lang="en-US" b="0" dirty="0"/>
              <a:t>SET-KEY-REQUEST(AP-&gt;STA): including each link ID, link info, MAC address, PTK,GTK/IGTK/BIGTK and so on.</a:t>
            </a:r>
          </a:p>
          <a:p>
            <a:r>
              <a:rPr lang="en-US" b="0" dirty="0"/>
              <a:t>SET-KEY-CONFIRM(STA-&gt;AP): including each link ID, link info, status.</a:t>
            </a:r>
          </a:p>
          <a:p>
            <a:endParaRPr lang="en-US" dirty="0">
              <a:solidFill>
                <a:srgbClr val="FF0000"/>
              </a:solidFill>
            </a:endParaRPr>
          </a:p>
          <a:p>
            <a:r>
              <a:rPr lang="en-US" dirty="0">
                <a:solidFill>
                  <a:srgbClr val="FF0000"/>
                </a:solidFill>
              </a:rPr>
              <a:t>Note: The precondition is AP MLD know the MAC address on each link of STA MLD</a:t>
            </a:r>
          </a:p>
          <a:p>
            <a:endParaRPr lang="en-US" dirty="0">
              <a:solidFill>
                <a:srgbClr val="FF0000"/>
              </a:solidFill>
            </a:endParaRPr>
          </a:p>
          <a:p>
            <a:r>
              <a:rPr lang="en-US" dirty="0">
                <a:solidFill>
                  <a:srgbClr val="FF0000"/>
                </a:solidFill>
              </a:rPr>
              <a:t>Compared to Opt1, PTK will not be calculated by using </a:t>
            </a:r>
            <a:r>
              <a:rPr lang="en-US" dirty="0" err="1">
                <a:solidFill>
                  <a:srgbClr val="FF0000"/>
                </a:solidFill>
              </a:rPr>
              <a:t>ANonce</a:t>
            </a:r>
            <a:r>
              <a:rPr lang="en-US" dirty="0">
                <a:solidFill>
                  <a:srgbClr val="FF0000"/>
                </a:solidFill>
              </a:rPr>
              <a:t> and </a:t>
            </a:r>
            <a:r>
              <a:rPr lang="en-US" dirty="0" err="1">
                <a:solidFill>
                  <a:srgbClr val="FF0000"/>
                </a:solidFill>
              </a:rPr>
              <a:t>Snonce</a:t>
            </a:r>
            <a:r>
              <a:rPr lang="en-US" dirty="0">
                <a:solidFill>
                  <a:srgbClr val="FF0000"/>
                </a:solidFill>
              </a:rPr>
              <a:t> in Opt2.</a:t>
            </a:r>
          </a:p>
          <a:p>
            <a:pPr marL="0" indent="0">
              <a:buNone/>
            </a:pPr>
            <a:r>
              <a:rPr lang="en-US" dirty="0">
                <a:solidFill>
                  <a:srgbClr val="FF0000"/>
                </a:solidFill>
              </a:rPr>
              <a:t>Note: the primitive signaling TBD.</a:t>
            </a:r>
          </a:p>
        </p:txBody>
      </p:sp>
      <p:sp>
        <p:nvSpPr>
          <p:cNvPr id="4" name="Slide Number Placeholder 3">
            <a:extLst>
              <a:ext uri="{FF2B5EF4-FFF2-40B4-BE49-F238E27FC236}">
                <a16:creationId xmlns:a16="http://schemas.microsoft.com/office/drawing/2014/main" id="{C93DCA2C-BF15-4A35-81B9-FFE8C2BF8188}"/>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5</a:t>
            </a:fld>
            <a:endParaRPr lang="en-US"/>
          </a:p>
        </p:txBody>
      </p:sp>
      <p:sp>
        <p:nvSpPr>
          <p:cNvPr id="5" name="Footer Placeholder 4">
            <a:extLst>
              <a:ext uri="{FF2B5EF4-FFF2-40B4-BE49-F238E27FC236}">
                <a16:creationId xmlns:a16="http://schemas.microsoft.com/office/drawing/2014/main" id="{74026362-0231-4FD5-B328-03061B9D3AAC}"/>
              </a:ext>
            </a:extLst>
          </p:cNvPr>
          <p:cNvSpPr>
            <a:spLocks noGrp="1"/>
          </p:cNvSpPr>
          <p:nvPr>
            <p:ph type="ftr" sz="quarter" idx="11"/>
          </p:nvPr>
        </p:nvSpPr>
        <p:spPr/>
        <p:txBody>
          <a:bodyPr/>
          <a:lstStyle/>
          <a:p>
            <a:pPr>
              <a:defRPr/>
            </a:pPr>
            <a:r>
              <a:rPr lang="en-US"/>
              <a:t> Jay Yang (Nokia)</a:t>
            </a:r>
            <a:endParaRPr lang="en-US" dirty="0"/>
          </a:p>
        </p:txBody>
      </p:sp>
    </p:spTree>
    <p:extLst>
      <p:ext uri="{BB962C8B-B14F-4D97-AF65-F5344CB8AC3E}">
        <p14:creationId xmlns:p14="http://schemas.microsoft.com/office/powerpoint/2010/main" val="10567397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B47644-38FE-49F4-8767-087EDE28060E}"/>
              </a:ext>
            </a:extLst>
          </p:cNvPr>
          <p:cNvSpPr>
            <a:spLocks noGrp="1"/>
          </p:cNvSpPr>
          <p:nvPr>
            <p:ph type="title"/>
          </p:nvPr>
        </p:nvSpPr>
        <p:spPr/>
        <p:txBody>
          <a:bodyPr/>
          <a:lstStyle/>
          <a:p>
            <a:r>
              <a:rPr lang="en-US" dirty="0"/>
              <a:t>Solution-cont.</a:t>
            </a:r>
          </a:p>
        </p:txBody>
      </p:sp>
      <p:sp>
        <p:nvSpPr>
          <p:cNvPr id="3" name="Content Placeholder 2">
            <a:extLst>
              <a:ext uri="{FF2B5EF4-FFF2-40B4-BE49-F238E27FC236}">
                <a16:creationId xmlns:a16="http://schemas.microsoft.com/office/drawing/2014/main" id="{80566EE5-991A-476A-AED5-DD8392E8ED56}"/>
              </a:ext>
            </a:extLst>
          </p:cNvPr>
          <p:cNvSpPr>
            <a:spLocks noGrp="1"/>
          </p:cNvSpPr>
          <p:nvPr>
            <p:ph idx="1"/>
          </p:nvPr>
        </p:nvSpPr>
        <p:spPr>
          <a:xfrm>
            <a:off x="838200" y="1427967"/>
            <a:ext cx="10961318" cy="4861730"/>
          </a:xfrm>
        </p:spPr>
        <p:txBody>
          <a:bodyPr>
            <a:normAutofit/>
          </a:bodyPr>
          <a:lstStyle/>
          <a:p>
            <a:pPr marL="0" indent="0">
              <a:buNone/>
            </a:pPr>
            <a:r>
              <a:rPr lang="en-US" sz="2400" b="0" dirty="0"/>
              <a:t>   </a:t>
            </a:r>
          </a:p>
          <a:p>
            <a:pPr marL="0" indent="0">
              <a:buNone/>
            </a:pPr>
            <a:r>
              <a:rPr lang="en-US" sz="2400" b="0" dirty="0"/>
              <a:t> To reduce the latency of link key exchange process, we proposal to encapsulate the new KEY exchange primitive in Data frame, which means the AMPDU can include the MPDU carrying KEY exchange primitive and other data frame at the same time. Both before and after BA process are fine for the key exchange process.</a:t>
            </a:r>
          </a:p>
          <a:p>
            <a:pPr marL="0" indent="0">
              <a:buNone/>
            </a:pPr>
            <a:endParaRPr lang="en-US" b="0" dirty="0"/>
          </a:p>
          <a:p>
            <a:pPr marL="0" indent="0">
              <a:buNone/>
            </a:pPr>
            <a:endParaRPr lang="en-US" sz="2400" b="0" dirty="0"/>
          </a:p>
          <a:p>
            <a:pPr marL="0" indent="0">
              <a:buNone/>
            </a:pPr>
            <a:r>
              <a:rPr lang="en-US" b="0" dirty="0">
                <a:solidFill>
                  <a:srgbClr val="FF0000"/>
                </a:solidFill>
              </a:rPr>
              <a:t>Note: After the setup on MLD level is completed, the control port is enabled on MLD level, and it’s possible to TX/RX data frame in MLD level(TA/RA is MLD MAC address.) </a:t>
            </a:r>
            <a:endParaRPr lang="en-US" sz="2400" b="0" dirty="0">
              <a:solidFill>
                <a:srgbClr val="FF0000"/>
              </a:solidFill>
            </a:endParaRPr>
          </a:p>
        </p:txBody>
      </p:sp>
      <p:sp>
        <p:nvSpPr>
          <p:cNvPr id="5" name="灯片编号占位符 5">
            <a:extLst>
              <a:ext uri="{FF2B5EF4-FFF2-40B4-BE49-F238E27FC236}">
                <a16:creationId xmlns:a16="http://schemas.microsoft.com/office/drawing/2014/main" id="{F4E10EFF-8F8F-4102-9944-106E312ACF6D}"/>
              </a:ext>
            </a:extLst>
          </p:cNvPr>
          <p:cNvSpPr>
            <a:spLocks noGrp="1"/>
          </p:cNvSpPr>
          <p:nvPr>
            <p:ph type="sldNum" sz="quarter" idx="12"/>
          </p:nvPr>
        </p:nvSpPr>
        <p:spPr>
          <a:xfrm>
            <a:off x="4303006" y="6492875"/>
            <a:ext cx="2743200" cy="365125"/>
          </a:xfrm>
        </p:spPr>
        <p:txBody>
          <a:bodyPr/>
          <a:lstStyle/>
          <a:p>
            <a:r>
              <a:rPr lang="en-GB" dirty="0"/>
              <a:t>Slide </a:t>
            </a:r>
            <a:fld id="{DE40C9FC-4879-4F20-9ECA-A574A90476B7}" type="slidenum">
              <a:rPr lang="en-GB" smtClean="0"/>
              <a:pPr/>
              <a:t>6</a:t>
            </a:fld>
            <a:endParaRPr lang="en-GB" dirty="0"/>
          </a:p>
        </p:txBody>
      </p:sp>
      <p:sp>
        <p:nvSpPr>
          <p:cNvPr id="7" name="页脚占位符 4">
            <a:extLst>
              <a:ext uri="{FF2B5EF4-FFF2-40B4-BE49-F238E27FC236}">
                <a16:creationId xmlns:a16="http://schemas.microsoft.com/office/drawing/2014/main" id="{C7DFA7A7-75AB-4441-9D7B-5B3CA41B3984}"/>
              </a:ext>
            </a:extLst>
          </p:cNvPr>
          <p:cNvSpPr>
            <a:spLocks noGrp="1"/>
          </p:cNvSpPr>
          <p:nvPr>
            <p:ph type="ftr" sz="quarter" idx="11"/>
          </p:nvPr>
        </p:nvSpPr>
        <p:spPr>
          <a:xfrm>
            <a:off x="9720146" y="6492875"/>
            <a:ext cx="1782924" cy="276999"/>
          </a:xfrm>
        </p:spPr>
        <p:txBody>
          <a:bodyPr/>
          <a:lstStyle/>
          <a:p>
            <a:r>
              <a:rPr lang="da-DK" dirty="0"/>
              <a:t>Jay Yang   (Nokia)</a:t>
            </a:r>
            <a:endParaRPr lang="en-GB" dirty="0"/>
          </a:p>
        </p:txBody>
      </p:sp>
    </p:spTree>
    <p:extLst>
      <p:ext uri="{BB962C8B-B14F-4D97-AF65-F5344CB8AC3E}">
        <p14:creationId xmlns:p14="http://schemas.microsoft.com/office/powerpoint/2010/main" val="5744333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8627D3-E99D-4559-99D5-0242F4BAC643}"/>
              </a:ext>
            </a:extLst>
          </p:cNvPr>
          <p:cNvSpPr>
            <a:spLocks noGrp="1"/>
          </p:cNvSpPr>
          <p:nvPr>
            <p:ph type="title"/>
          </p:nvPr>
        </p:nvSpPr>
        <p:spPr/>
        <p:txBody>
          <a:bodyPr/>
          <a:lstStyle/>
          <a:p>
            <a:r>
              <a:rPr lang="en-US" dirty="0"/>
              <a:t>The</a:t>
            </a:r>
            <a:r>
              <a:rPr lang="en-US" altLang="zh-CN" dirty="0"/>
              <a:t> format in data frame</a:t>
            </a:r>
            <a:endParaRPr lang="en-US" dirty="0"/>
          </a:p>
        </p:txBody>
      </p:sp>
      <p:sp>
        <p:nvSpPr>
          <p:cNvPr id="14" name="灯片编号占位符 5">
            <a:extLst>
              <a:ext uri="{FF2B5EF4-FFF2-40B4-BE49-F238E27FC236}">
                <a16:creationId xmlns:a16="http://schemas.microsoft.com/office/drawing/2014/main" id="{93830494-CACD-4FD8-8A41-BC32C83D0C38}"/>
              </a:ext>
            </a:extLst>
          </p:cNvPr>
          <p:cNvSpPr>
            <a:spLocks noGrp="1"/>
          </p:cNvSpPr>
          <p:nvPr>
            <p:ph type="sldNum" sz="quarter" idx="12"/>
          </p:nvPr>
        </p:nvSpPr>
        <p:spPr>
          <a:xfrm>
            <a:off x="4303006" y="6492875"/>
            <a:ext cx="2743200" cy="365125"/>
          </a:xfrm>
        </p:spPr>
        <p:txBody>
          <a:bodyPr/>
          <a:lstStyle/>
          <a:p>
            <a:r>
              <a:rPr lang="en-GB" dirty="0"/>
              <a:t>Slide </a:t>
            </a:r>
            <a:fld id="{DE40C9FC-4879-4F20-9ECA-A574A90476B7}" type="slidenum">
              <a:rPr lang="en-GB" smtClean="0"/>
              <a:pPr/>
              <a:t>7</a:t>
            </a:fld>
            <a:endParaRPr lang="en-GB" dirty="0"/>
          </a:p>
        </p:txBody>
      </p:sp>
      <p:graphicFrame>
        <p:nvGraphicFramePr>
          <p:cNvPr id="4" name="Table 4">
            <a:extLst>
              <a:ext uri="{FF2B5EF4-FFF2-40B4-BE49-F238E27FC236}">
                <a16:creationId xmlns:a16="http://schemas.microsoft.com/office/drawing/2014/main" id="{9DDD79F0-E130-4E6A-93F1-5676954B6708}"/>
              </a:ext>
            </a:extLst>
          </p:cNvPr>
          <p:cNvGraphicFramePr>
            <a:graphicFrameLocks noGrp="1"/>
          </p:cNvGraphicFramePr>
          <p:nvPr>
            <p:extLst>
              <p:ext uri="{D42A27DB-BD31-4B8C-83A1-F6EECF244321}">
                <p14:modId xmlns:p14="http://schemas.microsoft.com/office/powerpoint/2010/main" val="1787928273"/>
              </p:ext>
            </p:extLst>
          </p:nvPr>
        </p:nvGraphicFramePr>
        <p:xfrm>
          <a:off x="104049" y="1690688"/>
          <a:ext cx="8128002" cy="640080"/>
        </p:xfrm>
        <a:graphic>
          <a:graphicData uri="http://schemas.openxmlformats.org/drawingml/2006/table">
            <a:tbl>
              <a:tblPr firstRow="1" bandRow="1">
                <a:tableStyleId>{5C22544A-7EE6-4342-B048-85BDC9FD1C3A}</a:tableStyleId>
              </a:tblPr>
              <a:tblGrid>
                <a:gridCol w="1354667">
                  <a:extLst>
                    <a:ext uri="{9D8B030D-6E8A-4147-A177-3AD203B41FA5}">
                      <a16:colId xmlns:a16="http://schemas.microsoft.com/office/drawing/2014/main" val="2169211307"/>
                    </a:ext>
                  </a:extLst>
                </a:gridCol>
                <a:gridCol w="1354667">
                  <a:extLst>
                    <a:ext uri="{9D8B030D-6E8A-4147-A177-3AD203B41FA5}">
                      <a16:colId xmlns:a16="http://schemas.microsoft.com/office/drawing/2014/main" val="1072349696"/>
                    </a:ext>
                  </a:extLst>
                </a:gridCol>
                <a:gridCol w="1354667">
                  <a:extLst>
                    <a:ext uri="{9D8B030D-6E8A-4147-A177-3AD203B41FA5}">
                      <a16:colId xmlns:a16="http://schemas.microsoft.com/office/drawing/2014/main" val="1738415139"/>
                    </a:ext>
                  </a:extLst>
                </a:gridCol>
                <a:gridCol w="1354667">
                  <a:extLst>
                    <a:ext uri="{9D8B030D-6E8A-4147-A177-3AD203B41FA5}">
                      <a16:colId xmlns:a16="http://schemas.microsoft.com/office/drawing/2014/main" val="2604377861"/>
                    </a:ext>
                  </a:extLst>
                </a:gridCol>
                <a:gridCol w="1354667">
                  <a:extLst>
                    <a:ext uri="{9D8B030D-6E8A-4147-A177-3AD203B41FA5}">
                      <a16:colId xmlns:a16="http://schemas.microsoft.com/office/drawing/2014/main" val="739489753"/>
                    </a:ext>
                  </a:extLst>
                </a:gridCol>
                <a:gridCol w="1354667">
                  <a:extLst>
                    <a:ext uri="{9D8B030D-6E8A-4147-A177-3AD203B41FA5}">
                      <a16:colId xmlns:a16="http://schemas.microsoft.com/office/drawing/2014/main" val="360365224"/>
                    </a:ext>
                  </a:extLst>
                </a:gridCol>
              </a:tblGrid>
              <a:tr h="370840">
                <a:tc>
                  <a:txBody>
                    <a:bodyPr/>
                    <a:lstStyle/>
                    <a:p>
                      <a:r>
                        <a:rPr lang="en-US" dirty="0"/>
                        <a:t>LINK ID</a:t>
                      </a:r>
                    </a:p>
                  </a:txBody>
                  <a:tcPr/>
                </a:tc>
                <a:tc>
                  <a:txBody>
                    <a:bodyPr/>
                    <a:lstStyle/>
                    <a:p>
                      <a:r>
                        <a:rPr lang="en-US" dirty="0"/>
                        <a:t>Status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srgbClr val="FFFFFF"/>
                          </a:solidFill>
                          <a:effectLst/>
                          <a:uLnTx/>
                          <a:uFillTx/>
                          <a:latin typeface="Times New Roman"/>
                          <a:ea typeface="+mn-ea"/>
                          <a:cs typeface="+mn-cs"/>
                        </a:rPr>
                        <a:t>Primitive ID</a:t>
                      </a:r>
                      <a:endParaRPr kumimoji="0" lang="en-US" sz="1800" b="1" i="0" u="none" strike="noStrike" kern="1200" cap="none" spc="0" normalizeH="0" baseline="0" noProof="0" dirty="0">
                        <a:ln>
                          <a:noFill/>
                        </a:ln>
                        <a:solidFill>
                          <a:srgbClr val="FFFFFF"/>
                        </a:solidFill>
                        <a:effectLst/>
                        <a:uLnTx/>
                        <a:uFillTx/>
                        <a:latin typeface="Times New Roman"/>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FFFF"/>
                          </a:solidFill>
                          <a:effectLst/>
                          <a:uLnTx/>
                          <a:uFillTx/>
                          <a:latin typeface="Times New Roman"/>
                          <a:ea typeface="+mn-ea"/>
                          <a:cs typeface="+mn-cs"/>
                        </a:rPr>
                        <a:t>MAC address</a:t>
                      </a:r>
                    </a:p>
                  </a:txBody>
                  <a:tcPr/>
                </a:tc>
                <a:tc>
                  <a:txBody>
                    <a:bodyPr/>
                    <a:lstStyle/>
                    <a:p>
                      <a:r>
                        <a:rPr lang="en-US" dirty="0"/>
                        <a:t>Cipher type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KEY Info</a:t>
                      </a:r>
                    </a:p>
                    <a:p>
                      <a:endParaRPr lang="en-US" dirty="0"/>
                    </a:p>
                  </a:txBody>
                  <a:tcPr/>
                </a:tc>
                <a:extLst>
                  <a:ext uri="{0D108BD9-81ED-4DB2-BD59-A6C34878D82A}">
                    <a16:rowId xmlns:a16="http://schemas.microsoft.com/office/drawing/2014/main" val="4049718315"/>
                  </a:ext>
                </a:extLst>
              </a:tr>
            </a:tbl>
          </a:graphicData>
        </a:graphic>
      </p:graphicFrame>
      <p:sp>
        <p:nvSpPr>
          <p:cNvPr id="6" name="Arrow: Down 5">
            <a:extLst>
              <a:ext uri="{FF2B5EF4-FFF2-40B4-BE49-F238E27FC236}">
                <a16:creationId xmlns:a16="http://schemas.microsoft.com/office/drawing/2014/main" id="{189B977A-44FB-4642-8E7F-E8057011EEFB}"/>
              </a:ext>
            </a:extLst>
          </p:cNvPr>
          <p:cNvSpPr/>
          <p:nvPr/>
        </p:nvSpPr>
        <p:spPr>
          <a:xfrm>
            <a:off x="3701667" y="2622014"/>
            <a:ext cx="1046603" cy="11677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7" name="Table 4">
            <a:extLst>
              <a:ext uri="{FF2B5EF4-FFF2-40B4-BE49-F238E27FC236}">
                <a16:creationId xmlns:a16="http://schemas.microsoft.com/office/drawing/2014/main" id="{BA378181-9761-43C2-A44A-13E77801E073}"/>
              </a:ext>
            </a:extLst>
          </p:cNvPr>
          <p:cNvGraphicFramePr>
            <a:graphicFrameLocks noGrp="1"/>
          </p:cNvGraphicFramePr>
          <p:nvPr>
            <p:extLst>
              <p:ext uri="{D42A27DB-BD31-4B8C-83A1-F6EECF244321}">
                <p14:modId xmlns:p14="http://schemas.microsoft.com/office/powerpoint/2010/main" val="2003684305"/>
              </p:ext>
            </p:extLst>
          </p:nvPr>
        </p:nvGraphicFramePr>
        <p:xfrm>
          <a:off x="851362" y="3892227"/>
          <a:ext cx="8128002" cy="640080"/>
        </p:xfrm>
        <a:graphic>
          <a:graphicData uri="http://schemas.openxmlformats.org/drawingml/2006/table">
            <a:tbl>
              <a:tblPr firstRow="1" bandRow="1">
                <a:tableStyleId>{5C22544A-7EE6-4342-B048-85BDC9FD1C3A}</a:tableStyleId>
              </a:tblPr>
              <a:tblGrid>
                <a:gridCol w="1354667">
                  <a:extLst>
                    <a:ext uri="{9D8B030D-6E8A-4147-A177-3AD203B41FA5}">
                      <a16:colId xmlns:a16="http://schemas.microsoft.com/office/drawing/2014/main" val="2169211307"/>
                    </a:ext>
                  </a:extLst>
                </a:gridCol>
                <a:gridCol w="1354667">
                  <a:extLst>
                    <a:ext uri="{9D8B030D-6E8A-4147-A177-3AD203B41FA5}">
                      <a16:colId xmlns:a16="http://schemas.microsoft.com/office/drawing/2014/main" val="1072349696"/>
                    </a:ext>
                  </a:extLst>
                </a:gridCol>
                <a:gridCol w="1354667">
                  <a:extLst>
                    <a:ext uri="{9D8B030D-6E8A-4147-A177-3AD203B41FA5}">
                      <a16:colId xmlns:a16="http://schemas.microsoft.com/office/drawing/2014/main" val="1738415139"/>
                    </a:ext>
                  </a:extLst>
                </a:gridCol>
                <a:gridCol w="1354667">
                  <a:extLst>
                    <a:ext uri="{9D8B030D-6E8A-4147-A177-3AD203B41FA5}">
                      <a16:colId xmlns:a16="http://schemas.microsoft.com/office/drawing/2014/main" val="2604377861"/>
                    </a:ext>
                  </a:extLst>
                </a:gridCol>
                <a:gridCol w="1354667">
                  <a:extLst>
                    <a:ext uri="{9D8B030D-6E8A-4147-A177-3AD203B41FA5}">
                      <a16:colId xmlns:a16="http://schemas.microsoft.com/office/drawing/2014/main" val="739489753"/>
                    </a:ext>
                  </a:extLst>
                </a:gridCol>
                <a:gridCol w="1354667">
                  <a:extLst>
                    <a:ext uri="{9D8B030D-6E8A-4147-A177-3AD203B41FA5}">
                      <a16:colId xmlns:a16="http://schemas.microsoft.com/office/drawing/2014/main" val="360365224"/>
                    </a:ext>
                  </a:extLst>
                </a:gridCol>
              </a:tblGrid>
              <a:tr h="370840">
                <a:tc>
                  <a:txBody>
                    <a:bodyPr/>
                    <a:lstStyle/>
                    <a:p>
                      <a:r>
                        <a:rPr lang="en-US" dirty="0">
                          <a:highlight>
                            <a:srgbClr val="000080"/>
                          </a:highlight>
                        </a:rPr>
                        <a:t>802.11MAC header</a:t>
                      </a:r>
                    </a:p>
                  </a:txBody>
                  <a:tcPr/>
                </a:tc>
                <a:tc>
                  <a:txBody>
                    <a:bodyPr/>
                    <a:lstStyle/>
                    <a:p>
                      <a:r>
                        <a:rPr lang="en-US" dirty="0">
                          <a:highlight>
                            <a:srgbClr val="000080"/>
                          </a:highlight>
                        </a:rPr>
                        <a:t>Ethernet type: MLD</a:t>
                      </a:r>
                    </a:p>
                  </a:txBody>
                  <a:tcPr/>
                </a:tc>
                <a:tc>
                  <a:txBody>
                    <a:bodyPr/>
                    <a:lstStyle/>
                    <a:p>
                      <a:r>
                        <a:rPr lang="en-US" dirty="0"/>
                        <a:t> LINK ID</a:t>
                      </a:r>
                    </a:p>
                  </a:txBody>
                  <a:tcPr/>
                </a:tc>
                <a:tc>
                  <a:txBody>
                    <a:bodyPr/>
                    <a:lstStyle/>
                    <a:p>
                      <a:r>
                        <a:rPr lang="en-US" dirty="0"/>
                        <a:t>Status</a:t>
                      </a:r>
                    </a:p>
                  </a:txBody>
                  <a:tcPr/>
                </a:tc>
                <a:tc>
                  <a:txBody>
                    <a:bodyPr/>
                    <a:lstStyle/>
                    <a:p>
                      <a:r>
                        <a:rPr lang="en-US" dirty="0"/>
                        <a:t>Primitive ID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t>
                      </a:r>
                    </a:p>
                    <a:p>
                      <a:endParaRPr lang="en-US" dirty="0"/>
                    </a:p>
                  </a:txBody>
                  <a:tcPr/>
                </a:tc>
                <a:extLst>
                  <a:ext uri="{0D108BD9-81ED-4DB2-BD59-A6C34878D82A}">
                    <a16:rowId xmlns:a16="http://schemas.microsoft.com/office/drawing/2014/main" val="4049718315"/>
                  </a:ext>
                </a:extLst>
              </a:tr>
            </a:tbl>
          </a:graphicData>
        </a:graphic>
      </p:graphicFrame>
      <p:graphicFrame>
        <p:nvGraphicFramePr>
          <p:cNvPr id="8" name="Table 8">
            <a:extLst>
              <a:ext uri="{FF2B5EF4-FFF2-40B4-BE49-F238E27FC236}">
                <a16:creationId xmlns:a16="http://schemas.microsoft.com/office/drawing/2014/main" id="{8E2941F5-FF90-44DA-9315-6B357E64FB8E}"/>
              </a:ext>
            </a:extLst>
          </p:cNvPr>
          <p:cNvGraphicFramePr>
            <a:graphicFrameLocks noGrp="1"/>
          </p:cNvGraphicFramePr>
          <p:nvPr>
            <p:extLst>
              <p:ext uri="{D42A27DB-BD31-4B8C-83A1-F6EECF244321}">
                <p14:modId xmlns:p14="http://schemas.microsoft.com/office/powerpoint/2010/main" val="1836923464"/>
              </p:ext>
            </p:extLst>
          </p:nvPr>
        </p:nvGraphicFramePr>
        <p:xfrm>
          <a:off x="9485523" y="3892227"/>
          <a:ext cx="2401678" cy="640080"/>
        </p:xfrm>
        <a:graphic>
          <a:graphicData uri="http://schemas.openxmlformats.org/drawingml/2006/table">
            <a:tbl>
              <a:tblPr firstRow="1" bandRow="1">
                <a:tableStyleId>{5C22544A-7EE6-4342-B048-85BDC9FD1C3A}</a:tableStyleId>
              </a:tblPr>
              <a:tblGrid>
                <a:gridCol w="1200839">
                  <a:extLst>
                    <a:ext uri="{9D8B030D-6E8A-4147-A177-3AD203B41FA5}">
                      <a16:colId xmlns:a16="http://schemas.microsoft.com/office/drawing/2014/main" val="249604243"/>
                    </a:ext>
                  </a:extLst>
                </a:gridCol>
                <a:gridCol w="1200839">
                  <a:extLst>
                    <a:ext uri="{9D8B030D-6E8A-4147-A177-3AD203B41FA5}">
                      <a16:colId xmlns:a16="http://schemas.microsoft.com/office/drawing/2014/main" val="1152406554"/>
                    </a:ext>
                  </a:extLst>
                </a:gridCol>
              </a:tblGrid>
              <a:tr h="370840">
                <a:tc>
                  <a:txBody>
                    <a:bodyPr/>
                    <a:lstStyle/>
                    <a:p>
                      <a:r>
                        <a:rPr lang="en-US" dirty="0"/>
                        <a:t>MPDU</a:t>
                      </a:r>
                    </a:p>
                    <a:p>
                      <a:endParaRPr lang="en-US" dirty="0"/>
                    </a:p>
                  </a:txBody>
                  <a:tcPr/>
                </a:tc>
                <a:tc>
                  <a:txBody>
                    <a:bodyPr/>
                    <a:lstStyle/>
                    <a:p>
                      <a:r>
                        <a:rPr lang="en-US" dirty="0"/>
                        <a:t>MPDU</a:t>
                      </a:r>
                    </a:p>
                  </a:txBody>
                  <a:tcPr/>
                </a:tc>
                <a:extLst>
                  <a:ext uri="{0D108BD9-81ED-4DB2-BD59-A6C34878D82A}">
                    <a16:rowId xmlns:a16="http://schemas.microsoft.com/office/drawing/2014/main" val="3648154362"/>
                  </a:ext>
                </a:extLst>
              </a:tr>
            </a:tbl>
          </a:graphicData>
        </a:graphic>
      </p:graphicFrame>
      <p:cxnSp>
        <p:nvCxnSpPr>
          <p:cNvPr id="11" name="Straight Connector 10">
            <a:extLst>
              <a:ext uri="{FF2B5EF4-FFF2-40B4-BE49-F238E27FC236}">
                <a16:creationId xmlns:a16="http://schemas.microsoft.com/office/drawing/2014/main" id="{F94B3BEE-96ED-43C2-AAB1-0C84777C9BFA}"/>
              </a:ext>
            </a:extLst>
          </p:cNvPr>
          <p:cNvCxnSpPr/>
          <p:nvPr/>
        </p:nvCxnSpPr>
        <p:spPr>
          <a:xfrm>
            <a:off x="8979364" y="4164376"/>
            <a:ext cx="594294"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2" name="Right Brace 11">
            <a:extLst>
              <a:ext uri="{FF2B5EF4-FFF2-40B4-BE49-F238E27FC236}">
                <a16:creationId xmlns:a16="http://schemas.microsoft.com/office/drawing/2014/main" id="{665555B0-5AA3-48A7-ADD4-D0A811936075}"/>
              </a:ext>
            </a:extLst>
          </p:cNvPr>
          <p:cNvSpPr/>
          <p:nvPr/>
        </p:nvSpPr>
        <p:spPr>
          <a:xfrm rot="5400000">
            <a:off x="5238162" y="1717906"/>
            <a:ext cx="550843" cy="6643893"/>
          </a:xfrm>
          <a:prstGeom prst="rightBrace">
            <a:avLst>
              <a:gd name="adj1" fmla="val 38065"/>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TextBox 12">
            <a:extLst>
              <a:ext uri="{FF2B5EF4-FFF2-40B4-BE49-F238E27FC236}">
                <a16:creationId xmlns:a16="http://schemas.microsoft.com/office/drawing/2014/main" id="{57E85B75-2B9D-4503-95DE-9EEA91F1E897}"/>
              </a:ext>
            </a:extLst>
          </p:cNvPr>
          <p:cNvSpPr txBox="1"/>
          <p:nvPr/>
        </p:nvSpPr>
        <p:spPr>
          <a:xfrm>
            <a:off x="5023689" y="5332161"/>
            <a:ext cx="851515" cy="369332"/>
          </a:xfrm>
          <a:prstGeom prst="rect">
            <a:avLst/>
          </a:prstGeom>
          <a:noFill/>
        </p:spPr>
        <p:txBody>
          <a:bodyPr wrap="none" rtlCol="0">
            <a:spAutoFit/>
          </a:bodyPr>
          <a:lstStyle/>
          <a:p>
            <a:r>
              <a:rPr lang="en-US" dirty="0"/>
              <a:t>MPDU</a:t>
            </a:r>
          </a:p>
        </p:txBody>
      </p:sp>
      <p:sp>
        <p:nvSpPr>
          <p:cNvPr id="15" name="页脚占位符 4">
            <a:extLst>
              <a:ext uri="{FF2B5EF4-FFF2-40B4-BE49-F238E27FC236}">
                <a16:creationId xmlns:a16="http://schemas.microsoft.com/office/drawing/2014/main" id="{9B888CAE-3091-43FE-8FED-5BB3DEF4E4A5}"/>
              </a:ext>
            </a:extLst>
          </p:cNvPr>
          <p:cNvSpPr>
            <a:spLocks noGrp="1"/>
          </p:cNvSpPr>
          <p:nvPr>
            <p:ph type="ftr" sz="quarter" idx="11"/>
          </p:nvPr>
        </p:nvSpPr>
        <p:spPr>
          <a:xfrm>
            <a:off x="9519730" y="6492875"/>
            <a:ext cx="1782924" cy="276999"/>
          </a:xfrm>
        </p:spPr>
        <p:txBody>
          <a:bodyPr/>
          <a:lstStyle/>
          <a:p>
            <a:r>
              <a:rPr lang="da-DK" dirty="0"/>
              <a:t>Jay Yang   (Nokia)</a:t>
            </a:r>
            <a:endParaRPr lang="en-GB" dirty="0"/>
          </a:p>
        </p:txBody>
      </p:sp>
      <p:graphicFrame>
        <p:nvGraphicFramePr>
          <p:cNvPr id="16" name="Table 8">
            <a:extLst>
              <a:ext uri="{FF2B5EF4-FFF2-40B4-BE49-F238E27FC236}">
                <a16:creationId xmlns:a16="http://schemas.microsoft.com/office/drawing/2014/main" id="{33D9B56A-127A-4FD3-BC15-BF505C3F4717}"/>
              </a:ext>
            </a:extLst>
          </p:cNvPr>
          <p:cNvGraphicFramePr>
            <a:graphicFrameLocks noGrp="1"/>
          </p:cNvGraphicFramePr>
          <p:nvPr>
            <p:extLst>
              <p:ext uri="{D42A27DB-BD31-4B8C-83A1-F6EECF244321}">
                <p14:modId xmlns:p14="http://schemas.microsoft.com/office/powerpoint/2010/main" val="2428691206"/>
              </p:ext>
            </p:extLst>
          </p:nvPr>
        </p:nvGraphicFramePr>
        <p:xfrm>
          <a:off x="8855726" y="1687016"/>
          <a:ext cx="2401678" cy="640080"/>
        </p:xfrm>
        <a:graphic>
          <a:graphicData uri="http://schemas.openxmlformats.org/drawingml/2006/table">
            <a:tbl>
              <a:tblPr firstRow="1" bandRow="1">
                <a:tableStyleId>{5C22544A-7EE6-4342-B048-85BDC9FD1C3A}</a:tableStyleId>
              </a:tblPr>
              <a:tblGrid>
                <a:gridCol w="1200839">
                  <a:extLst>
                    <a:ext uri="{9D8B030D-6E8A-4147-A177-3AD203B41FA5}">
                      <a16:colId xmlns:a16="http://schemas.microsoft.com/office/drawing/2014/main" val="249604243"/>
                    </a:ext>
                  </a:extLst>
                </a:gridCol>
                <a:gridCol w="1200839">
                  <a:extLst>
                    <a:ext uri="{9D8B030D-6E8A-4147-A177-3AD203B41FA5}">
                      <a16:colId xmlns:a16="http://schemas.microsoft.com/office/drawing/2014/main" val="1152406554"/>
                    </a:ext>
                  </a:extLst>
                </a:gridCol>
              </a:tblGrid>
              <a:tr h="370840">
                <a:tc>
                  <a:txBody>
                    <a:bodyPr/>
                    <a:lstStyle/>
                    <a:p>
                      <a:r>
                        <a:rPr lang="en-US" dirty="0"/>
                        <a:t>LINK ID</a:t>
                      </a:r>
                    </a:p>
                    <a:p>
                      <a:endParaRPr lang="en-US" dirty="0"/>
                    </a:p>
                  </a:txBody>
                  <a:tcPr/>
                </a:tc>
                <a:tc>
                  <a:txBody>
                    <a:bodyPr/>
                    <a:lstStyle/>
                    <a:p>
                      <a:r>
                        <a:rPr lang="en-US" dirty="0"/>
                        <a:t>….</a:t>
                      </a:r>
                    </a:p>
                  </a:txBody>
                  <a:tcPr/>
                </a:tc>
                <a:extLst>
                  <a:ext uri="{0D108BD9-81ED-4DB2-BD59-A6C34878D82A}">
                    <a16:rowId xmlns:a16="http://schemas.microsoft.com/office/drawing/2014/main" val="3648154362"/>
                  </a:ext>
                </a:extLst>
              </a:tr>
            </a:tbl>
          </a:graphicData>
        </a:graphic>
      </p:graphicFrame>
      <p:cxnSp>
        <p:nvCxnSpPr>
          <p:cNvPr id="17" name="Straight Connector 16">
            <a:extLst>
              <a:ext uri="{FF2B5EF4-FFF2-40B4-BE49-F238E27FC236}">
                <a16:creationId xmlns:a16="http://schemas.microsoft.com/office/drawing/2014/main" id="{4ABA40AD-830F-4CDF-86B4-AFB8D33ECFDA}"/>
              </a:ext>
            </a:extLst>
          </p:cNvPr>
          <p:cNvCxnSpPr/>
          <p:nvPr/>
        </p:nvCxnSpPr>
        <p:spPr>
          <a:xfrm>
            <a:off x="9131764" y="1970179"/>
            <a:ext cx="594294"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8" name="Right Brace 17">
            <a:extLst>
              <a:ext uri="{FF2B5EF4-FFF2-40B4-BE49-F238E27FC236}">
                <a16:creationId xmlns:a16="http://schemas.microsoft.com/office/drawing/2014/main" id="{5BE39D61-455A-412F-A77F-322E660B96EF}"/>
              </a:ext>
            </a:extLst>
          </p:cNvPr>
          <p:cNvSpPr/>
          <p:nvPr/>
        </p:nvSpPr>
        <p:spPr>
          <a:xfrm rot="5400000">
            <a:off x="5507154" y="-2124230"/>
            <a:ext cx="550843" cy="9344867"/>
          </a:xfrm>
          <a:prstGeom prst="rightBrace">
            <a:avLst>
              <a:gd name="adj1" fmla="val 38065"/>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TextBox 18">
            <a:extLst>
              <a:ext uri="{FF2B5EF4-FFF2-40B4-BE49-F238E27FC236}">
                <a16:creationId xmlns:a16="http://schemas.microsoft.com/office/drawing/2014/main" id="{F54717DF-7175-475E-A360-2B4D68168153}"/>
              </a:ext>
            </a:extLst>
          </p:cNvPr>
          <p:cNvSpPr txBox="1"/>
          <p:nvPr/>
        </p:nvSpPr>
        <p:spPr>
          <a:xfrm>
            <a:off x="5264224" y="2829490"/>
            <a:ext cx="1043876" cy="369332"/>
          </a:xfrm>
          <a:prstGeom prst="rect">
            <a:avLst/>
          </a:prstGeom>
          <a:noFill/>
        </p:spPr>
        <p:txBody>
          <a:bodyPr wrap="none" rtlCol="0">
            <a:spAutoFit/>
          </a:bodyPr>
          <a:lstStyle/>
          <a:p>
            <a:r>
              <a:rPr lang="en-US" dirty="0"/>
              <a:t> link Info</a:t>
            </a:r>
          </a:p>
        </p:txBody>
      </p:sp>
      <p:cxnSp>
        <p:nvCxnSpPr>
          <p:cNvPr id="20" name="Straight Connector 19">
            <a:extLst>
              <a:ext uri="{FF2B5EF4-FFF2-40B4-BE49-F238E27FC236}">
                <a16:creationId xmlns:a16="http://schemas.microsoft.com/office/drawing/2014/main" id="{03E73BCC-9646-41EF-8D12-4633060A4AC4}"/>
              </a:ext>
            </a:extLst>
          </p:cNvPr>
          <p:cNvCxnSpPr/>
          <p:nvPr/>
        </p:nvCxnSpPr>
        <p:spPr>
          <a:xfrm>
            <a:off x="8261431" y="1915097"/>
            <a:ext cx="594294"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1" name="Right Brace 20">
            <a:extLst>
              <a:ext uri="{FF2B5EF4-FFF2-40B4-BE49-F238E27FC236}">
                <a16:creationId xmlns:a16="http://schemas.microsoft.com/office/drawing/2014/main" id="{1ED56A36-C1C5-45F5-B8ED-AAF82F1249AC}"/>
              </a:ext>
            </a:extLst>
          </p:cNvPr>
          <p:cNvSpPr/>
          <p:nvPr/>
        </p:nvSpPr>
        <p:spPr>
          <a:xfrm rot="5400000">
            <a:off x="5998683" y="405424"/>
            <a:ext cx="550843" cy="10719411"/>
          </a:xfrm>
          <a:prstGeom prst="rightBrace">
            <a:avLst>
              <a:gd name="adj1" fmla="val 38065"/>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 name="TextBox 21">
            <a:extLst>
              <a:ext uri="{FF2B5EF4-FFF2-40B4-BE49-F238E27FC236}">
                <a16:creationId xmlns:a16="http://schemas.microsoft.com/office/drawing/2014/main" id="{28092E0B-B9BC-445B-847B-2DB23B312401}"/>
              </a:ext>
            </a:extLst>
          </p:cNvPr>
          <p:cNvSpPr txBox="1"/>
          <p:nvPr/>
        </p:nvSpPr>
        <p:spPr>
          <a:xfrm>
            <a:off x="5969303" y="5947273"/>
            <a:ext cx="1018227" cy="369332"/>
          </a:xfrm>
          <a:prstGeom prst="rect">
            <a:avLst/>
          </a:prstGeom>
          <a:noFill/>
        </p:spPr>
        <p:txBody>
          <a:bodyPr wrap="none" rtlCol="0">
            <a:spAutoFit/>
          </a:bodyPr>
          <a:lstStyle/>
          <a:p>
            <a:r>
              <a:rPr lang="en-US" dirty="0"/>
              <a:t>AMPDU</a:t>
            </a:r>
          </a:p>
        </p:txBody>
      </p:sp>
    </p:spTree>
    <p:extLst>
      <p:ext uri="{BB962C8B-B14F-4D97-AF65-F5344CB8AC3E}">
        <p14:creationId xmlns:p14="http://schemas.microsoft.com/office/powerpoint/2010/main" val="23472796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a:extLst>
              <a:ext uri="{FF2B5EF4-FFF2-40B4-BE49-F238E27FC236}">
                <a16:creationId xmlns:a16="http://schemas.microsoft.com/office/drawing/2014/main" id="{5D7EC2E2-8DAD-4559-AB10-551EBBA57CA4}"/>
              </a:ext>
            </a:extLst>
          </p:cNvPr>
          <p:cNvCxnSpPr>
            <a:cxnSpLocks/>
          </p:cNvCxnSpPr>
          <p:nvPr/>
        </p:nvCxnSpPr>
        <p:spPr>
          <a:xfrm>
            <a:off x="5542197" y="1085487"/>
            <a:ext cx="15794" cy="5240919"/>
          </a:xfrm>
          <a:prstGeom prst="line">
            <a:avLst/>
          </a:prstGeom>
        </p:spPr>
        <p:style>
          <a:lnRef idx="1">
            <a:schemeClr val="dk1"/>
          </a:lnRef>
          <a:fillRef idx="0">
            <a:schemeClr val="dk1"/>
          </a:fillRef>
          <a:effectRef idx="0">
            <a:schemeClr val="dk1"/>
          </a:effectRef>
          <a:fontRef idx="minor">
            <a:schemeClr val="tx1"/>
          </a:fontRef>
        </p:style>
      </p:cxnSp>
      <p:sp>
        <p:nvSpPr>
          <p:cNvPr id="9" name="Rectangle 8">
            <a:extLst>
              <a:ext uri="{FF2B5EF4-FFF2-40B4-BE49-F238E27FC236}">
                <a16:creationId xmlns:a16="http://schemas.microsoft.com/office/drawing/2014/main" id="{9AC3F221-82C3-4052-9063-D82E620E99F6}"/>
              </a:ext>
            </a:extLst>
          </p:cNvPr>
          <p:cNvSpPr/>
          <p:nvPr/>
        </p:nvSpPr>
        <p:spPr>
          <a:xfrm>
            <a:off x="5063923" y="743295"/>
            <a:ext cx="1060931" cy="369332"/>
          </a:xfrm>
          <a:prstGeom prst="rect">
            <a:avLst/>
          </a:prstGeom>
        </p:spPr>
        <p:txBody>
          <a:bodyPr wrap="none">
            <a:spAutoFit/>
          </a:bodyPr>
          <a:lstStyle/>
          <a:p>
            <a:r>
              <a:rPr lang="en-US" b="1" dirty="0">
                <a:latin typeface="Arial,Bold"/>
              </a:rPr>
              <a:t>MLD AP</a:t>
            </a:r>
            <a:endParaRPr lang="en-US" dirty="0"/>
          </a:p>
        </p:txBody>
      </p:sp>
      <p:cxnSp>
        <p:nvCxnSpPr>
          <p:cNvPr id="16" name="Straight Connector 15">
            <a:extLst>
              <a:ext uri="{FF2B5EF4-FFF2-40B4-BE49-F238E27FC236}">
                <a16:creationId xmlns:a16="http://schemas.microsoft.com/office/drawing/2014/main" id="{81AFBFAC-BB16-4226-B511-7C70274D5F73}"/>
              </a:ext>
            </a:extLst>
          </p:cNvPr>
          <p:cNvCxnSpPr>
            <a:cxnSpLocks/>
            <a:endCxn id="77" idx="2"/>
          </p:cNvCxnSpPr>
          <p:nvPr/>
        </p:nvCxnSpPr>
        <p:spPr>
          <a:xfrm flipH="1">
            <a:off x="8911690" y="940487"/>
            <a:ext cx="2" cy="5385919"/>
          </a:xfrm>
          <a:prstGeom prst="line">
            <a:avLst/>
          </a:prstGeom>
        </p:spPr>
        <p:style>
          <a:lnRef idx="1">
            <a:schemeClr val="dk1"/>
          </a:lnRef>
          <a:fillRef idx="0">
            <a:schemeClr val="dk1"/>
          </a:fillRef>
          <a:effectRef idx="0">
            <a:schemeClr val="dk1"/>
          </a:effectRef>
          <a:fontRef idx="minor">
            <a:schemeClr val="tx1"/>
          </a:fontRef>
        </p:style>
      </p:cxnSp>
      <p:sp>
        <p:nvSpPr>
          <p:cNvPr id="19" name="Rectangle 18">
            <a:extLst>
              <a:ext uri="{FF2B5EF4-FFF2-40B4-BE49-F238E27FC236}">
                <a16:creationId xmlns:a16="http://schemas.microsoft.com/office/drawing/2014/main" id="{5D0B543B-3F45-4AD3-959C-AE20E9E9BA93}"/>
              </a:ext>
            </a:extLst>
          </p:cNvPr>
          <p:cNvSpPr/>
          <p:nvPr/>
        </p:nvSpPr>
        <p:spPr>
          <a:xfrm>
            <a:off x="8424436" y="721261"/>
            <a:ext cx="1193468" cy="369332"/>
          </a:xfrm>
          <a:prstGeom prst="rect">
            <a:avLst/>
          </a:prstGeom>
        </p:spPr>
        <p:txBody>
          <a:bodyPr wrap="none">
            <a:spAutoFit/>
          </a:bodyPr>
          <a:lstStyle/>
          <a:p>
            <a:r>
              <a:rPr lang="en-US" b="1" dirty="0">
                <a:latin typeface="Arial,Bold"/>
              </a:rPr>
              <a:t>MLD STA</a:t>
            </a:r>
            <a:endParaRPr lang="en-US" dirty="0"/>
          </a:p>
        </p:txBody>
      </p:sp>
      <p:cxnSp>
        <p:nvCxnSpPr>
          <p:cNvPr id="30" name="Straight Arrow Connector 29">
            <a:extLst>
              <a:ext uri="{FF2B5EF4-FFF2-40B4-BE49-F238E27FC236}">
                <a16:creationId xmlns:a16="http://schemas.microsoft.com/office/drawing/2014/main" id="{914821E3-3E36-46EB-ACE8-6E5CCFAF9EF7}"/>
              </a:ext>
            </a:extLst>
          </p:cNvPr>
          <p:cNvCxnSpPr/>
          <p:nvPr/>
        </p:nvCxnSpPr>
        <p:spPr>
          <a:xfrm>
            <a:off x="5542197" y="1498302"/>
            <a:ext cx="3369493" cy="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31" name="TextBox 30">
            <a:extLst>
              <a:ext uri="{FF2B5EF4-FFF2-40B4-BE49-F238E27FC236}">
                <a16:creationId xmlns:a16="http://schemas.microsoft.com/office/drawing/2014/main" id="{BEFB583A-773E-417F-8076-9D75D7C4AA13}"/>
              </a:ext>
            </a:extLst>
          </p:cNvPr>
          <p:cNvSpPr txBox="1"/>
          <p:nvPr/>
        </p:nvSpPr>
        <p:spPr>
          <a:xfrm>
            <a:off x="6287662" y="1143628"/>
            <a:ext cx="2271456" cy="369332"/>
          </a:xfrm>
          <a:prstGeom prst="rect">
            <a:avLst/>
          </a:prstGeom>
          <a:noFill/>
        </p:spPr>
        <p:txBody>
          <a:bodyPr wrap="none" rtlCol="0">
            <a:spAutoFit/>
          </a:bodyPr>
          <a:lstStyle/>
          <a:p>
            <a:r>
              <a:rPr lang="en-US" dirty="0"/>
              <a:t>Auth/Assoc Procedure</a:t>
            </a:r>
          </a:p>
        </p:txBody>
      </p:sp>
      <p:cxnSp>
        <p:nvCxnSpPr>
          <p:cNvPr id="41" name="Straight Arrow Connector 40">
            <a:extLst>
              <a:ext uri="{FF2B5EF4-FFF2-40B4-BE49-F238E27FC236}">
                <a16:creationId xmlns:a16="http://schemas.microsoft.com/office/drawing/2014/main" id="{86DE6C62-5B83-4D12-8E67-3AC03684D258}"/>
              </a:ext>
            </a:extLst>
          </p:cNvPr>
          <p:cNvCxnSpPr/>
          <p:nvPr/>
        </p:nvCxnSpPr>
        <p:spPr>
          <a:xfrm>
            <a:off x="5557991" y="2438748"/>
            <a:ext cx="3369493" cy="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42" name="TextBox 41">
            <a:extLst>
              <a:ext uri="{FF2B5EF4-FFF2-40B4-BE49-F238E27FC236}">
                <a16:creationId xmlns:a16="http://schemas.microsoft.com/office/drawing/2014/main" id="{547521FF-BC4B-4F73-B58E-CE34D48C334F}"/>
              </a:ext>
            </a:extLst>
          </p:cNvPr>
          <p:cNvSpPr txBox="1"/>
          <p:nvPr/>
        </p:nvSpPr>
        <p:spPr>
          <a:xfrm>
            <a:off x="5382440" y="2023144"/>
            <a:ext cx="4034438" cy="369332"/>
          </a:xfrm>
          <a:prstGeom prst="rect">
            <a:avLst/>
          </a:prstGeom>
          <a:noFill/>
        </p:spPr>
        <p:txBody>
          <a:bodyPr wrap="none" rtlCol="0">
            <a:spAutoFit/>
          </a:bodyPr>
          <a:lstStyle/>
          <a:p>
            <a:r>
              <a:rPr lang="en-US" dirty="0"/>
              <a:t>802.1X,WPS or other OOB authentication</a:t>
            </a:r>
          </a:p>
        </p:txBody>
      </p:sp>
      <p:cxnSp>
        <p:nvCxnSpPr>
          <p:cNvPr id="52" name="Straight Arrow Connector 51">
            <a:extLst>
              <a:ext uri="{FF2B5EF4-FFF2-40B4-BE49-F238E27FC236}">
                <a16:creationId xmlns:a16="http://schemas.microsoft.com/office/drawing/2014/main" id="{083F188A-D086-4EB5-A335-66A26B241D45}"/>
              </a:ext>
            </a:extLst>
          </p:cNvPr>
          <p:cNvCxnSpPr/>
          <p:nvPr/>
        </p:nvCxnSpPr>
        <p:spPr>
          <a:xfrm>
            <a:off x="5557991" y="2967561"/>
            <a:ext cx="3369493" cy="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58" name="TextBox 57">
            <a:extLst>
              <a:ext uri="{FF2B5EF4-FFF2-40B4-BE49-F238E27FC236}">
                <a16:creationId xmlns:a16="http://schemas.microsoft.com/office/drawing/2014/main" id="{DE29ED3C-B4A8-4573-83CB-AE371E89DAB3}"/>
              </a:ext>
            </a:extLst>
          </p:cNvPr>
          <p:cNvSpPr txBox="1"/>
          <p:nvPr/>
        </p:nvSpPr>
        <p:spPr>
          <a:xfrm>
            <a:off x="6174863" y="2634554"/>
            <a:ext cx="1808637" cy="369332"/>
          </a:xfrm>
          <a:prstGeom prst="rect">
            <a:avLst/>
          </a:prstGeom>
          <a:noFill/>
        </p:spPr>
        <p:txBody>
          <a:bodyPr wrap="none" rtlCol="0">
            <a:spAutoFit/>
          </a:bodyPr>
          <a:lstStyle/>
          <a:p>
            <a:r>
              <a:rPr lang="en-US" dirty="0"/>
              <a:t>4-way handshake</a:t>
            </a:r>
          </a:p>
        </p:txBody>
      </p:sp>
      <p:cxnSp>
        <p:nvCxnSpPr>
          <p:cNvPr id="60" name="Straight Arrow Connector 59">
            <a:extLst>
              <a:ext uri="{FF2B5EF4-FFF2-40B4-BE49-F238E27FC236}">
                <a16:creationId xmlns:a16="http://schemas.microsoft.com/office/drawing/2014/main" id="{84C66E2B-558B-4D72-94A7-409A5E8AFFDF}"/>
              </a:ext>
            </a:extLst>
          </p:cNvPr>
          <p:cNvCxnSpPr/>
          <p:nvPr/>
        </p:nvCxnSpPr>
        <p:spPr>
          <a:xfrm>
            <a:off x="5557991" y="3584506"/>
            <a:ext cx="3369493" cy="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61" name="TextBox 60">
            <a:extLst>
              <a:ext uri="{FF2B5EF4-FFF2-40B4-BE49-F238E27FC236}">
                <a16:creationId xmlns:a16="http://schemas.microsoft.com/office/drawing/2014/main" id="{AE1092D6-F8B9-4546-A3F1-43968E096953}"/>
              </a:ext>
            </a:extLst>
          </p:cNvPr>
          <p:cNvSpPr txBox="1"/>
          <p:nvPr/>
        </p:nvSpPr>
        <p:spPr>
          <a:xfrm>
            <a:off x="5877975" y="3241711"/>
            <a:ext cx="1910651" cy="646331"/>
          </a:xfrm>
          <a:prstGeom prst="rect">
            <a:avLst/>
          </a:prstGeom>
          <a:noFill/>
        </p:spPr>
        <p:txBody>
          <a:bodyPr wrap="none" rtlCol="0">
            <a:spAutoFit/>
          </a:bodyPr>
          <a:lstStyle/>
          <a:p>
            <a:r>
              <a:rPr lang="en-US" dirty="0"/>
              <a:t>obtain IP address:</a:t>
            </a:r>
          </a:p>
          <a:p>
            <a:r>
              <a:rPr lang="en-US" dirty="0"/>
              <a:t>DHCP or static</a:t>
            </a:r>
          </a:p>
        </p:txBody>
      </p:sp>
      <p:sp>
        <p:nvSpPr>
          <p:cNvPr id="3" name="Right Brace 2">
            <a:extLst>
              <a:ext uri="{FF2B5EF4-FFF2-40B4-BE49-F238E27FC236}">
                <a16:creationId xmlns:a16="http://schemas.microsoft.com/office/drawing/2014/main" id="{62434D3E-F20A-4131-A136-BB36C827380A}"/>
              </a:ext>
            </a:extLst>
          </p:cNvPr>
          <p:cNvSpPr/>
          <p:nvPr/>
        </p:nvSpPr>
        <p:spPr>
          <a:xfrm>
            <a:off x="9143995" y="1498302"/>
            <a:ext cx="608659" cy="2182984"/>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2" name="TextBox 61">
            <a:extLst>
              <a:ext uri="{FF2B5EF4-FFF2-40B4-BE49-F238E27FC236}">
                <a16:creationId xmlns:a16="http://schemas.microsoft.com/office/drawing/2014/main" id="{0629E39B-EFE3-47F1-8689-D01D2D0FA5CF}"/>
              </a:ext>
            </a:extLst>
          </p:cNvPr>
          <p:cNvSpPr txBox="1"/>
          <p:nvPr/>
        </p:nvSpPr>
        <p:spPr>
          <a:xfrm>
            <a:off x="9791019" y="2266628"/>
            <a:ext cx="2979558" cy="369332"/>
          </a:xfrm>
          <a:prstGeom prst="rect">
            <a:avLst/>
          </a:prstGeom>
          <a:noFill/>
        </p:spPr>
        <p:txBody>
          <a:bodyPr wrap="square" rtlCol="0">
            <a:spAutoFit/>
          </a:bodyPr>
          <a:lstStyle/>
          <a:p>
            <a:r>
              <a:rPr lang="en-US" altLang="zh-CN" dirty="0"/>
              <a:t>MLD level link set up</a:t>
            </a:r>
          </a:p>
        </p:txBody>
      </p:sp>
      <p:cxnSp>
        <p:nvCxnSpPr>
          <p:cNvPr id="68" name="Straight Arrow Connector 67">
            <a:extLst>
              <a:ext uri="{FF2B5EF4-FFF2-40B4-BE49-F238E27FC236}">
                <a16:creationId xmlns:a16="http://schemas.microsoft.com/office/drawing/2014/main" id="{4B6C7FC5-ED67-4BE8-A460-8D9875FBB5A1}"/>
              </a:ext>
            </a:extLst>
          </p:cNvPr>
          <p:cNvCxnSpPr/>
          <p:nvPr/>
        </p:nvCxnSpPr>
        <p:spPr>
          <a:xfrm>
            <a:off x="5524940" y="4895512"/>
            <a:ext cx="3369493" cy="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70" name="TextBox 69">
            <a:extLst>
              <a:ext uri="{FF2B5EF4-FFF2-40B4-BE49-F238E27FC236}">
                <a16:creationId xmlns:a16="http://schemas.microsoft.com/office/drawing/2014/main" id="{D9C4CDA4-65E9-4171-BB1F-454FF96B2499}"/>
              </a:ext>
            </a:extLst>
          </p:cNvPr>
          <p:cNvSpPr txBox="1"/>
          <p:nvPr/>
        </p:nvSpPr>
        <p:spPr>
          <a:xfrm>
            <a:off x="5706374" y="4491358"/>
            <a:ext cx="3102131" cy="369332"/>
          </a:xfrm>
          <a:prstGeom prst="rect">
            <a:avLst/>
          </a:prstGeom>
          <a:noFill/>
        </p:spPr>
        <p:txBody>
          <a:bodyPr wrap="none" rtlCol="0">
            <a:spAutoFit/>
          </a:bodyPr>
          <a:lstStyle/>
          <a:p>
            <a:r>
              <a:rPr lang="en-US" dirty="0"/>
              <a:t>Key exchange  process on links</a:t>
            </a:r>
          </a:p>
        </p:txBody>
      </p:sp>
      <p:sp>
        <p:nvSpPr>
          <p:cNvPr id="72" name="Right Brace 71">
            <a:extLst>
              <a:ext uri="{FF2B5EF4-FFF2-40B4-BE49-F238E27FC236}">
                <a16:creationId xmlns:a16="http://schemas.microsoft.com/office/drawing/2014/main" id="{15D61375-53E1-4315-AF58-F65A9C6FEA13}"/>
              </a:ext>
            </a:extLst>
          </p:cNvPr>
          <p:cNvSpPr/>
          <p:nvPr/>
        </p:nvSpPr>
        <p:spPr>
          <a:xfrm>
            <a:off x="8968446" y="4351813"/>
            <a:ext cx="608659" cy="1083857"/>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3" name="TextBox 72">
            <a:extLst>
              <a:ext uri="{FF2B5EF4-FFF2-40B4-BE49-F238E27FC236}">
                <a16:creationId xmlns:a16="http://schemas.microsoft.com/office/drawing/2014/main" id="{940F069B-182D-42ED-86A2-C74970F1FA6A}"/>
              </a:ext>
            </a:extLst>
          </p:cNvPr>
          <p:cNvSpPr txBox="1"/>
          <p:nvPr/>
        </p:nvSpPr>
        <p:spPr>
          <a:xfrm>
            <a:off x="9403587" y="4504406"/>
            <a:ext cx="2979558" cy="369332"/>
          </a:xfrm>
          <a:prstGeom prst="rect">
            <a:avLst/>
          </a:prstGeom>
          <a:noFill/>
        </p:spPr>
        <p:txBody>
          <a:bodyPr wrap="square" rtlCol="0">
            <a:spAutoFit/>
          </a:bodyPr>
          <a:lstStyle/>
          <a:p>
            <a:r>
              <a:rPr lang="en-US" b="1" dirty="0">
                <a:solidFill>
                  <a:srgbClr val="FF0000"/>
                </a:solidFill>
              </a:rPr>
              <a:t>Key exchange on link level</a:t>
            </a:r>
          </a:p>
        </p:txBody>
      </p:sp>
      <p:cxnSp>
        <p:nvCxnSpPr>
          <p:cNvPr id="74" name="Straight Arrow Connector 73">
            <a:extLst>
              <a:ext uri="{FF2B5EF4-FFF2-40B4-BE49-F238E27FC236}">
                <a16:creationId xmlns:a16="http://schemas.microsoft.com/office/drawing/2014/main" id="{313F58A6-E804-4BA1-ACC0-D967323774AB}"/>
              </a:ext>
            </a:extLst>
          </p:cNvPr>
          <p:cNvCxnSpPr/>
          <p:nvPr/>
        </p:nvCxnSpPr>
        <p:spPr>
          <a:xfrm>
            <a:off x="5557991" y="6096350"/>
            <a:ext cx="3369493" cy="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75" name="TextBox 74">
            <a:extLst>
              <a:ext uri="{FF2B5EF4-FFF2-40B4-BE49-F238E27FC236}">
                <a16:creationId xmlns:a16="http://schemas.microsoft.com/office/drawing/2014/main" id="{AD773716-4FC7-4B9C-BC1A-109B6EC244BD}"/>
              </a:ext>
            </a:extLst>
          </p:cNvPr>
          <p:cNvSpPr txBox="1"/>
          <p:nvPr/>
        </p:nvSpPr>
        <p:spPr>
          <a:xfrm>
            <a:off x="6364770" y="5773198"/>
            <a:ext cx="1774332" cy="646331"/>
          </a:xfrm>
          <a:prstGeom prst="rect">
            <a:avLst/>
          </a:prstGeom>
          <a:noFill/>
        </p:spPr>
        <p:txBody>
          <a:bodyPr wrap="none" rtlCol="0">
            <a:spAutoFit/>
          </a:bodyPr>
          <a:lstStyle/>
          <a:p>
            <a:r>
              <a:rPr lang="en-US" dirty="0"/>
              <a:t>MLD Link </a:t>
            </a:r>
          </a:p>
          <a:p>
            <a:r>
              <a:rPr lang="en-US" dirty="0"/>
              <a:t>Tear down frame</a:t>
            </a:r>
          </a:p>
        </p:txBody>
      </p:sp>
      <p:sp>
        <p:nvSpPr>
          <p:cNvPr id="77" name="Right Brace 76">
            <a:extLst>
              <a:ext uri="{FF2B5EF4-FFF2-40B4-BE49-F238E27FC236}">
                <a16:creationId xmlns:a16="http://schemas.microsoft.com/office/drawing/2014/main" id="{783F734C-1590-4179-9A77-467A63333B3A}"/>
              </a:ext>
            </a:extLst>
          </p:cNvPr>
          <p:cNvSpPr/>
          <p:nvPr/>
        </p:nvSpPr>
        <p:spPr>
          <a:xfrm>
            <a:off x="8911690" y="5772794"/>
            <a:ext cx="608659" cy="553612"/>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8" name="TextBox 77">
            <a:extLst>
              <a:ext uri="{FF2B5EF4-FFF2-40B4-BE49-F238E27FC236}">
                <a16:creationId xmlns:a16="http://schemas.microsoft.com/office/drawing/2014/main" id="{7E56F2DC-783D-4756-9EEA-8FC40268C544}"/>
              </a:ext>
            </a:extLst>
          </p:cNvPr>
          <p:cNvSpPr txBox="1"/>
          <p:nvPr/>
        </p:nvSpPr>
        <p:spPr>
          <a:xfrm>
            <a:off x="9633106" y="5725444"/>
            <a:ext cx="2441377" cy="646331"/>
          </a:xfrm>
          <a:prstGeom prst="rect">
            <a:avLst/>
          </a:prstGeom>
          <a:noFill/>
        </p:spPr>
        <p:txBody>
          <a:bodyPr wrap="square" rtlCol="0">
            <a:spAutoFit/>
          </a:bodyPr>
          <a:lstStyle/>
          <a:p>
            <a:r>
              <a:rPr lang="en-US" dirty="0"/>
              <a:t>Tear down </a:t>
            </a:r>
          </a:p>
          <a:p>
            <a:r>
              <a:rPr lang="en-US" dirty="0"/>
              <a:t>Procedure on MLD </a:t>
            </a:r>
          </a:p>
        </p:txBody>
      </p:sp>
      <p:sp>
        <p:nvSpPr>
          <p:cNvPr id="4" name="TextBox 3">
            <a:extLst>
              <a:ext uri="{FF2B5EF4-FFF2-40B4-BE49-F238E27FC236}">
                <a16:creationId xmlns:a16="http://schemas.microsoft.com/office/drawing/2014/main" id="{F4BDB5DA-B87F-4856-B781-5AE0A5C46020}"/>
              </a:ext>
            </a:extLst>
          </p:cNvPr>
          <p:cNvSpPr txBox="1"/>
          <p:nvPr/>
        </p:nvSpPr>
        <p:spPr>
          <a:xfrm>
            <a:off x="398050" y="1668121"/>
            <a:ext cx="4648614" cy="954107"/>
          </a:xfrm>
          <a:prstGeom prst="rect">
            <a:avLst/>
          </a:prstGeom>
          <a:noFill/>
        </p:spPr>
        <p:txBody>
          <a:bodyPr wrap="square" rtlCol="0">
            <a:spAutoFit/>
          </a:bodyPr>
          <a:lstStyle/>
          <a:p>
            <a:r>
              <a:rPr lang="en-US" sz="2800" dirty="0"/>
              <a:t>MLD Link Set Up and Tear Down Sequence Chart</a:t>
            </a:r>
          </a:p>
        </p:txBody>
      </p:sp>
      <p:sp>
        <p:nvSpPr>
          <p:cNvPr id="29" name="灯片编号占位符 5">
            <a:extLst>
              <a:ext uri="{FF2B5EF4-FFF2-40B4-BE49-F238E27FC236}">
                <a16:creationId xmlns:a16="http://schemas.microsoft.com/office/drawing/2014/main" id="{2BF5293C-6E73-4C36-B198-5C61D6AD8034}"/>
              </a:ext>
            </a:extLst>
          </p:cNvPr>
          <p:cNvSpPr>
            <a:spLocks noGrp="1"/>
          </p:cNvSpPr>
          <p:nvPr>
            <p:ph type="sldNum" sz="quarter" idx="12"/>
          </p:nvPr>
        </p:nvSpPr>
        <p:spPr>
          <a:xfrm>
            <a:off x="4303006" y="6492875"/>
            <a:ext cx="2743200" cy="365125"/>
          </a:xfrm>
        </p:spPr>
        <p:txBody>
          <a:bodyPr/>
          <a:lstStyle/>
          <a:p>
            <a:r>
              <a:rPr lang="en-GB" dirty="0"/>
              <a:t>Slide </a:t>
            </a:r>
            <a:fld id="{DE40C9FC-4879-4F20-9ECA-A574A90476B7}" type="slidenum">
              <a:rPr lang="en-GB" smtClean="0"/>
              <a:pPr/>
              <a:t>8</a:t>
            </a:fld>
            <a:endParaRPr lang="en-GB" dirty="0"/>
          </a:p>
        </p:txBody>
      </p:sp>
      <p:sp>
        <p:nvSpPr>
          <p:cNvPr id="33" name="页脚占位符 4">
            <a:extLst>
              <a:ext uri="{FF2B5EF4-FFF2-40B4-BE49-F238E27FC236}">
                <a16:creationId xmlns:a16="http://schemas.microsoft.com/office/drawing/2014/main" id="{7125A1F8-BD8B-4799-8FB1-CE60F10A603E}"/>
              </a:ext>
            </a:extLst>
          </p:cNvPr>
          <p:cNvSpPr>
            <a:spLocks noGrp="1"/>
          </p:cNvSpPr>
          <p:nvPr>
            <p:ph type="ftr" sz="quarter" idx="11"/>
          </p:nvPr>
        </p:nvSpPr>
        <p:spPr>
          <a:xfrm>
            <a:off x="9519730" y="6492875"/>
            <a:ext cx="1782924" cy="276999"/>
          </a:xfrm>
        </p:spPr>
        <p:txBody>
          <a:bodyPr/>
          <a:lstStyle/>
          <a:p>
            <a:r>
              <a:rPr lang="da-DK" dirty="0"/>
              <a:t>Jay Yang   (Nokia)</a:t>
            </a:r>
            <a:endParaRPr lang="en-GB" dirty="0"/>
          </a:p>
        </p:txBody>
      </p:sp>
    </p:spTree>
    <p:extLst>
      <p:ext uri="{BB962C8B-B14F-4D97-AF65-F5344CB8AC3E}">
        <p14:creationId xmlns:p14="http://schemas.microsoft.com/office/powerpoint/2010/main" val="39727889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861AF3-0515-44BF-961E-5EF8A19569A6}"/>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AA8D1842-0CC7-4312-871E-A81D0DDE662F}"/>
              </a:ext>
            </a:extLst>
          </p:cNvPr>
          <p:cNvSpPr>
            <a:spLocks noGrp="1"/>
          </p:cNvSpPr>
          <p:nvPr>
            <p:ph idx="1"/>
          </p:nvPr>
        </p:nvSpPr>
        <p:spPr/>
        <p:txBody>
          <a:bodyPr/>
          <a:lstStyle/>
          <a:p>
            <a:pPr marL="0" indent="0">
              <a:buNone/>
            </a:pPr>
            <a:endParaRPr lang="en-US" dirty="0"/>
          </a:p>
          <a:p>
            <a:r>
              <a:rPr lang="en-US" b="0" dirty="0"/>
              <a:t>To define some new primitives to implement the key exchange on link level of MLD.</a:t>
            </a:r>
          </a:p>
          <a:p>
            <a:r>
              <a:rPr lang="en-US" b="0" dirty="0"/>
              <a:t>Proposal to encapsulate the new primitive in data frame.</a:t>
            </a:r>
          </a:p>
        </p:txBody>
      </p:sp>
      <p:sp>
        <p:nvSpPr>
          <p:cNvPr id="7" name="灯片编号占位符 5">
            <a:extLst>
              <a:ext uri="{FF2B5EF4-FFF2-40B4-BE49-F238E27FC236}">
                <a16:creationId xmlns:a16="http://schemas.microsoft.com/office/drawing/2014/main" id="{819B61EA-3EEB-4DA6-82B8-02B92AA064CF}"/>
              </a:ext>
            </a:extLst>
          </p:cNvPr>
          <p:cNvSpPr>
            <a:spLocks noGrp="1"/>
          </p:cNvSpPr>
          <p:nvPr>
            <p:ph type="sldNum" sz="quarter" idx="12"/>
          </p:nvPr>
        </p:nvSpPr>
        <p:spPr>
          <a:xfrm>
            <a:off x="4303006" y="6492875"/>
            <a:ext cx="2743200" cy="365125"/>
          </a:xfrm>
        </p:spPr>
        <p:txBody>
          <a:bodyPr/>
          <a:lstStyle/>
          <a:p>
            <a:r>
              <a:rPr lang="en-GB" dirty="0"/>
              <a:t>Slide </a:t>
            </a:r>
            <a:fld id="{DE40C9FC-4879-4F20-9ECA-A574A90476B7}" type="slidenum">
              <a:rPr lang="en-GB" smtClean="0"/>
              <a:pPr/>
              <a:t>9</a:t>
            </a:fld>
            <a:endParaRPr lang="en-GB" dirty="0"/>
          </a:p>
        </p:txBody>
      </p:sp>
      <p:sp>
        <p:nvSpPr>
          <p:cNvPr id="9" name="页脚占位符 4">
            <a:extLst>
              <a:ext uri="{FF2B5EF4-FFF2-40B4-BE49-F238E27FC236}">
                <a16:creationId xmlns:a16="http://schemas.microsoft.com/office/drawing/2014/main" id="{49FB280D-1080-4B98-9AE0-A3C04CD0845A}"/>
              </a:ext>
            </a:extLst>
          </p:cNvPr>
          <p:cNvSpPr>
            <a:spLocks noGrp="1"/>
          </p:cNvSpPr>
          <p:nvPr>
            <p:ph type="ftr" sz="quarter" idx="11"/>
          </p:nvPr>
        </p:nvSpPr>
        <p:spPr>
          <a:xfrm>
            <a:off x="9619938" y="6492875"/>
            <a:ext cx="1782924" cy="276999"/>
          </a:xfrm>
        </p:spPr>
        <p:txBody>
          <a:bodyPr/>
          <a:lstStyle/>
          <a:p>
            <a:r>
              <a:rPr lang="da-DK" dirty="0"/>
              <a:t>Jay Yang   (Nokia)</a:t>
            </a:r>
            <a:endParaRPr lang="en-GB" dirty="0"/>
          </a:p>
        </p:txBody>
      </p:sp>
    </p:spTree>
    <p:extLst>
      <p:ext uri="{BB962C8B-B14F-4D97-AF65-F5344CB8AC3E}">
        <p14:creationId xmlns:p14="http://schemas.microsoft.com/office/powerpoint/2010/main" val="38614754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6408</TotalTime>
  <Words>1107</Words>
  <Application>Microsoft Office PowerPoint</Application>
  <PresentationFormat>Widescreen</PresentationFormat>
  <Paragraphs>162</Paragraphs>
  <Slides>18</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3" baseType="lpstr">
      <vt:lpstr>Arial,Bold</vt:lpstr>
      <vt:lpstr>Calibri</vt:lpstr>
      <vt:lpstr>Times New Roman</vt:lpstr>
      <vt:lpstr>802-11-Submission</vt:lpstr>
      <vt:lpstr>Document</vt:lpstr>
      <vt:lpstr>MLO Link Key Exchange Considerations</vt:lpstr>
      <vt:lpstr>Recap</vt:lpstr>
      <vt:lpstr>Problem &amp; Proposal</vt:lpstr>
      <vt:lpstr>Solution</vt:lpstr>
      <vt:lpstr>Solution-cont.</vt:lpstr>
      <vt:lpstr>Solution-cont.</vt:lpstr>
      <vt:lpstr>The format in data frame</vt:lpstr>
      <vt:lpstr>PowerPoint Presentation</vt:lpstr>
      <vt:lpstr>Summary</vt:lpstr>
      <vt:lpstr>References</vt:lpstr>
      <vt:lpstr>SP 1</vt:lpstr>
      <vt:lpstr>SP 1.1</vt:lpstr>
      <vt:lpstr>SP 1.2</vt:lpstr>
      <vt:lpstr>SP2</vt:lpstr>
      <vt:lpstr>Backup-1</vt:lpstr>
      <vt:lpstr>Backup-2</vt:lpstr>
      <vt:lpstr>Backup-3</vt:lpstr>
      <vt:lpstr>Backup-4: 4-way handshake process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Virtual BSS of Multi-AP Coordination for Non-MLD STA</dc:title>
  <dc:creator>Yang, Zhijie (NSB - CN/Shanghai)</dc:creator>
  <cp:lastModifiedBy>Yang, Zhijie (NSB - CN/Shanghai)</cp:lastModifiedBy>
  <cp:revision>252</cp:revision>
  <dcterms:created xsi:type="dcterms:W3CDTF">2020-05-28T07:03:28Z</dcterms:created>
  <dcterms:modified xsi:type="dcterms:W3CDTF">2020-08-19T07:45:30Z</dcterms:modified>
</cp:coreProperties>
</file>