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2"/>
  </p:notesMasterIdLst>
  <p:handoutMasterIdLst>
    <p:handoutMasterId r:id="rId13"/>
  </p:handoutMasterIdLst>
  <p:sldIdLst>
    <p:sldId id="256" r:id="rId2"/>
    <p:sldId id="257" r:id="rId3"/>
    <p:sldId id="272" r:id="rId4"/>
    <p:sldId id="315" r:id="rId5"/>
    <p:sldId id="316" r:id="rId6"/>
    <p:sldId id="317" r:id="rId7"/>
    <p:sldId id="318" r:id="rId8"/>
    <p:sldId id="319" r:id="rId9"/>
    <p:sldId id="320" r:id="rId10"/>
    <p:sldId id="321" r:id="rId11"/>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2" autoAdjust="0"/>
    <p:restoredTop sz="94530" autoAdjust="0"/>
  </p:normalViewPr>
  <p:slideViewPr>
    <p:cSldViewPr>
      <p:cViewPr varScale="1">
        <p:scale>
          <a:sx n="82" d="100"/>
          <a:sy n="82" d="100"/>
        </p:scale>
        <p:origin x="756"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11-20/1240r0</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August 2020</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How many MACs?</a:t>
            </a:r>
            <a:br>
              <a:rPr lang="en-GB" dirty="0">
                <a:latin typeface="Times New Roman" pitchFamily="18" charset="0"/>
                <a:ea typeface="MS Gothic" pitchFamily="49" charset="-128"/>
              </a:rPr>
            </a:br>
            <a:r>
              <a:rPr lang="en-GB" dirty="0">
                <a:latin typeface="Times New Roman" pitchFamily="18" charset="0"/>
                <a:ea typeface="MS Gothic" pitchFamily="49" charset="-128"/>
              </a:rPr>
              <a:t>And, Spacetime in reference models</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2020-08-17</a:t>
            </a:r>
          </a:p>
        </p:txBody>
      </p:sp>
      <p:graphicFrame>
        <p:nvGraphicFramePr>
          <p:cNvPr id="3119" name="Object 47"/>
          <p:cNvGraphicFramePr>
            <a:graphicFrameLocks noChangeAspect="1"/>
          </p:cNvGraphicFramePr>
          <p:nvPr>
            <p:extLst>
              <p:ext uri="{D42A27DB-BD31-4B8C-83A1-F6EECF244321}">
                <p14:modId xmlns:p14="http://schemas.microsoft.com/office/powerpoint/2010/main" val="2807386174"/>
              </p:ext>
            </p:extLst>
          </p:nvPr>
        </p:nvGraphicFramePr>
        <p:xfrm>
          <a:off x="534989" y="2351088"/>
          <a:ext cx="8004608" cy="2446338"/>
        </p:xfrm>
        <a:graphic>
          <a:graphicData uri="http://schemas.openxmlformats.org/presentationml/2006/ole">
            <mc:AlternateContent xmlns:mc="http://schemas.openxmlformats.org/markup-compatibility/2006">
              <mc:Choice xmlns:v="urn:schemas-microsoft-com:vml" Requires="v">
                <p:oleObj spid="_x0000_s3250"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4989" y="2351088"/>
                        <a:ext cx="8004608" cy="2446338"/>
                      </a:xfrm>
                      <a:prstGeom prst="rect">
                        <a:avLst/>
                      </a:prstGeom>
                      <a:noFill/>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04420" y="767290"/>
            <a:ext cx="8131538" cy="617326"/>
          </a:xfrm>
        </p:spPr>
        <p:txBody>
          <a:bodyPr/>
          <a:lstStyle/>
          <a:p>
            <a:pPr algn="l" defTabSz="914400">
              <a:lnSpc>
                <a:spcPct val="80000"/>
              </a:lnSpc>
              <a:buFont typeface="Times New Roman" pitchFamily="16" charset="0"/>
              <a:buNone/>
              <a:defRPr/>
            </a:pPr>
            <a:r>
              <a:rPr lang="en-US" sz="3600" b="0" kern="1200" dirty="0">
                <a:solidFill>
                  <a:srgbClr val="435153"/>
                </a:solidFill>
              </a:rPr>
              <a:t>Conclusion </a:t>
            </a:r>
            <a:endParaRPr lang="en-US" sz="3600" b="0" kern="1200" dirty="0">
              <a:solidFill>
                <a:schemeClr val="accent6"/>
              </a:solidFill>
            </a:endParaRPr>
          </a:p>
        </p:txBody>
      </p:sp>
      <p:sp>
        <p:nvSpPr>
          <p:cNvPr id="8" name="Rectangle 2"/>
          <p:cNvSpPr txBox="1">
            <a:spLocks noChangeArrowheads="1"/>
          </p:cNvSpPr>
          <p:nvPr/>
        </p:nvSpPr>
        <p:spPr bwMode="auto">
          <a:xfrm>
            <a:off x="490918" y="1312601"/>
            <a:ext cx="8245040" cy="423279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The blocks within the MAC reference model don’t exist in time and space.  </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If time (or space) differences matter (to a peer), those need to be explicitly described in terms of the interaction between the blocks that interact across that boundary(</a:t>
            </a:r>
            <a:r>
              <a:rPr lang="en-US" kern="0" dirty="0" err="1">
                <a:solidFill>
                  <a:schemeClr val="tx1"/>
                </a:solidFill>
                <a:latin typeface="Times New Roman" pitchFamily="18" charset="0"/>
                <a:ea typeface="MS Gothic" pitchFamily="49" charset="-128"/>
              </a:rPr>
              <a:t>ies</a:t>
            </a:r>
            <a:r>
              <a:rPr lang="en-US" kern="0" dirty="0">
                <a:solidFill>
                  <a:schemeClr val="tx1"/>
                </a:solidFill>
                <a:latin typeface="Times New Roman" pitchFamily="18" charset="0"/>
                <a:ea typeface="MS Gothic" pitchFamily="49" charset="-128"/>
              </a:rPr>
              <a:t>).</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u="sng" kern="0" dirty="0">
                <a:solidFill>
                  <a:schemeClr val="tx1"/>
                </a:solidFill>
                <a:latin typeface="Times New Roman" pitchFamily="18" charset="0"/>
                <a:ea typeface="MS Gothic" pitchFamily="49" charset="-128"/>
              </a:rPr>
              <a:t>For each of the major functions shown in the MAC reference model, we need to consider whether spacetime is observable by a remote peer.</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kern="0" dirty="0">
                <a:solidFill>
                  <a:schemeClr val="tx1"/>
                </a:solidFill>
                <a:latin typeface="Times New Roman" pitchFamily="18" charset="0"/>
                <a:ea typeface="MS Gothic" pitchFamily="49" charset="-128"/>
              </a:rPr>
              <a:t>If no, keep the reference model simple, and leave it out.</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kern="0" dirty="0">
                <a:solidFill>
                  <a:schemeClr val="tx1"/>
                </a:solidFill>
                <a:latin typeface="Times New Roman" pitchFamily="18" charset="0"/>
                <a:ea typeface="MS Gothic" pitchFamily="49" charset="-128"/>
              </a:rPr>
              <a:t>If yes, show the split, make the block-block interactions clear</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kern="0" dirty="0">
                <a:solidFill>
                  <a:schemeClr val="tx1"/>
                </a:solidFill>
                <a:latin typeface="Times New Roman" pitchFamily="18" charset="0"/>
                <a:ea typeface="MS Gothic" pitchFamily="49" charset="-128"/>
              </a:rPr>
              <a:t>If “maybe”, show in the reference model that options are possible, and peers must be designed to handle them.</a:t>
            </a:r>
          </a:p>
        </p:txBody>
      </p:sp>
    </p:spTree>
    <p:extLst>
      <p:ext uri="{BB962C8B-B14F-4D97-AF65-F5344CB8AC3E}">
        <p14:creationId xmlns:p14="http://schemas.microsoft.com/office/powerpoint/2010/main" val="20305542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is intended to encourage discussion about how to best represent the 11be reference model, in terms of how many of the “shared” or “upper” (or whatever we call it) MAC entities should be shown.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marL="342900" lvl="1" indent="-34290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b="1" dirty="0">
                <a:latin typeface="Times New Roman" pitchFamily="18" charset="0"/>
                <a:ea typeface="MS Gothic" pitchFamily="49" charset="-128"/>
                <a:cs typeface="+mn-cs"/>
              </a:rPr>
              <a:t>	It seems that the discussion depends, at least in part, on a mutual understanding of how parallelism is (and is not) shown in the spacetime view of reference models.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Context</a:t>
            </a:r>
            <a:endParaRPr lang="en-US" sz="3600" b="0" kern="1200" dirty="0">
              <a:solidFill>
                <a:schemeClr val="accent6"/>
              </a:solidFill>
            </a:endParaRPr>
          </a:p>
        </p:txBody>
      </p:sp>
      <p:sp>
        <p:nvSpPr>
          <p:cNvPr id="8" name="Rectangle 2"/>
          <p:cNvSpPr txBox="1">
            <a:spLocks noChangeArrowheads="1"/>
          </p:cNvSpPr>
          <p:nvPr/>
        </p:nvSpPr>
        <p:spPr bwMode="auto">
          <a:xfrm>
            <a:off x="683051" y="1556792"/>
            <a:ext cx="3600917"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11-20/1200 proposed a MAC reference model like the one to the right, for the MLD structure.</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2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This has led to off-line comments/discussion about whether this means some components of the “MAC stack” could not be implemented in separate/parallel components in implementations.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pic>
        <p:nvPicPr>
          <p:cNvPr id="7" name="Picture 6">
            <a:extLst>
              <a:ext uri="{FF2B5EF4-FFF2-40B4-BE49-F238E27FC236}">
                <a16:creationId xmlns:a16="http://schemas.microsoft.com/office/drawing/2014/main" id="{2D2381DA-C83B-4EF6-9AB9-80D4D140D083}"/>
              </a:ext>
            </a:extLst>
          </p:cNvPr>
          <p:cNvPicPr>
            <a:picLocks noChangeAspect="1"/>
          </p:cNvPicPr>
          <p:nvPr/>
        </p:nvPicPr>
        <p:blipFill>
          <a:blip r:embed="rId2"/>
          <a:stretch>
            <a:fillRect/>
          </a:stretch>
        </p:blipFill>
        <p:spPr>
          <a:xfrm>
            <a:off x="4283968" y="942810"/>
            <a:ext cx="4216548" cy="5449415"/>
          </a:xfrm>
          <a:prstGeom prst="rect">
            <a:avLst/>
          </a:prstGeom>
        </p:spPr>
      </p:pic>
    </p:spTree>
    <p:extLst>
      <p:ext uri="{BB962C8B-B14F-4D97-AF65-F5344CB8AC3E}">
        <p14:creationId xmlns:p14="http://schemas.microsoft.com/office/powerpoint/2010/main" val="138978441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Some foundation</a:t>
            </a:r>
            <a:endParaRPr lang="en-US" sz="3600" b="0" kern="1200" dirty="0">
              <a:solidFill>
                <a:schemeClr val="accent6"/>
              </a:solidFill>
            </a:endParaRPr>
          </a:p>
        </p:txBody>
      </p:sp>
      <p:sp>
        <p:nvSpPr>
          <p:cNvPr id="8" name="Rectangle 2"/>
          <p:cNvSpPr txBox="1">
            <a:spLocks noChangeArrowheads="1"/>
          </p:cNvSpPr>
          <p:nvPr/>
        </p:nvSpPr>
        <p:spPr bwMode="auto">
          <a:xfrm>
            <a:off x="715492" y="1628800"/>
            <a:ext cx="7992243" cy="423279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As a foundation, let’s consider the “spacetime” of the MAC reference model.</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In particular, note that the reference model provides exactly (and only) that -- a </a:t>
            </a:r>
            <a:r>
              <a:rPr lang="en-US" i="1" u="sng" kern="0" dirty="0">
                <a:solidFill>
                  <a:schemeClr val="tx1"/>
                </a:solidFill>
                <a:latin typeface="Times New Roman" pitchFamily="18" charset="0"/>
                <a:ea typeface="MS Gothic" pitchFamily="49" charset="-128"/>
              </a:rPr>
              <a:t>model</a:t>
            </a:r>
            <a:r>
              <a:rPr lang="en-US" kern="0" dirty="0">
                <a:solidFill>
                  <a:schemeClr val="tx1"/>
                </a:solidFill>
                <a:latin typeface="Times New Roman" pitchFamily="18" charset="0"/>
                <a:ea typeface="MS Gothic" pitchFamily="49" charset="-128"/>
              </a:rPr>
              <a:t> that can be used by independent implementers to ensure their devices can interoperate, because they share a common understanding of expected (externally visible/interoperable) behavior.</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So, if something doesn’t affect interoperability, it doesn’t matter, in the reference model.</a:t>
            </a:r>
          </a:p>
        </p:txBody>
      </p:sp>
    </p:spTree>
    <p:extLst>
      <p:ext uri="{BB962C8B-B14F-4D97-AF65-F5344CB8AC3E}">
        <p14:creationId xmlns:p14="http://schemas.microsoft.com/office/powerpoint/2010/main" val="247926432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04420" y="767290"/>
            <a:ext cx="8131538" cy="617326"/>
          </a:xfrm>
        </p:spPr>
        <p:txBody>
          <a:bodyPr/>
          <a:lstStyle/>
          <a:p>
            <a:pPr algn="l" defTabSz="914400">
              <a:lnSpc>
                <a:spcPct val="80000"/>
              </a:lnSpc>
              <a:buFont typeface="Times New Roman" pitchFamily="16" charset="0"/>
              <a:buNone/>
              <a:defRPr/>
            </a:pPr>
            <a:r>
              <a:rPr lang="en-US" sz="3600" b="0" kern="1200" dirty="0">
                <a:solidFill>
                  <a:srgbClr val="435153"/>
                </a:solidFill>
              </a:rPr>
              <a:t>Implications of foundation</a:t>
            </a:r>
            <a:endParaRPr lang="en-US" sz="3600" b="0" kern="1200" dirty="0">
              <a:solidFill>
                <a:schemeClr val="accent6"/>
              </a:solidFill>
            </a:endParaRPr>
          </a:p>
        </p:txBody>
      </p:sp>
      <p:sp>
        <p:nvSpPr>
          <p:cNvPr id="8" name="Rectangle 2"/>
          <p:cNvSpPr txBox="1">
            <a:spLocks noChangeArrowheads="1"/>
          </p:cNvSpPr>
          <p:nvPr/>
        </p:nvSpPr>
        <p:spPr bwMode="auto">
          <a:xfrm>
            <a:off x="467545" y="1384616"/>
            <a:ext cx="8268414" cy="423279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“Time” doesn’t matter, except where explicitly described.</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That is, for example, of course PHY timing matters.  Of course the ability to power save queue MSDUs/MMPDUs for a period of time matters.  But, most other actions within the reference model are assumed to be “timeless”.</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As a result, the question of “what can happen in parallel?” is not answered by the reference model.  As long as the resulting behavior (as viewed externally or by a peer device) matches what would be done by a direct implementation of the reference model, how a given implementation actually does it is out-of-scope.</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And, as another result, the question of “how many of X are distributed (in space)” doesn’t matter, either.</a:t>
            </a:r>
          </a:p>
        </p:txBody>
      </p:sp>
    </p:spTree>
    <p:extLst>
      <p:ext uri="{BB962C8B-B14F-4D97-AF65-F5344CB8AC3E}">
        <p14:creationId xmlns:p14="http://schemas.microsoft.com/office/powerpoint/2010/main" val="3012636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04420" y="767290"/>
            <a:ext cx="8131538" cy="617326"/>
          </a:xfrm>
        </p:spPr>
        <p:txBody>
          <a:bodyPr/>
          <a:lstStyle/>
          <a:p>
            <a:pPr algn="l" defTabSz="914400">
              <a:lnSpc>
                <a:spcPct val="80000"/>
              </a:lnSpc>
              <a:buFont typeface="Times New Roman" pitchFamily="16" charset="0"/>
              <a:buNone/>
              <a:defRPr/>
            </a:pPr>
            <a:r>
              <a:rPr lang="en-US" sz="3600" b="0" kern="1200" dirty="0">
                <a:solidFill>
                  <a:srgbClr val="435153"/>
                </a:solidFill>
              </a:rPr>
              <a:t>An example</a:t>
            </a:r>
            <a:endParaRPr lang="en-US" sz="3600" b="0" kern="1200" dirty="0">
              <a:solidFill>
                <a:schemeClr val="accent6"/>
              </a:solidFill>
            </a:endParaRPr>
          </a:p>
        </p:txBody>
      </p:sp>
      <p:sp>
        <p:nvSpPr>
          <p:cNvPr id="8" name="Rectangle 2"/>
          <p:cNvSpPr txBox="1">
            <a:spLocks noChangeArrowheads="1"/>
          </p:cNvSpPr>
          <p:nvPr/>
        </p:nvSpPr>
        <p:spPr bwMode="auto">
          <a:xfrm>
            <a:off x="720341" y="1549250"/>
            <a:ext cx="7992243" cy="423279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Consider the Packet Number (PN) assignment block, just as an example.</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The PN block is responsible, for each MPDU, to: </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Obtain a PN for this temporal key (or key and TID/ACI for PV1), and associate it with the MPDU (how is implementation specific) for use in the encryption block</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Increment the PN for this temporal key (and TID/ACI for PV1).</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If the PN space for this temporal key (and TID/ACI for PV1) is exhausted, trigger the exhaustion action.</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These actions are modeled as being timeless (effectively, taking zero time), and happening in any order.</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415091558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04420" y="767290"/>
            <a:ext cx="8131538" cy="617326"/>
          </a:xfrm>
        </p:spPr>
        <p:txBody>
          <a:bodyPr/>
          <a:lstStyle/>
          <a:p>
            <a:pPr algn="l" defTabSz="914400">
              <a:lnSpc>
                <a:spcPct val="80000"/>
              </a:lnSpc>
              <a:buFont typeface="Times New Roman" pitchFamily="16" charset="0"/>
              <a:buNone/>
              <a:defRPr/>
            </a:pPr>
            <a:r>
              <a:rPr lang="en-US" sz="3600" b="0" kern="1200" dirty="0">
                <a:solidFill>
                  <a:srgbClr val="435153"/>
                </a:solidFill>
              </a:rPr>
              <a:t>An example</a:t>
            </a:r>
            <a:endParaRPr lang="en-US" sz="3600" b="0" kern="1200" dirty="0">
              <a:solidFill>
                <a:schemeClr val="accent6"/>
              </a:solidFill>
            </a:endParaRPr>
          </a:p>
        </p:txBody>
      </p:sp>
      <p:sp>
        <p:nvSpPr>
          <p:cNvPr id="8" name="Rectangle 2"/>
          <p:cNvSpPr txBox="1">
            <a:spLocks noChangeArrowheads="1"/>
          </p:cNvSpPr>
          <p:nvPr/>
        </p:nvSpPr>
        <p:spPr bwMode="auto">
          <a:xfrm>
            <a:off x="489212" y="1393962"/>
            <a:ext cx="8245040" cy="423279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Thus, implementations can implement PN assignment in any of a number of ways, including serializing each MPDU, doing parallel PN assignment with one “thread” for each temporal key, or doing massive parallelism with appropriate ‘locks’, ‘rollbacks’ or whatever, to ensure the net result appears correct, or other methods.</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This implies that the sharing of state (like current PNs) between multiple instances of a PN assignment block, is an implementation detail, and not shown in the MAC reference model.</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Again, the reference model assumes ‘timeless’ operation, so parallelism or distributed processing does not have any effect on, or limitation caused by, the reference model.</a:t>
            </a:r>
          </a:p>
        </p:txBody>
      </p:sp>
    </p:spTree>
    <p:extLst>
      <p:ext uri="{BB962C8B-B14F-4D97-AF65-F5344CB8AC3E}">
        <p14:creationId xmlns:p14="http://schemas.microsoft.com/office/powerpoint/2010/main" val="320369850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04420" y="767290"/>
            <a:ext cx="8131538" cy="617326"/>
          </a:xfrm>
        </p:spPr>
        <p:txBody>
          <a:bodyPr/>
          <a:lstStyle/>
          <a:p>
            <a:pPr algn="l" defTabSz="914400">
              <a:lnSpc>
                <a:spcPct val="80000"/>
              </a:lnSpc>
              <a:buFont typeface="Times New Roman" pitchFamily="16" charset="0"/>
              <a:buNone/>
              <a:defRPr/>
            </a:pPr>
            <a:r>
              <a:rPr lang="en-US" sz="3600" b="0" kern="1200" dirty="0">
                <a:solidFill>
                  <a:srgbClr val="435153"/>
                </a:solidFill>
              </a:rPr>
              <a:t>An example</a:t>
            </a:r>
            <a:endParaRPr lang="en-US" sz="3600" b="0" kern="1200" dirty="0">
              <a:solidFill>
                <a:schemeClr val="accent6"/>
              </a:solidFill>
            </a:endParaRPr>
          </a:p>
        </p:txBody>
      </p:sp>
      <p:sp>
        <p:nvSpPr>
          <p:cNvPr id="8" name="Rectangle 2"/>
          <p:cNvSpPr txBox="1">
            <a:spLocks noChangeArrowheads="1"/>
          </p:cNvSpPr>
          <p:nvPr/>
        </p:nvSpPr>
        <p:spPr bwMode="auto">
          <a:xfrm>
            <a:off x="236122" y="1393962"/>
            <a:ext cx="8498130" cy="423279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So, these are all equivalent models:</a:t>
            </a:r>
          </a:p>
        </p:txBody>
      </p:sp>
      <p:pic>
        <p:nvPicPr>
          <p:cNvPr id="3" name="Picture 2">
            <a:extLst>
              <a:ext uri="{FF2B5EF4-FFF2-40B4-BE49-F238E27FC236}">
                <a16:creationId xmlns:a16="http://schemas.microsoft.com/office/drawing/2014/main" id="{33DC0675-5950-4D38-B21F-F237C4E8D82A}"/>
              </a:ext>
            </a:extLst>
          </p:cNvPr>
          <p:cNvPicPr>
            <a:picLocks noChangeAspect="1"/>
          </p:cNvPicPr>
          <p:nvPr/>
        </p:nvPicPr>
        <p:blipFill>
          <a:blip r:embed="rId2"/>
          <a:stretch>
            <a:fillRect/>
          </a:stretch>
        </p:blipFill>
        <p:spPr>
          <a:xfrm>
            <a:off x="5555988" y="1445440"/>
            <a:ext cx="3351890" cy="1751646"/>
          </a:xfrm>
          <a:prstGeom prst="rect">
            <a:avLst/>
          </a:prstGeom>
        </p:spPr>
      </p:pic>
      <p:pic>
        <p:nvPicPr>
          <p:cNvPr id="4" name="Picture 3">
            <a:extLst>
              <a:ext uri="{FF2B5EF4-FFF2-40B4-BE49-F238E27FC236}">
                <a16:creationId xmlns:a16="http://schemas.microsoft.com/office/drawing/2014/main" id="{17C474AC-209A-442F-A9EA-C3CD08924550}"/>
              </a:ext>
            </a:extLst>
          </p:cNvPr>
          <p:cNvPicPr>
            <a:picLocks noChangeAspect="1"/>
          </p:cNvPicPr>
          <p:nvPr/>
        </p:nvPicPr>
        <p:blipFill>
          <a:blip r:embed="rId3"/>
          <a:stretch>
            <a:fillRect/>
          </a:stretch>
        </p:blipFill>
        <p:spPr>
          <a:xfrm>
            <a:off x="315586" y="2009398"/>
            <a:ext cx="4760703" cy="2694079"/>
          </a:xfrm>
          <a:prstGeom prst="rect">
            <a:avLst/>
          </a:prstGeom>
        </p:spPr>
      </p:pic>
      <p:pic>
        <p:nvPicPr>
          <p:cNvPr id="5" name="Picture 4">
            <a:extLst>
              <a:ext uri="{FF2B5EF4-FFF2-40B4-BE49-F238E27FC236}">
                <a16:creationId xmlns:a16="http://schemas.microsoft.com/office/drawing/2014/main" id="{D9E27982-93A7-4D25-9160-2F7099FFD44B}"/>
              </a:ext>
            </a:extLst>
          </p:cNvPr>
          <p:cNvPicPr>
            <a:picLocks noChangeAspect="1"/>
          </p:cNvPicPr>
          <p:nvPr/>
        </p:nvPicPr>
        <p:blipFill>
          <a:blip r:embed="rId4"/>
          <a:stretch>
            <a:fillRect/>
          </a:stretch>
        </p:blipFill>
        <p:spPr>
          <a:xfrm>
            <a:off x="4780436" y="3695376"/>
            <a:ext cx="4057995" cy="2973712"/>
          </a:xfrm>
          <a:prstGeom prst="rect">
            <a:avLst/>
          </a:prstGeom>
        </p:spPr>
      </p:pic>
    </p:spTree>
    <p:extLst>
      <p:ext uri="{BB962C8B-B14F-4D97-AF65-F5344CB8AC3E}">
        <p14:creationId xmlns:p14="http://schemas.microsoft.com/office/powerpoint/2010/main" val="177929820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04420" y="767290"/>
            <a:ext cx="8131538" cy="617326"/>
          </a:xfrm>
        </p:spPr>
        <p:txBody>
          <a:bodyPr/>
          <a:lstStyle/>
          <a:p>
            <a:pPr algn="l" defTabSz="914400">
              <a:lnSpc>
                <a:spcPct val="80000"/>
              </a:lnSpc>
              <a:buFont typeface="Times New Roman" pitchFamily="16" charset="0"/>
              <a:buNone/>
              <a:defRPr/>
            </a:pPr>
            <a:r>
              <a:rPr lang="en-US" sz="3600" b="0" kern="1200" dirty="0">
                <a:solidFill>
                  <a:srgbClr val="435153"/>
                </a:solidFill>
              </a:rPr>
              <a:t>Deduction </a:t>
            </a:r>
            <a:endParaRPr lang="en-US" sz="3600" b="0" kern="1200" dirty="0">
              <a:solidFill>
                <a:schemeClr val="accent6"/>
              </a:solidFill>
            </a:endParaRPr>
          </a:p>
        </p:txBody>
      </p:sp>
      <p:sp>
        <p:nvSpPr>
          <p:cNvPr id="8" name="Rectangle 2"/>
          <p:cNvSpPr txBox="1">
            <a:spLocks noChangeArrowheads="1"/>
          </p:cNvSpPr>
          <p:nvPr/>
        </p:nvSpPr>
        <p:spPr bwMode="auto">
          <a:xfrm>
            <a:off x="489212" y="1393962"/>
            <a:ext cx="8245040" cy="423279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We don’t need to worry about “how many” instances of a block appear in the MAC reference model, UNLESS: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There is important (and explicit) time aspect to the function, for example the buffering operations.  In such a case, how many actors (one or many) can interact via that time aspect is important to understand and describe.</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It is important to interoperability to have agreement about where parallelism can occur, and the peer device needs to be aware of this because it will detect the behavior.</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solidFill>
                  <a:schemeClr val="tx1"/>
                </a:solidFill>
                <a:latin typeface="Times New Roman" pitchFamily="18" charset="0"/>
                <a:ea typeface="MS Gothic" pitchFamily="49" charset="-128"/>
              </a:rPr>
              <a:t>But, we should also be aware of situations where the peer device </a:t>
            </a:r>
            <a:r>
              <a:rPr lang="en-US" i="1" u="sng" kern="0" dirty="0">
                <a:solidFill>
                  <a:schemeClr val="tx1"/>
                </a:solidFill>
                <a:latin typeface="Times New Roman" pitchFamily="18" charset="0"/>
                <a:ea typeface="MS Gothic" pitchFamily="49" charset="-128"/>
              </a:rPr>
              <a:t>might</a:t>
            </a:r>
            <a:r>
              <a:rPr lang="en-US" kern="0" dirty="0">
                <a:solidFill>
                  <a:schemeClr val="tx1"/>
                </a:solidFill>
                <a:latin typeface="Times New Roman" pitchFamily="18" charset="0"/>
                <a:ea typeface="MS Gothic" pitchFamily="49" charset="-128"/>
              </a:rPr>
              <a:t> become aware of the difference, but it is </a:t>
            </a:r>
            <a:r>
              <a:rPr lang="en-US" u="sng" kern="0" dirty="0">
                <a:solidFill>
                  <a:schemeClr val="tx1"/>
                </a:solidFill>
                <a:latin typeface="Times New Roman" pitchFamily="18" charset="0"/>
                <a:ea typeface="MS Gothic" pitchFamily="49" charset="-128"/>
              </a:rPr>
              <a:t>not</a:t>
            </a:r>
            <a:r>
              <a:rPr lang="en-US" kern="0" dirty="0">
                <a:solidFill>
                  <a:schemeClr val="tx1"/>
                </a:solidFill>
                <a:latin typeface="Times New Roman" pitchFamily="18" charset="0"/>
                <a:ea typeface="MS Gothic" pitchFamily="49" charset="-128"/>
              </a:rPr>
              <a:t> important to operation, and we can leave it to implementation option.  It is important to describe these as well, so the peer does not make a poor assumption.</a:t>
            </a:r>
          </a:p>
        </p:txBody>
      </p:sp>
    </p:spTree>
    <p:extLst>
      <p:ext uri="{BB962C8B-B14F-4D97-AF65-F5344CB8AC3E}">
        <p14:creationId xmlns:p14="http://schemas.microsoft.com/office/powerpoint/2010/main" val="2646118591"/>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33782</TotalTime>
  <Words>1038</Words>
  <Application>Microsoft Office PowerPoint</Application>
  <PresentationFormat>On-screen Show (4:3)</PresentationFormat>
  <Paragraphs>73</Paragraphs>
  <Slides>10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 Unicode MS</vt:lpstr>
      <vt:lpstr>Arial</vt:lpstr>
      <vt:lpstr>Times New Roman</vt:lpstr>
      <vt:lpstr>802-11-template</vt:lpstr>
      <vt:lpstr>Document</vt:lpstr>
      <vt:lpstr>How many MACs? And, Spacetime in reference models</vt:lpstr>
      <vt:lpstr>Abstract</vt:lpstr>
      <vt:lpstr>Context</vt:lpstr>
      <vt:lpstr>Some foundation</vt:lpstr>
      <vt:lpstr>Implications of foundation</vt:lpstr>
      <vt:lpstr>An example</vt:lpstr>
      <vt:lpstr>An example</vt:lpstr>
      <vt:lpstr>An example</vt:lpstr>
      <vt:lpstr>Deduction </vt:lpstr>
      <vt:lpstr>Conclusion </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264</cp:revision>
  <cp:lastPrinted>1601-01-01T00:00:00Z</cp:lastPrinted>
  <dcterms:created xsi:type="dcterms:W3CDTF">2010-02-15T12:38:41Z</dcterms:created>
  <dcterms:modified xsi:type="dcterms:W3CDTF">2020-08-18T22:43:46Z</dcterms:modified>
</cp:coreProperties>
</file>