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3"/>
  </p:notesMasterIdLst>
  <p:handoutMasterIdLst>
    <p:handoutMasterId r:id="rId14"/>
  </p:handoutMasterIdLst>
  <p:sldIdLst>
    <p:sldId id="283" r:id="rId2"/>
    <p:sldId id="285" r:id="rId3"/>
    <p:sldId id="284" r:id="rId4"/>
    <p:sldId id="286" r:id="rId5"/>
    <p:sldId id="304" r:id="rId6"/>
    <p:sldId id="299" r:id="rId7"/>
    <p:sldId id="297" r:id="rId8"/>
    <p:sldId id="295" r:id="rId9"/>
    <p:sldId id="300" r:id="rId10"/>
    <p:sldId id="293" r:id="rId11"/>
    <p:sldId id="294" r:id="rId12"/>
  </p:sldIdLst>
  <p:sldSz cx="9144000" cy="6858000" type="screen4x3"/>
  <p:notesSz cx="9939338" cy="6807200"/>
  <p:defaultTextStyle>
    <a:defPPr>
      <a:defRPr lang="en-US"/>
    </a:defPPr>
    <a:lvl1pPr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1pPr>
    <a:lvl2pPr marL="4572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2pPr>
    <a:lvl3pPr marL="9144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3pPr>
    <a:lvl4pPr marL="13716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4pPr>
    <a:lvl5pPr marL="18288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5pPr>
    <a:lvl6pPr marL="22860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6pPr>
    <a:lvl7pPr marL="27432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7pPr>
    <a:lvl8pPr marL="32004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8pPr>
    <a:lvl9pPr marL="36576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44">
          <p15:clr>
            <a:srgbClr val="A4A3A4"/>
          </p15:clr>
        </p15:guide>
        <p15:guide id="2" pos="313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천진영/책임연구원/차세대표준(연)ICS팀(jiny.chun@lge.com)" initials="천" lastIdx="1" clrIdx="0">
    <p:extLst>
      <p:ext uri="{19B8F6BF-5375-455C-9EA6-DF929625EA0E}">
        <p15:presenceInfo xmlns:p15="http://schemas.microsoft.com/office/powerpoint/2012/main" userId="S-1-5-21-2543426832-1914326140-3112152631-10825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168420"/>
    <a:srgbClr val="0000CC"/>
    <a:srgbClr val="006C31"/>
    <a:srgbClr val="00863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스타일 없음, 표 눈금">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스타일 없음, 눈금 없음">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보통 스타일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보통 스타일 2 - 강조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보통 스타일 2 - 강조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427" autoAdjust="0"/>
    <p:restoredTop sz="93394" autoAdjust="0"/>
  </p:normalViewPr>
  <p:slideViewPr>
    <p:cSldViewPr>
      <p:cViewPr varScale="1">
        <p:scale>
          <a:sx n="106" d="100"/>
          <a:sy n="106" d="100"/>
        </p:scale>
        <p:origin x="1812" y="108"/>
      </p:cViewPr>
      <p:guideLst>
        <p:guide orient="horz" pos="2160"/>
        <p:guide pos="2880"/>
      </p:guideLst>
    </p:cSldViewPr>
  </p:slideViewPr>
  <p:outlineViewPr>
    <p:cViewPr>
      <p:scale>
        <a:sx n="33" d="100"/>
        <a:sy n="33" d="100"/>
      </p:scale>
      <p:origin x="48" y="804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99" d="100"/>
          <a:sy n="99" d="100"/>
        </p:scale>
        <p:origin x="1464" y="84"/>
      </p:cViewPr>
      <p:guideLst>
        <p:guide orient="horz" pos="2144"/>
        <p:guide pos="313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6746875" y="69850"/>
            <a:ext cx="2195513"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latinLnBrk="0" hangingPunct="0">
              <a:defRPr kumimoji="0" sz="1400" b="1">
                <a:ea typeface="+mn-ea"/>
                <a:cs typeface="+mn-cs"/>
              </a:defRPr>
            </a:lvl1pPr>
          </a:lstStyle>
          <a:p>
            <a:pPr>
              <a:defRPr/>
            </a:pPr>
            <a:r>
              <a:rPr lang="en-US"/>
              <a:t>doc.: IEEE 802.11-yy/xxxxr0</a:t>
            </a:r>
          </a:p>
        </p:txBody>
      </p:sp>
      <p:sp>
        <p:nvSpPr>
          <p:cNvPr id="3075" name="Rectangle 3"/>
          <p:cNvSpPr>
            <a:spLocks noGrp="1" noChangeArrowheads="1"/>
          </p:cNvSpPr>
          <p:nvPr>
            <p:ph type="dt" sz="quarter" idx="1"/>
          </p:nvPr>
        </p:nvSpPr>
        <p:spPr bwMode="auto">
          <a:xfrm>
            <a:off x="996950" y="69850"/>
            <a:ext cx="915988"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latinLnBrk="0" hangingPunct="0">
              <a:defRPr kumimoji="0" sz="1400" b="1">
                <a:ea typeface="+mn-ea"/>
                <a:cs typeface="+mn-cs"/>
              </a:defRPr>
            </a:lvl1pPr>
          </a:lstStyle>
          <a:p>
            <a:pPr>
              <a:defRPr/>
            </a:pPr>
            <a:r>
              <a:rPr lang="en-US"/>
              <a:t>Month Year</a:t>
            </a:r>
          </a:p>
        </p:txBody>
      </p:sp>
      <p:sp>
        <p:nvSpPr>
          <p:cNvPr id="3076" name="Rectangle 4"/>
          <p:cNvSpPr>
            <a:spLocks noGrp="1" noChangeArrowheads="1"/>
          </p:cNvSpPr>
          <p:nvPr>
            <p:ph type="ftr" sz="quarter" idx="2"/>
          </p:nvPr>
        </p:nvSpPr>
        <p:spPr bwMode="auto">
          <a:xfrm>
            <a:off x="7405688" y="6588125"/>
            <a:ext cx="1651000" cy="185738"/>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latinLnBrk="0" hangingPunct="0">
              <a:defRPr kumimoji="0">
                <a:ea typeface="+mn-ea"/>
                <a:cs typeface="+mn-cs"/>
              </a:defRPr>
            </a:lvl1pPr>
          </a:lstStyle>
          <a:p>
            <a:pPr>
              <a:defRPr/>
            </a:pPr>
            <a:r>
              <a:rPr lang="en-US"/>
              <a:t>John Doe, Some Company</a:t>
            </a:r>
          </a:p>
        </p:txBody>
      </p:sp>
      <p:sp>
        <p:nvSpPr>
          <p:cNvPr id="3077" name="Rectangle 5"/>
          <p:cNvSpPr>
            <a:spLocks noGrp="1" noChangeArrowheads="1"/>
          </p:cNvSpPr>
          <p:nvPr>
            <p:ph type="sldNum" sz="quarter" idx="3"/>
          </p:nvPr>
        </p:nvSpPr>
        <p:spPr bwMode="auto">
          <a:xfrm>
            <a:off x="4598988" y="6588125"/>
            <a:ext cx="517525" cy="185738"/>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latinLnBrk="0" hangingPunct="0">
              <a:defRPr kumimoji="0"/>
            </a:lvl1pPr>
          </a:lstStyle>
          <a:p>
            <a:pPr>
              <a:defRPr/>
            </a:pPr>
            <a:r>
              <a:rPr lang="en-US" altLang="ko-KR"/>
              <a:t>Page </a:t>
            </a:r>
            <a:fld id="{7C77D250-BF2B-474F-8F3A-CA096EC7180D}" type="slidenum">
              <a:rPr lang="en-US" altLang="ko-KR"/>
              <a:pPr>
                <a:defRPr/>
              </a:pPr>
              <a:t>‹#›</a:t>
            </a:fld>
            <a:endParaRPr lang="en-US" altLang="ko-KR"/>
          </a:p>
        </p:txBody>
      </p:sp>
      <p:sp>
        <p:nvSpPr>
          <p:cNvPr id="5126" name="Line 6"/>
          <p:cNvSpPr>
            <a:spLocks noChangeShapeType="1"/>
          </p:cNvSpPr>
          <p:nvPr/>
        </p:nvSpPr>
        <p:spPr bwMode="auto">
          <a:xfrm>
            <a:off x="993775" y="284163"/>
            <a:ext cx="7951788"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ko-KR" altLang="en-US"/>
          </a:p>
        </p:txBody>
      </p:sp>
      <p:sp>
        <p:nvSpPr>
          <p:cNvPr id="10247" name="Rectangle 7"/>
          <p:cNvSpPr>
            <a:spLocks noChangeArrowheads="1"/>
          </p:cNvSpPr>
          <p:nvPr/>
        </p:nvSpPr>
        <p:spPr bwMode="auto">
          <a:xfrm>
            <a:off x="993775" y="6588125"/>
            <a:ext cx="719138" cy="185738"/>
          </a:xfrm>
          <a:prstGeom prst="rect">
            <a:avLst/>
          </a:prstGeom>
          <a:noFill/>
          <a:ln>
            <a:noFill/>
          </a:ln>
          <a:extLst/>
        </p:spPr>
        <p:txBody>
          <a:bodyPr wrap="none" lIns="0" tIns="0" rIns="0" bIns="0">
            <a:spAutoFit/>
          </a:bodyPr>
          <a:lstStyle>
            <a:lvl1pPr defTabSz="933450" eaLnBrk="0" hangingPunct="0">
              <a:defRPr kumimoji="1" sz="1200">
                <a:solidFill>
                  <a:schemeClr val="tx1"/>
                </a:solidFill>
                <a:latin typeface="Times New Roman" pitchFamily="18" charset="0"/>
                <a:ea typeface="굴림" pitchFamily="50" charset="-127"/>
              </a:defRPr>
            </a:lvl1pPr>
            <a:lvl2pPr marL="742950" indent="-285750" defTabSz="933450" eaLnBrk="0" hangingPunct="0">
              <a:defRPr kumimoji="1" sz="1200">
                <a:solidFill>
                  <a:schemeClr val="tx1"/>
                </a:solidFill>
                <a:latin typeface="Times New Roman" pitchFamily="18" charset="0"/>
                <a:ea typeface="굴림" pitchFamily="50" charset="-127"/>
              </a:defRPr>
            </a:lvl2pPr>
            <a:lvl3pPr marL="1143000" indent="-228600" defTabSz="933450" eaLnBrk="0" hangingPunct="0">
              <a:defRPr kumimoji="1" sz="1200">
                <a:solidFill>
                  <a:schemeClr val="tx1"/>
                </a:solidFill>
                <a:latin typeface="Times New Roman" pitchFamily="18" charset="0"/>
                <a:ea typeface="굴림" pitchFamily="50" charset="-127"/>
              </a:defRPr>
            </a:lvl3pPr>
            <a:lvl4pPr marL="1600200" indent="-228600" defTabSz="933450" eaLnBrk="0" hangingPunct="0">
              <a:defRPr kumimoji="1" sz="1200">
                <a:solidFill>
                  <a:schemeClr val="tx1"/>
                </a:solidFill>
                <a:latin typeface="Times New Roman" pitchFamily="18" charset="0"/>
                <a:ea typeface="굴림" pitchFamily="50" charset="-127"/>
              </a:defRPr>
            </a:lvl4pPr>
            <a:lvl5pPr marL="2057400" indent="-228600" defTabSz="933450" eaLnBrk="0" hangingPunct="0">
              <a:defRPr kumimoji="1" sz="1200">
                <a:solidFill>
                  <a:schemeClr val="tx1"/>
                </a:solidFill>
                <a:latin typeface="Times New Roman" pitchFamily="18" charset="0"/>
                <a:ea typeface="굴림" pitchFamily="50" charset="-127"/>
              </a:defRPr>
            </a:lvl5pPr>
            <a:lvl6pPr marL="2514600" indent="-228600" defTabSz="933450" eaLnBrk="0" fontAlgn="base" hangingPunct="0">
              <a:spcBef>
                <a:spcPct val="0"/>
              </a:spcBef>
              <a:spcAft>
                <a:spcPct val="0"/>
              </a:spcAft>
              <a:defRPr kumimoji="1" sz="1200">
                <a:solidFill>
                  <a:schemeClr val="tx1"/>
                </a:solidFill>
                <a:latin typeface="Times New Roman" pitchFamily="18" charset="0"/>
                <a:ea typeface="굴림" pitchFamily="50" charset="-127"/>
              </a:defRPr>
            </a:lvl6pPr>
            <a:lvl7pPr marL="2971800" indent="-228600" defTabSz="933450" eaLnBrk="0" fontAlgn="base" hangingPunct="0">
              <a:spcBef>
                <a:spcPct val="0"/>
              </a:spcBef>
              <a:spcAft>
                <a:spcPct val="0"/>
              </a:spcAft>
              <a:defRPr kumimoji="1" sz="1200">
                <a:solidFill>
                  <a:schemeClr val="tx1"/>
                </a:solidFill>
                <a:latin typeface="Times New Roman" pitchFamily="18" charset="0"/>
                <a:ea typeface="굴림" pitchFamily="50" charset="-127"/>
              </a:defRPr>
            </a:lvl7pPr>
            <a:lvl8pPr marL="3429000" indent="-228600" defTabSz="933450" eaLnBrk="0" fontAlgn="base" hangingPunct="0">
              <a:spcBef>
                <a:spcPct val="0"/>
              </a:spcBef>
              <a:spcAft>
                <a:spcPct val="0"/>
              </a:spcAft>
              <a:defRPr kumimoji="1" sz="1200">
                <a:solidFill>
                  <a:schemeClr val="tx1"/>
                </a:solidFill>
                <a:latin typeface="Times New Roman" pitchFamily="18" charset="0"/>
                <a:ea typeface="굴림" pitchFamily="50" charset="-127"/>
              </a:defRPr>
            </a:lvl8pPr>
            <a:lvl9pPr marL="3886200" indent="-228600" defTabSz="933450" eaLnBrk="0" fontAlgn="base" hangingPunct="0">
              <a:spcBef>
                <a:spcPct val="0"/>
              </a:spcBef>
              <a:spcAft>
                <a:spcPct val="0"/>
              </a:spcAft>
              <a:defRPr kumimoji="1" sz="1200">
                <a:solidFill>
                  <a:schemeClr val="tx1"/>
                </a:solidFill>
                <a:latin typeface="Times New Roman" pitchFamily="18" charset="0"/>
                <a:ea typeface="굴림" pitchFamily="50" charset="-127"/>
              </a:defRPr>
            </a:lvl9pPr>
          </a:lstStyle>
          <a:p>
            <a:pPr>
              <a:defRPr/>
            </a:pPr>
            <a:r>
              <a:rPr kumimoji="0" lang="en-US" altLang="ko-KR" smtClean="0">
                <a:cs typeface="Arial" charset="0"/>
              </a:rPr>
              <a:t>Submission</a:t>
            </a:r>
          </a:p>
        </p:txBody>
      </p:sp>
      <p:sp>
        <p:nvSpPr>
          <p:cNvPr id="5128" name="Line 8"/>
          <p:cNvSpPr>
            <a:spLocks noChangeShapeType="1"/>
          </p:cNvSpPr>
          <p:nvPr/>
        </p:nvSpPr>
        <p:spPr bwMode="auto">
          <a:xfrm>
            <a:off x="993775" y="6580188"/>
            <a:ext cx="8170863"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ko-KR" altLang="en-US"/>
          </a:p>
        </p:txBody>
      </p:sp>
    </p:spTree>
    <p:extLst>
      <p:ext uri="{BB962C8B-B14F-4D97-AF65-F5344CB8AC3E}">
        <p14:creationId xmlns:p14="http://schemas.microsoft.com/office/powerpoint/2010/main" val="12845489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6808788" y="12700"/>
            <a:ext cx="2197100"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latinLnBrk="0" hangingPunct="0">
              <a:defRPr kumimoji="0" sz="1400" b="1">
                <a:ea typeface="+mn-ea"/>
                <a:cs typeface="+mn-cs"/>
              </a:defRPr>
            </a:lvl1pPr>
          </a:lstStyle>
          <a:p>
            <a:pPr>
              <a:defRPr/>
            </a:pPr>
            <a:r>
              <a:rPr lang="en-US"/>
              <a:t>doc.: IEEE 802.11-yy/xxxxr0</a:t>
            </a:r>
          </a:p>
        </p:txBody>
      </p:sp>
      <p:sp>
        <p:nvSpPr>
          <p:cNvPr id="2051" name="Rectangle 3"/>
          <p:cNvSpPr>
            <a:spLocks noGrp="1" noChangeArrowheads="1"/>
          </p:cNvSpPr>
          <p:nvPr>
            <p:ph type="dt" idx="1"/>
          </p:nvPr>
        </p:nvSpPr>
        <p:spPr bwMode="auto">
          <a:xfrm>
            <a:off x="936625" y="12700"/>
            <a:ext cx="915988"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latinLnBrk="0" hangingPunct="0">
              <a:defRPr kumimoji="0" sz="1400" b="1">
                <a:ea typeface="+mn-ea"/>
                <a:cs typeface="+mn-cs"/>
              </a:defRPr>
            </a:lvl1pPr>
          </a:lstStyle>
          <a:p>
            <a:pPr>
              <a:defRPr/>
            </a:pPr>
            <a:r>
              <a:rPr lang="en-US"/>
              <a:t>Month Year</a:t>
            </a:r>
          </a:p>
        </p:txBody>
      </p:sp>
      <p:sp>
        <p:nvSpPr>
          <p:cNvPr id="4100" name="Rectangle 4"/>
          <p:cNvSpPr>
            <a:spLocks noGrp="1" noRot="1" noChangeAspect="1" noChangeArrowheads="1" noTextEdit="1"/>
          </p:cNvSpPr>
          <p:nvPr>
            <p:ph type="sldImg" idx="2"/>
          </p:nvPr>
        </p:nvSpPr>
        <p:spPr bwMode="auto">
          <a:xfrm>
            <a:off x="3273425" y="514350"/>
            <a:ext cx="3392488" cy="254476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1323975" y="3233738"/>
            <a:ext cx="7291388" cy="3063875"/>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6892925" y="6591300"/>
            <a:ext cx="2112963" cy="18415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latinLnBrk="0" hangingPunct="0">
              <a:defRPr kumimoji="0">
                <a:ea typeface="+mn-ea"/>
                <a:cs typeface="+mn-cs"/>
              </a:defRPr>
            </a:lvl5pPr>
          </a:lstStyle>
          <a:p>
            <a:pPr lvl="4">
              <a:defRPr/>
            </a:pPr>
            <a:r>
              <a:rPr lang="en-US"/>
              <a:t>John Doe, Some Company</a:t>
            </a:r>
          </a:p>
        </p:txBody>
      </p:sp>
      <p:sp>
        <p:nvSpPr>
          <p:cNvPr id="2055" name="Rectangle 7"/>
          <p:cNvSpPr>
            <a:spLocks noGrp="1" noChangeArrowheads="1"/>
          </p:cNvSpPr>
          <p:nvPr>
            <p:ph type="sldNum" sz="quarter" idx="5"/>
          </p:nvPr>
        </p:nvSpPr>
        <p:spPr bwMode="auto">
          <a:xfrm>
            <a:off x="4837113" y="6591300"/>
            <a:ext cx="517525" cy="18415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latinLnBrk="0" hangingPunct="0">
              <a:defRPr kumimoji="0"/>
            </a:lvl1pPr>
          </a:lstStyle>
          <a:p>
            <a:pPr>
              <a:defRPr/>
            </a:pPr>
            <a:r>
              <a:rPr lang="en-US" altLang="ko-KR"/>
              <a:t>Page </a:t>
            </a:r>
            <a:fld id="{5658750D-1A1F-422E-985B-C80903A5BF01}" type="slidenum">
              <a:rPr lang="en-US" altLang="ko-KR"/>
              <a:pPr>
                <a:defRPr/>
              </a:pPr>
              <a:t>‹#›</a:t>
            </a:fld>
            <a:endParaRPr lang="en-US" altLang="ko-KR"/>
          </a:p>
        </p:txBody>
      </p:sp>
      <p:sp>
        <p:nvSpPr>
          <p:cNvPr id="8200" name="Rectangle 8"/>
          <p:cNvSpPr>
            <a:spLocks noChangeArrowheads="1"/>
          </p:cNvSpPr>
          <p:nvPr/>
        </p:nvSpPr>
        <p:spPr bwMode="auto">
          <a:xfrm>
            <a:off x="1038225" y="6591300"/>
            <a:ext cx="719138" cy="184150"/>
          </a:xfrm>
          <a:prstGeom prst="rect">
            <a:avLst/>
          </a:prstGeom>
          <a:noFill/>
          <a:ln>
            <a:noFill/>
          </a:ln>
          <a:extLst/>
        </p:spPr>
        <p:txBody>
          <a:bodyPr wrap="none" lIns="0" tIns="0" rIns="0" bIns="0">
            <a:spAutoFit/>
          </a:bodyPr>
          <a:lstStyle>
            <a:lvl1pPr eaLnBrk="0" hangingPunct="0">
              <a:defRPr kumimoji="1" sz="1200">
                <a:solidFill>
                  <a:schemeClr val="tx1"/>
                </a:solidFill>
                <a:latin typeface="Times New Roman" pitchFamily="18" charset="0"/>
                <a:ea typeface="굴림" pitchFamily="50" charset="-127"/>
              </a:defRPr>
            </a:lvl1pPr>
            <a:lvl2pPr marL="742950" indent="-285750" eaLnBrk="0" hangingPunct="0">
              <a:defRPr kumimoji="1" sz="1200">
                <a:solidFill>
                  <a:schemeClr val="tx1"/>
                </a:solidFill>
                <a:latin typeface="Times New Roman" pitchFamily="18" charset="0"/>
                <a:ea typeface="굴림" pitchFamily="50" charset="-127"/>
              </a:defRPr>
            </a:lvl2pPr>
            <a:lvl3pPr marL="1143000" indent="-228600" eaLnBrk="0" hangingPunct="0">
              <a:defRPr kumimoji="1" sz="1200">
                <a:solidFill>
                  <a:schemeClr val="tx1"/>
                </a:solidFill>
                <a:latin typeface="Times New Roman" pitchFamily="18" charset="0"/>
                <a:ea typeface="굴림" pitchFamily="50" charset="-127"/>
              </a:defRPr>
            </a:lvl3pPr>
            <a:lvl4pPr marL="1600200" indent="-228600" eaLnBrk="0" hangingPunct="0">
              <a:defRPr kumimoji="1" sz="1200">
                <a:solidFill>
                  <a:schemeClr val="tx1"/>
                </a:solidFill>
                <a:latin typeface="Times New Roman" pitchFamily="18" charset="0"/>
                <a:ea typeface="굴림" pitchFamily="50" charset="-127"/>
              </a:defRPr>
            </a:lvl4pPr>
            <a:lvl5pPr marL="2057400" indent="-228600" eaLnBrk="0" hangingPunct="0">
              <a:defRPr kumimoji="1" sz="1200">
                <a:solidFill>
                  <a:schemeClr val="tx1"/>
                </a:solidFill>
                <a:latin typeface="Times New Roman" pitchFamily="18" charset="0"/>
                <a:ea typeface="굴림" pitchFamily="50" charset="-127"/>
              </a:defRPr>
            </a:lvl5pPr>
            <a:lvl6pPr marL="2514600" indent="-228600" eaLnBrk="0" fontAlgn="base" hangingPunct="0">
              <a:spcBef>
                <a:spcPct val="0"/>
              </a:spcBef>
              <a:spcAft>
                <a:spcPct val="0"/>
              </a:spcAft>
              <a:defRPr kumimoji="1" sz="1200">
                <a:solidFill>
                  <a:schemeClr val="tx1"/>
                </a:solidFill>
                <a:latin typeface="Times New Roman" pitchFamily="18" charset="0"/>
                <a:ea typeface="굴림" pitchFamily="50" charset="-127"/>
              </a:defRPr>
            </a:lvl6pPr>
            <a:lvl7pPr marL="2971800" indent="-228600" eaLnBrk="0" fontAlgn="base" hangingPunct="0">
              <a:spcBef>
                <a:spcPct val="0"/>
              </a:spcBef>
              <a:spcAft>
                <a:spcPct val="0"/>
              </a:spcAft>
              <a:defRPr kumimoji="1" sz="1200">
                <a:solidFill>
                  <a:schemeClr val="tx1"/>
                </a:solidFill>
                <a:latin typeface="Times New Roman" pitchFamily="18" charset="0"/>
                <a:ea typeface="굴림" pitchFamily="50" charset="-127"/>
              </a:defRPr>
            </a:lvl7pPr>
            <a:lvl8pPr marL="3429000" indent="-228600" eaLnBrk="0" fontAlgn="base" hangingPunct="0">
              <a:spcBef>
                <a:spcPct val="0"/>
              </a:spcBef>
              <a:spcAft>
                <a:spcPct val="0"/>
              </a:spcAft>
              <a:defRPr kumimoji="1" sz="1200">
                <a:solidFill>
                  <a:schemeClr val="tx1"/>
                </a:solidFill>
                <a:latin typeface="Times New Roman" pitchFamily="18" charset="0"/>
                <a:ea typeface="굴림" pitchFamily="50" charset="-127"/>
              </a:defRPr>
            </a:lvl8pPr>
            <a:lvl9pPr marL="3886200" indent="-228600" eaLnBrk="0" fontAlgn="base" hangingPunct="0">
              <a:spcBef>
                <a:spcPct val="0"/>
              </a:spcBef>
              <a:spcAft>
                <a:spcPct val="0"/>
              </a:spcAft>
              <a:defRPr kumimoji="1" sz="1200">
                <a:solidFill>
                  <a:schemeClr val="tx1"/>
                </a:solidFill>
                <a:latin typeface="Times New Roman" pitchFamily="18" charset="0"/>
                <a:ea typeface="굴림" pitchFamily="50" charset="-127"/>
              </a:defRPr>
            </a:lvl9pPr>
          </a:lstStyle>
          <a:p>
            <a:pPr>
              <a:defRPr/>
            </a:pPr>
            <a:r>
              <a:rPr kumimoji="0" lang="en-US" altLang="ko-KR" smtClean="0">
                <a:cs typeface="Arial" charset="0"/>
              </a:rPr>
              <a:t>Submission</a:t>
            </a:r>
          </a:p>
        </p:txBody>
      </p:sp>
      <p:sp>
        <p:nvSpPr>
          <p:cNvPr id="4105" name="Line 9"/>
          <p:cNvSpPr>
            <a:spLocks noChangeShapeType="1"/>
          </p:cNvSpPr>
          <p:nvPr/>
        </p:nvSpPr>
        <p:spPr bwMode="auto">
          <a:xfrm>
            <a:off x="1038225" y="6589713"/>
            <a:ext cx="7862888"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ko-KR" altLang="en-US"/>
          </a:p>
        </p:txBody>
      </p:sp>
      <p:sp>
        <p:nvSpPr>
          <p:cNvPr id="4106" name="Line 10"/>
          <p:cNvSpPr>
            <a:spLocks noChangeShapeType="1"/>
          </p:cNvSpPr>
          <p:nvPr/>
        </p:nvSpPr>
        <p:spPr bwMode="auto">
          <a:xfrm>
            <a:off x="930275" y="217488"/>
            <a:ext cx="8078788"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ko-KR" altLang="en-US"/>
          </a:p>
        </p:txBody>
      </p:sp>
    </p:spTree>
    <p:extLst>
      <p:ext uri="{BB962C8B-B14F-4D97-AF65-F5344CB8AC3E}">
        <p14:creationId xmlns:p14="http://schemas.microsoft.com/office/powerpoint/2010/main" val="976672002"/>
      </p:ext>
    </p:extLst>
  </p:cSld>
  <p:clrMap bg1="lt1" tx1="dk1" bg2="lt2" tx2="dk2" accent1="accent1" accent2="accent2" accent3="accent3" accent4="accent4" accent5="accent5" accent6="accent6" hlink="hlink" folHlink="folHlink"/>
  <p:hf sldNum="0" hdr="0" ftr="0" dt="0"/>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4" name="Rectangle 2"/>
          <p:cNvSpPr>
            <a:spLocks noGrp="1" noRot="1" noChangeAspect="1" noChangeArrowheads="1" noTextEdit="1"/>
          </p:cNvSpPr>
          <p:nvPr>
            <p:ph type="sldImg"/>
          </p:nvPr>
        </p:nvSpPr>
        <p:spPr>
          <a:ln/>
        </p:spPr>
      </p:sp>
      <p:sp>
        <p:nvSpPr>
          <p:cNvPr id="71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ko-KR" altLang="ko-KR" smtClean="0"/>
          </a:p>
        </p:txBody>
      </p:sp>
    </p:spTree>
    <p:extLst>
      <p:ext uri="{BB962C8B-B14F-4D97-AF65-F5344CB8AC3E}">
        <p14:creationId xmlns:p14="http://schemas.microsoft.com/office/powerpoint/2010/main" val="16469561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Tree>
    <p:extLst>
      <p:ext uri="{BB962C8B-B14F-4D97-AF65-F5344CB8AC3E}">
        <p14:creationId xmlns:p14="http://schemas.microsoft.com/office/powerpoint/2010/main" val="29654256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Tree>
    <p:extLst>
      <p:ext uri="{BB962C8B-B14F-4D97-AF65-F5344CB8AC3E}">
        <p14:creationId xmlns:p14="http://schemas.microsoft.com/office/powerpoint/2010/main" val="18265141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7" name="제목 6"/>
          <p:cNvSpPr>
            <a:spLocks noGrp="1"/>
          </p:cNvSpPr>
          <p:nvPr>
            <p:ph type="title"/>
          </p:nvPr>
        </p:nvSpPr>
        <p:spPr/>
        <p:txBody>
          <a:bodyPr/>
          <a:lstStyle/>
          <a:p>
            <a:r>
              <a:rPr lang="ko-KR" altLang="en-US" smtClean="0"/>
              <a:t>마스터 제목 스타일 편집</a:t>
            </a:r>
            <a:endParaRPr lang="ko-KR" altLang="en-US"/>
          </a:p>
        </p:txBody>
      </p:sp>
      <p:sp>
        <p:nvSpPr>
          <p:cNvPr id="8" name="날짜 개체 틀 7"/>
          <p:cNvSpPr>
            <a:spLocks noGrp="1"/>
          </p:cNvSpPr>
          <p:nvPr>
            <p:ph type="dt" sz="half" idx="10"/>
          </p:nvPr>
        </p:nvSpPr>
        <p:spPr>
          <a:xfrm>
            <a:off x="696913" y="332601"/>
            <a:ext cx="987450" cy="276999"/>
          </a:xfrm>
        </p:spPr>
        <p:txBody>
          <a:bodyPr/>
          <a:lstStyle/>
          <a:p>
            <a:pPr>
              <a:defRPr/>
            </a:pPr>
            <a:r>
              <a:rPr lang="en-US" altLang="ko-KR" dirty="0" smtClean="0"/>
              <a:t>Aug. 2020</a:t>
            </a:r>
            <a:endParaRPr lang="en-US" dirty="0"/>
          </a:p>
        </p:txBody>
      </p:sp>
      <p:sp>
        <p:nvSpPr>
          <p:cNvPr id="9" name="바닥글 개체 틀 8"/>
          <p:cNvSpPr>
            <a:spLocks noGrp="1"/>
          </p:cNvSpPr>
          <p:nvPr>
            <p:ph type="ftr" sz="quarter" idx="11"/>
          </p:nvPr>
        </p:nvSpPr>
        <p:spPr>
          <a:xfrm>
            <a:off x="6658793" y="6475413"/>
            <a:ext cx="1885132" cy="184666"/>
          </a:xfrm>
        </p:spPr>
        <p:txBody>
          <a:bodyPr/>
          <a:lstStyle/>
          <a:p>
            <a:pPr>
              <a:defRPr/>
            </a:pPr>
            <a:r>
              <a:rPr lang="en-US" altLang="ko-KR" dirty="0" smtClean="0"/>
              <a:t>Dongguk Lim, LG Electronics</a:t>
            </a:r>
            <a:endParaRPr lang="en-US" altLang="ko-KR" dirty="0"/>
          </a:p>
        </p:txBody>
      </p:sp>
      <p:sp>
        <p:nvSpPr>
          <p:cNvPr id="10" name="슬라이드 번호 개체 틀 9"/>
          <p:cNvSpPr>
            <a:spLocks noGrp="1"/>
          </p:cNvSpPr>
          <p:nvPr>
            <p:ph type="sldNum" sz="quarter" idx="12"/>
          </p:nvPr>
        </p:nvSpPr>
        <p:spPr/>
        <p:txBody>
          <a:bodyPr/>
          <a:lstStyle/>
          <a:p>
            <a:pPr>
              <a:defRPr/>
            </a:pPr>
            <a:r>
              <a:rPr lang="en-US" altLang="ko-KR" smtClean="0"/>
              <a:t>Slide </a:t>
            </a:r>
            <a:fld id="{6E0A3520-BDA5-4137-83B2-D2C57FC18B77}" type="slidenum">
              <a:rPr lang="en-US" altLang="ko-KR" smtClean="0"/>
              <a:pPr>
                <a:defRPr/>
              </a:pPr>
              <a:t>‹#›</a:t>
            </a:fld>
            <a:endParaRPr lang="en-US" altLang="ko-KR"/>
          </a:p>
        </p:txBody>
      </p:sp>
    </p:spTree>
    <p:extLst>
      <p:ext uri="{BB962C8B-B14F-4D97-AF65-F5344CB8AC3E}">
        <p14:creationId xmlns:p14="http://schemas.microsoft.com/office/powerpoint/2010/main" val="162091527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914400"/>
          </a:xfrm>
        </p:spPr>
        <p:txBody>
          <a:bodyPr/>
          <a:lstStyle/>
          <a:p>
            <a:r>
              <a:rPr lang="en-US" smtClean="0"/>
              <a:t>Click to edit Master title style</a:t>
            </a:r>
            <a:endParaRPr lang="en-US"/>
          </a:p>
        </p:txBody>
      </p:sp>
      <p:sp>
        <p:nvSpPr>
          <p:cNvPr id="3" name="Content Placeholder 2"/>
          <p:cNvSpPr>
            <a:spLocks noGrp="1"/>
          </p:cNvSpPr>
          <p:nvPr>
            <p:ph idx="1"/>
          </p:nvPr>
        </p:nvSpPr>
        <p:spPr>
          <a:xfrm>
            <a:off x="685800" y="1752600"/>
            <a:ext cx="7772400" cy="43434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2"/>
          </p:nvPr>
        </p:nvSpPr>
        <p:spPr bwMode="auto">
          <a:xfrm>
            <a:off x="696913" y="332601"/>
            <a:ext cx="987450"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eaLnBrk="0" latinLnBrk="0" hangingPunct="0">
              <a:defRPr kumimoji="0" sz="1800" b="1">
                <a:ea typeface="+mn-ea"/>
                <a:cs typeface="+mn-cs"/>
              </a:defRPr>
            </a:lvl1pPr>
          </a:lstStyle>
          <a:p>
            <a:pPr>
              <a:defRPr/>
            </a:pPr>
            <a:r>
              <a:rPr lang="en-US" altLang="ko-KR" dirty="0" smtClean="0"/>
              <a:t>Aug. 2020</a:t>
            </a:r>
            <a:endParaRPr lang="en-US" dirty="0"/>
          </a:p>
        </p:txBody>
      </p:sp>
      <p:sp>
        <p:nvSpPr>
          <p:cNvPr id="5" name="Rectangle 5"/>
          <p:cNvSpPr>
            <a:spLocks noGrp="1" noChangeArrowheads="1"/>
          </p:cNvSpPr>
          <p:nvPr>
            <p:ph type="ftr" sz="quarter" idx="3"/>
          </p:nvPr>
        </p:nvSpPr>
        <p:spPr bwMode="auto">
          <a:xfrm>
            <a:off x="6658793" y="6475413"/>
            <a:ext cx="1885132"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latinLnBrk="0" hangingPunct="0">
              <a:defRPr kumimoji="0">
                <a:ea typeface="+mn-ea"/>
                <a:cs typeface="+mn-cs"/>
              </a:defRPr>
            </a:lvl1pPr>
          </a:lstStyle>
          <a:p>
            <a:pPr>
              <a:defRPr/>
            </a:pPr>
            <a:r>
              <a:rPr lang="en-US" altLang="ko-KR" dirty="0" smtClean="0"/>
              <a:t>Dongguk Lim, LG Electronics</a:t>
            </a:r>
            <a:endParaRPr lang="en-US" altLang="ko-KR" dirty="0"/>
          </a:p>
        </p:txBody>
      </p:sp>
      <p:sp>
        <p:nvSpPr>
          <p:cNvPr id="6" name="Rectangle 6"/>
          <p:cNvSpPr>
            <a:spLocks noGrp="1" noChangeArrowheads="1"/>
          </p:cNvSpPr>
          <p:nvPr>
            <p:ph type="sldNum" sz="quarter" idx="4"/>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latinLnBrk="0" hangingPunct="0">
              <a:defRPr kumimoji="0"/>
            </a:lvl1pPr>
          </a:lstStyle>
          <a:p>
            <a:pPr>
              <a:defRPr/>
            </a:pPr>
            <a:r>
              <a:rPr lang="en-US" altLang="ko-KR"/>
              <a:t>Slide </a:t>
            </a:r>
            <a:fld id="{6E0A3520-BDA5-4137-83B2-D2C57FC18B77}" type="slidenum">
              <a:rPr lang="en-US" altLang="ko-KR"/>
              <a:pPr>
                <a:defRPr/>
              </a:pPr>
              <a:t>‹#›</a:t>
            </a:fld>
            <a:endParaRPr lang="en-US" altLang="ko-KR"/>
          </a:p>
        </p:txBody>
      </p:sp>
    </p:spTree>
    <p:extLst>
      <p:ext uri="{BB962C8B-B14F-4D97-AF65-F5344CB8AC3E}">
        <p14:creationId xmlns:p14="http://schemas.microsoft.com/office/powerpoint/2010/main" val="347191906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ko-KR" smtClean="0"/>
              <a:t>Click to edit Master title style</a:t>
            </a:r>
          </a:p>
        </p:txBody>
      </p:sp>
      <p:sp>
        <p:nvSpPr>
          <p:cNvPr id="1027" name="Rectangle 3"/>
          <p:cNvSpPr>
            <a:spLocks noGrp="1" noChangeArrowheads="1"/>
          </p:cNvSpPr>
          <p:nvPr>
            <p:ph type="body" idx="1"/>
          </p:nvPr>
        </p:nvSpPr>
        <p:spPr bwMode="auto">
          <a:xfrm>
            <a:off x="685800" y="1752600"/>
            <a:ext cx="77724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p>
        </p:txBody>
      </p:sp>
      <p:sp>
        <p:nvSpPr>
          <p:cNvPr id="1028" name="Rectangle 4"/>
          <p:cNvSpPr>
            <a:spLocks noGrp="1" noChangeArrowheads="1"/>
          </p:cNvSpPr>
          <p:nvPr>
            <p:ph type="dt" sz="half" idx="2"/>
          </p:nvPr>
        </p:nvSpPr>
        <p:spPr bwMode="auto">
          <a:xfrm>
            <a:off x="696913" y="332601"/>
            <a:ext cx="987450"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eaLnBrk="0" latinLnBrk="0" hangingPunct="0">
              <a:defRPr kumimoji="0" sz="1800" b="1">
                <a:ea typeface="+mn-ea"/>
                <a:cs typeface="+mn-cs"/>
              </a:defRPr>
            </a:lvl1pPr>
          </a:lstStyle>
          <a:p>
            <a:pPr>
              <a:defRPr/>
            </a:pPr>
            <a:r>
              <a:rPr lang="en-US" altLang="ko-KR" dirty="0" smtClean="0"/>
              <a:t>Aug. 2020</a:t>
            </a:r>
            <a:endParaRPr lang="en-US" dirty="0"/>
          </a:p>
        </p:txBody>
      </p:sp>
      <p:sp>
        <p:nvSpPr>
          <p:cNvPr id="1029" name="Rectangle 5"/>
          <p:cNvSpPr>
            <a:spLocks noGrp="1" noChangeArrowheads="1"/>
          </p:cNvSpPr>
          <p:nvPr>
            <p:ph type="ftr" sz="quarter" idx="3"/>
          </p:nvPr>
        </p:nvSpPr>
        <p:spPr bwMode="auto">
          <a:xfrm>
            <a:off x="6658793" y="6475413"/>
            <a:ext cx="1885132"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latinLnBrk="0" hangingPunct="0">
              <a:defRPr kumimoji="0">
                <a:ea typeface="+mn-ea"/>
                <a:cs typeface="+mn-cs"/>
              </a:defRPr>
            </a:lvl1pPr>
          </a:lstStyle>
          <a:p>
            <a:pPr>
              <a:defRPr/>
            </a:pPr>
            <a:r>
              <a:rPr lang="en-US" altLang="ko-KR" dirty="0" smtClean="0"/>
              <a:t>Dongguk Lim, LG Electronics</a:t>
            </a:r>
            <a:endParaRPr lang="en-US" altLang="ko-KR" dirty="0"/>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latinLnBrk="0" hangingPunct="0">
              <a:defRPr kumimoji="0"/>
            </a:lvl1pPr>
          </a:lstStyle>
          <a:p>
            <a:pPr>
              <a:defRPr/>
            </a:pPr>
            <a:r>
              <a:rPr lang="en-US" altLang="ko-KR"/>
              <a:t>Slide </a:t>
            </a:r>
            <a:fld id="{6E0A3520-BDA5-4137-83B2-D2C57FC18B77}" type="slidenum">
              <a:rPr lang="en-US" altLang="ko-KR"/>
              <a:pPr>
                <a:defRPr/>
              </a:pPr>
              <a:t>‹#›</a:t>
            </a:fld>
            <a:endParaRPr lang="en-US" altLang="ko-KR"/>
          </a:p>
        </p:txBody>
      </p:sp>
      <p:sp>
        <p:nvSpPr>
          <p:cNvPr id="1031" name="Rectangle 7"/>
          <p:cNvSpPr>
            <a:spLocks noChangeArrowheads="1"/>
          </p:cNvSpPr>
          <p:nvPr/>
        </p:nvSpPr>
        <p:spPr bwMode="auto">
          <a:xfrm>
            <a:off x="5162485" y="332601"/>
            <a:ext cx="3283015" cy="276999"/>
          </a:xfrm>
          <a:prstGeom prst="rect">
            <a:avLst/>
          </a:prstGeom>
          <a:noFill/>
          <a:ln>
            <a:noFill/>
          </a:ln>
          <a:extLst/>
        </p:spPr>
        <p:txBody>
          <a:bodyPr wrap="none" lIns="0" tIns="0" rIns="0" bIns="0" anchor="b">
            <a:spAutoFit/>
          </a:bodyPr>
          <a:lstStyle>
            <a:lvl1pPr marL="342900" indent="-342900" eaLnBrk="0" hangingPunct="0">
              <a:defRPr kumimoji="1" sz="1200">
                <a:solidFill>
                  <a:schemeClr val="tx1"/>
                </a:solidFill>
                <a:latin typeface="Times New Roman" pitchFamily="18" charset="0"/>
                <a:ea typeface="굴림" pitchFamily="50" charset="-127"/>
              </a:defRPr>
            </a:lvl1pPr>
            <a:lvl2pPr marL="742950" indent="-285750" eaLnBrk="0" hangingPunct="0">
              <a:defRPr kumimoji="1" sz="1200">
                <a:solidFill>
                  <a:schemeClr val="tx1"/>
                </a:solidFill>
                <a:latin typeface="Times New Roman" pitchFamily="18" charset="0"/>
                <a:ea typeface="굴림" pitchFamily="50" charset="-127"/>
              </a:defRPr>
            </a:lvl2pPr>
            <a:lvl3pPr marL="1143000" indent="-228600" eaLnBrk="0" hangingPunct="0">
              <a:defRPr kumimoji="1" sz="1200">
                <a:solidFill>
                  <a:schemeClr val="tx1"/>
                </a:solidFill>
                <a:latin typeface="Times New Roman" pitchFamily="18" charset="0"/>
                <a:ea typeface="굴림" pitchFamily="50" charset="-127"/>
              </a:defRPr>
            </a:lvl3pPr>
            <a:lvl4pPr marL="1600200" indent="-228600" eaLnBrk="0" hangingPunct="0">
              <a:defRPr kumimoji="1" sz="1200">
                <a:solidFill>
                  <a:schemeClr val="tx1"/>
                </a:solidFill>
                <a:latin typeface="Times New Roman" pitchFamily="18" charset="0"/>
                <a:ea typeface="굴림" pitchFamily="50" charset="-127"/>
              </a:defRPr>
            </a:lvl4pPr>
            <a:lvl5pPr marL="457200" eaLnBrk="0" hangingPunct="0">
              <a:defRPr kumimoji="1" sz="1200">
                <a:solidFill>
                  <a:schemeClr val="tx1"/>
                </a:solidFill>
                <a:latin typeface="Times New Roman" pitchFamily="18" charset="0"/>
                <a:ea typeface="굴림" pitchFamily="50" charset="-127"/>
              </a:defRPr>
            </a:lvl5pPr>
            <a:lvl6pPr marL="914400" eaLnBrk="0" fontAlgn="base" hangingPunct="0">
              <a:spcBef>
                <a:spcPct val="0"/>
              </a:spcBef>
              <a:spcAft>
                <a:spcPct val="0"/>
              </a:spcAft>
              <a:defRPr kumimoji="1" sz="1200">
                <a:solidFill>
                  <a:schemeClr val="tx1"/>
                </a:solidFill>
                <a:latin typeface="Times New Roman" pitchFamily="18" charset="0"/>
                <a:ea typeface="굴림" pitchFamily="50" charset="-127"/>
              </a:defRPr>
            </a:lvl6pPr>
            <a:lvl7pPr marL="1371600" eaLnBrk="0" fontAlgn="base" hangingPunct="0">
              <a:spcBef>
                <a:spcPct val="0"/>
              </a:spcBef>
              <a:spcAft>
                <a:spcPct val="0"/>
              </a:spcAft>
              <a:defRPr kumimoji="1" sz="1200">
                <a:solidFill>
                  <a:schemeClr val="tx1"/>
                </a:solidFill>
                <a:latin typeface="Times New Roman" pitchFamily="18" charset="0"/>
                <a:ea typeface="굴림" pitchFamily="50" charset="-127"/>
              </a:defRPr>
            </a:lvl7pPr>
            <a:lvl8pPr marL="1828800" eaLnBrk="0" fontAlgn="base" hangingPunct="0">
              <a:spcBef>
                <a:spcPct val="0"/>
              </a:spcBef>
              <a:spcAft>
                <a:spcPct val="0"/>
              </a:spcAft>
              <a:defRPr kumimoji="1" sz="1200">
                <a:solidFill>
                  <a:schemeClr val="tx1"/>
                </a:solidFill>
                <a:latin typeface="Times New Roman" pitchFamily="18" charset="0"/>
                <a:ea typeface="굴림" pitchFamily="50" charset="-127"/>
              </a:defRPr>
            </a:lvl8pPr>
            <a:lvl9pPr marL="2286000" eaLnBrk="0" fontAlgn="base" hangingPunct="0">
              <a:spcBef>
                <a:spcPct val="0"/>
              </a:spcBef>
              <a:spcAft>
                <a:spcPct val="0"/>
              </a:spcAft>
              <a:defRPr kumimoji="1" sz="1200">
                <a:solidFill>
                  <a:schemeClr val="tx1"/>
                </a:solidFill>
                <a:latin typeface="Times New Roman" pitchFamily="18" charset="0"/>
                <a:ea typeface="굴림" pitchFamily="50" charset="-127"/>
              </a:defRPr>
            </a:lvl9pPr>
          </a:lstStyle>
          <a:p>
            <a:pPr lvl="4" algn="r">
              <a:defRPr/>
            </a:pPr>
            <a:r>
              <a:rPr kumimoji="0" lang="en-US" altLang="ko-KR" sz="1800" b="1" dirty="0" smtClean="0">
                <a:cs typeface="Arial" charset="0"/>
              </a:rPr>
              <a:t>doc.: IEEE </a:t>
            </a:r>
            <a:r>
              <a:rPr kumimoji="0" lang="en-US" altLang="ko-KR" sz="1800" b="1" dirty="0" smtClean="0">
                <a:cs typeface="Arial" charset="0"/>
              </a:rPr>
              <a:t>802.11-20/1239r0</a:t>
            </a:r>
            <a:endParaRPr kumimoji="0" lang="en-US" altLang="ko-KR" sz="1800" b="1" dirty="0" smtClean="0">
              <a:cs typeface="Arial" charset="0"/>
            </a:endParaRPr>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ko-KR" altLang="en-US"/>
          </a:p>
        </p:txBody>
      </p:sp>
      <p:sp>
        <p:nvSpPr>
          <p:cNvPr id="1033" name="Rectangle 9"/>
          <p:cNvSpPr>
            <a:spLocks noChangeArrowheads="1"/>
          </p:cNvSpPr>
          <p:nvPr/>
        </p:nvSpPr>
        <p:spPr bwMode="auto">
          <a:xfrm>
            <a:off x="685800" y="6475413"/>
            <a:ext cx="711200" cy="182562"/>
          </a:xfrm>
          <a:prstGeom prst="rect">
            <a:avLst/>
          </a:prstGeom>
          <a:noFill/>
          <a:ln>
            <a:noFill/>
          </a:ln>
          <a:extLst/>
        </p:spPr>
        <p:txBody>
          <a:bodyPr wrap="none" lIns="0" tIns="0" rIns="0" bIns="0">
            <a:spAutoFit/>
          </a:bodyPr>
          <a:lstStyle>
            <a:lvl1pPr eaLnBrk="0" hangingPunct="0">
              <a:defRPr kumimoji="1" sz="1200">
                <a:solidFill>
                  <a:schemeClr val="tx1"/>
                </a:solidFill>
                <a:latin typeface="Times New Roman" pitchFamily="18" charset="0"/>
                <a:ea typeface="굴림" pitchFamily="50" charset="-127"/>
              </a:defRPr>
            </a:lvl1pPr>
            <a:lvl2pPr marL="742950" indent="-285750" eaLnBrk="0" hangingPunct="0">
              <a:defRPr kumimoji="1" sz="1200">
                <a:solidFill>
                  <a:schemeClr val="tx1"/>
                </a:solidFill>
                <a:latin typeface="Times New Roman" pitchFamily="18" charset="0"/>
                <a:ea typeface="굴림" pitchFamily="50" charset="-127"/>
              </a:defRPr>
            </a:lvl2pPr>
            <a:lvl3pPr marL="1143000" indent="-228600" eaLnBrk="0" hangingPunct="0">
              <a:defRPr kumimoji="1" sz="1200">
                <a:solidFill>
                  <a:schemeClr val="tx1"/>
                </a:solidFill>
                <a:latin typeface="Times New Roman" pitchFamily="18" charset="0"/>
                <a:ea typeface="굴림" pitchFamily="50" charset="-127"/>
              </a:defRPr>
            </a:lvl3pPr>
            <a:lvl4pPr marL="1600200" indent="-228600" eaLnBrk="0" hangingPunct="0">
              <a:defRPr kumimoji="1" sz="1200">
                <a:solidFill>
                  <a:schemeClr val="tx1"/>
                </a:solidFill>
                <a:latin typeface="Times New Roman" pitchFamily="18" charset="0"/>
                <a:ea typeface="굴림" pitchFamily="50" charset="-127"/>
              </a:defRPr>
            </a:lvl4pPr>
            <a:lvl5pPr marL="2057400" indent="-228600" eaLnBrk="0" hangingPunct="0">
              <a:defRPr kumimoji="1" sz="1200">
                <a:solidFill>
                  <a:schemeClr val="tx1"/>
                </a:solidFill>
                <a:latin typeface="Times New Roman" pitchFamily="18" charset="0"/>
                <a:ea typeface="굴림" pitchFamily="50" charset="-127"/>
              </a:defRPr>
            </a:lvl5pPr>
            <a:lvl6pPr marL="2514600" indent="-228600" eaLnBrk="0" fontAlgn="base" hangingPunct="0">
              <a:spcBef>
                <a:spcPct val="0"/>
              </a:spcBef>
              <a:spcAft>
                <a:spcPct val="0"/>
              </a:spcAft>
              <a:defRPr kumimoji="1" sz="1200">
                <a:solidFill>
                  <a:schemeClr val="tx1"/>
                </a:solidFill>
                <a:latin typeface="Times New Roman" pitchFamily="18" charset="0"/>
                <a:ea typeface="굴림" pitchFamily="50" charset="-127"/>
              </a:defRPr>
            </a:lvl6pPr>
            <a:lvl7pPr marL="2971800" indent="-228600" eaLnBrk="0" fontAlgn="base" hangingPunct="0">
              <a:spcBef>
                <a:spcPct val="0"/>
              </a:spcBef>
              <a:spcAft>
                <a:spcPct val="0"/>
              </a:spcAft>
              <a:defRPr kumimoji="1" sz="1200">
                <a:solidFill>
                  <a:schemeClr val="tx1"/>
                </a:solidFill>
                <a:latin typeface="Times New Roman" pitchFamily="18" charset="0"/>
                <a:ea typeface="굴림" pitchFamily="50" charset="-127"/>
              </a:defRPr>
            </a:lvl7pPr>
            <a:lvl8pPr marL="3429000" indent="-228600" eaLnBrk="0" fontAlgn="base" hangingPunct="0">
              <a:spcBef>
                <a:spcPct val="0"/>
              </a:spcBef>
              <a:spcAft>
                <a:spcPct val="0"/>
              </a:spcAft>
              <a:defRPr kumimoji="1" sz="1200">
                <a:solidFill>
                  <a:schemeClr val="tx1"/>
                </a:solidFill>
                <a:latin typeface="Times New Roman" pitchFamily="18" charset="0"/>
                <a:ea typeface="굴림" pitchFamily="50" charset="-127"/>
              </a:defRPr>
            </a:lvl8pPr>
            <a:lvl9pPr marL="3886200" indent="-228600" eaLnBrk="0" fontAlgn="base" hangingPunct="0">
              <a:spcBef>
                <a:spcPct val="0"/>
              </a:spcBef>
              <a:spcAft>
                <a:spcPct val="0"/>
              </a:spcAft>
              <a:defRPr kumimoji="1" sz="1200">
                <a:solidFill>
                  <a:schemeClr val="tx1"/>
                </a:solidFill>
                <a:latin typeface="Times New Roman" pitchFamily="18" charset="0"/>
                <a:ea typeface="굴림" pitchFamily="50" charset="-127"/>
              </a:defRPr>
            </a:lvl9pPr>
          </a:lstStyle>
          <a:p>
            <a:pPr>
              <a:defRPr/>
            </a:pPr>
            <a:r>
              <a:rPr kumimoji="0" lang="en-US" altLang="ko-KR" smtClean="0">
                <a:cs typeface="Arial" charset="0"/>
              </a:rPr>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ko-KR" altLang="en-US"/>
          </a:p>
        </p:txBody>
      </p:sp>
    </p:spTree>
  </p:cSld>
  <p:clrMap bg1="lt1" tx1="dk1" bg2="lt2" tx2="dk2" accent1="accent1" accent2="accent2" accent3="accent3" accent4="accent4" accent5="accent5" accent6="accent6" hlink="hlink" folHlink="folHlink"/>
  <p:sldLayoutIdLst>
    <p:sldLayoutId id="2147484045" r:id="rId1"/>
    <p:sldLayoutId id="2147484046" r:id="rId2"/>
  </p:sldLayoutIdLst>
  <p:timing>
    <p:tnLst>
      <p:par>
        <p:cTn id="1" dur="indefinite" restart="never" nodeType="tmRoot"/>
      </p:par>
    </p:tnLst>
  </p:timing>
  <p:hf hdr="0"/>
  <p:txStyles>
    <p:title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Times New Roman" pitchFamily="18" charset="0"/>
        </a:defRPr>
      </a:lvl2pPr>
      <a:lvl3pPr algn="ctr" rtl="0" eaLnBrk="0" fontAlgn="base" hangingPunct="0">
        <a:spcBef>
          <a:spcPct val="0"/>
        </a:spcBef>
        <a:spcAft>
          <a:spcPct val="0"/>
        </a:spcAft>
        <a:defRPr sz="3200" b="1">
          <a:solidFill>
            <a:schemeClr val="tx2"/>
          </a:solidFill>
          <a:latin typeface="Times New Roman" pitchFamily="18" charset="0"/>
        </a:defRPr>
      </a:lvl3pPr>
      <a:lvl4pPr algn="ctr" rtl="0" eaLnBrk="0" fontAlgn="base" hangingPunct="0">
        <a:spcBef>
          <a:spcPct val="0"/>
        </a:spcBef>
        <a:spcAft>
          <a:spcPct val="0"/>
        </a:spcAft>
        <a:defRPr sz="3200" b="1">
          <a:solidFill>
            <a:schemeClr val="tx2"/>
          </a:solidFill>
          <a:latin typeface="Times New Roman" pitchFamily="18" charset="0"/>
        </a:defRPr>
      </a:lvl4pPr>
      <a:lvl5pPr algn="ctr" rtl="0" eaLnBrk="0" fontAlgn="base" hangingPunct="0">
        <a:spcBef>
          <a:spcPct val="0"/>
        </a:spcBef>
        <a:spcAft>
          <a:spcPct val="0"/>
        </a:spcAft>
        <a:defRPr sz="3200" b="1">
          <a:solidFill>
            <a:schemeClr val="tx2"/>
          </a:solidFill>
          <a:latin typeface="Times New Roman" pitchFamily="18" charset="0"/>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dongguk.lim@lge.com" TargetMode="External"/><Relationship Id="rId7" Type="http://schemas.openxmlformats.org/officeDocument/2006/relationships/hyperlink" Target="mailto:js.choi@lge.com"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mailto:jeongki.kim@lge.com" TargetMode="External"/><Relationship Id="rId5" Type="http://schemas.openxmlformats.org/officeDocument/2006/relationships/hyperlink" Target="mailto:sanggook.kim@lge.com" TargetMode="External"/><Relationship Id="rId4" Type="http://schemas.openxmlformats.org/officeDocument/2006/relationships/hyperlink" Target="mailto:insun.jang@lge.com"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6"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Slide Number Placeholder 5"/>
          <p:cNvSpPr>
            <a:spLocks noGrp="1"/>
          </p:cNvSpPr>
          <p:nvPr>
            <p:ph type="sldNum" sz="quarter" idx="4"/>
          </p:nvPr>
        </p:nvSpPr>
        <p:spPr>
          <a:xfrm>
            <a:off x="4344988" y="6475413"/>
            <a:ext cx="530225"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ko-KR" sz="1200" b="0" dirty="0" smtClean="0">
                <a:cs typeface="Arial" panose="020B0604020202020204" pitchFamily="34" charset="0"/>
              </a:rPr>
              <a:t>Slide </a:t>
            </a:r>
            <a:fld id="{EEF3827E-182F-493C-A013-CDEF1F4810CB}" type="slidenum">
              <a:rPr lang="en-US" altLang="ko-KR" sz="1200" b="0" smtClean="0">
                <a:cs typeface="Arial" panose="020B0604020202020204" pitchFamily="34" charset="0"/>
              </a:rPr>
              <a:pPr>
                <a:spcBef>
                  <a:spcPct val="0"/>
                </a:spcBef>
                <a:buFontTx/>
                <a:buNone/>
              </a:pPr>
              <a:t>1</a:t>
            </a:fld>
            <a:endParaRPr lang="en-US" altLang="ko-KR" sz="1200" b="0" dirty="0" smtClean="0">
              <a:cs typeface="Arial" panose="020B0604020202020204" pitchFamily="34" charset="0"/>
            </a:endParaRPr>
          </a:p>
        </p:txBody>
      </p:sp>
      <p:sp>
        <p:nvSpPr>
          <p:cNvPr id="6149" name="Rectangle 2"/>
          <p:cNvSpPr>
            <a:spLocks noGrp="1" noChangeArrowheads="1"/>
          </p:cNvSpPr>
          <p:nvPr>
            <p:ph type="title"/>
          </p:nvPr>
        </p:nvSpPr>
        <p:spPr>
          <a:xfrm>
            <a:off x="381000" y="685800"/>
            <a:ext cx="8305800" cy="1143000"/>
          </a:xfrm>
        </p:spPr>
        <p:txBody>
          <a:bodyPr/>
          <a:lstStyle/>
          <a:p>
            <a:r>
              <a:rPr lang="en-US" altLang="ko-KR" dirty="0" smtClean="0">
                <a:ea typeface="굴림" panose="020B0600000101010101" pitchFamily="50" charset="-127"/>
              </a:rPr>
              <a:t>Use Cases for Wireless LAN Sensing</a:t>
            </a:r>
          </a:p>
        </p:txBody>
      </p:sp>
      <p:sp>
        <p:nvSpPr>
          <p:cNvPr id="6150" name="Rectangle 6"/>
          <p:cNvSpPr>
            <a:spLocks noGrp="1" noChangeArrowheads="1"/>
          </p:cNvSpPr>
          <p:nvPr>
            <p:ph type="body" idx="1"/>
          </p:nvPr>
        </p:nvSpPr>
        <p:spPr>
          <a:xfrm>
            <a:off x="685800" y="1752600"/>
            <a:ext cx="7772400" cy="381000"/>
          </a:xfrm>
        </p:spPr>
        <p:txBody>
          <a:bodyPr/>
          <a:lstStyle/>
          <a:p>
            <a:pPr algn="ctr">
              <a:buFontTx/>
              <a:buNone/>
            </a:pPr>
            <a:r>
              <a:rPr lang="en-US" altLang="ko-KR" sz="2000" dirty="0" smtClean="0">
                <a:ea typeface="굴림" panose="020B0600000101010101" pitchFamily="50" charset="-127"/>
              </a:rPr>
              <a:t>Date:</a:t>
            </a:r>
            <a:r>
              <a:rPr lang="en-US" altLang="ko-KR" sz="2000" b="0" dirty="0" smtClean="0">
                <a:ea typeface="굴림" panose="020B0600000101010101" pitchFamily="50" charset="-127"/>
              </a:rPr>
              <a:t> 2020-08-xx</a:t>
            </a:r>
          </a:p>
        </p:txBody>
      </p:sp>
      <p:sp>
        <p:nvSpPr>
          <p:cNvPr id="6151" name="Rectangle 12"/>
          <p:cNvSpPr>
            <a:spLocks noChangeArrowheads="1"/>
          </p:cNvSpPr>
          <p:nvPr/>
        </p:nvSpPr>
        <p:spPr bwMode="auto">
          <a:xfrm>
            <a:off x="533400" y="2362200"/>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buFontTx/>
              <a:buNone/>
            </a:pPr>
            <a:r>
              <a:rPr kumimoji="0" lang="en-US" altLang="ko-KR" sz="2000">
                <a:cs typeface="Arial" panose="020B0604020202020204" pitchFamily="34" charset="0"/>
              </a:rPr>
              <a:t>Authors:</a:t>
            </a:r>
            <a:endParaRPr kumimoji="0" lang="en-US" altLang="ko-KR" sz="2000" b="0">
              <a:cs typeface="Arial" panose="020B0604020202020204" pitchFamily="34" charset="0"/>
            </a:endParaRPr>
          </a:p>
        </p:txBody>
      </p:sp>
      <p:graphicFrame>
        <p:nvGraphicFramePr>
          <p:cNvPr id="11" name="Table 12"/>
          <p:cNvGraphicFramePr>
            <a:graphicFrameLocks noGrp="1"/>
          </p:cNvGraphicFramePr>
          <p:nvPr>
            <p:extLst>
              <p:ext uri="{D42A27DB-BD31-4B8C-83A1-F6EECF244321}">
                <p14:modId xmlns:p14="http://schemas.microsoft.com/office/powerpoint/2010/main" val="1810761821"/>
              </p:ext>
            </p:extLst>
          </p:nvPr>
        </p:nvGraphicFramePr>
        <p:xfrm>
          <a:off x="762000" y="2895600"/>
          <a:ext cx="7620000" cy="2527494"/>
        </p:xfrm>
        <a:graphic>
          <a:graphicData uri="http://schemas.openxmlformats.org/drawingml/2006/table">
            <a:tbl>
              <a:tblPr/>
              <a:tblGrid>
                <a:gridCol w="1524000"/>
                <a:gridCol w="1203325"/>
                <a:gridCol w="1684338"/>
                <a:gridCol w="1363662"/>
                <a:gridCol w="1844675"/>
              </a:tblGrid>
              <a:tr h="558019">
                <a:tc>
                  <a:txBody>
                    <a:bodyPr/>
                    <a:lstStyle>
                      <a:lvl1pPr eaLnBrk="0" hangingPunct="0">
                        <a:spcBef>
                          <a:spcPct val="20000"/>
                        </a:spcBef>
                        <a:defRPr sz="2000" b="1">
                          <a:solidFill>
                            <a:schemeClr val="tx1"/>
                          </a:solidFill>
                          <a:latin typeface="Times New Roman" pitchFamily="18" charset="0"/>
                        </a:defRPr>
                      </a:lvl1pPr>
                      <a:lvl2pPr marL="742950" indent="-285750" eaLnBrk="0" hangingPunct="0">
                        <a:spcBef>
                          <a:spcPct val="20000"/>
                        </a:spcBef>
                        <a:defRPr>
                          <a:solidFill>
                            <a:schemeClr val="tx1"/>
                          </a:solidFill>
                          <a:latin typeface="Times New Roman" pitchFamily="18" charset="0"/>
                        </a:defRPr>
                      </a:lvl2pPr>
                      <a:lvl3pPr marL="1143000" indent="-228600" eaLnBrk="0" hangingPunct="0">
                        <a:spcBef>
                          <a:spcPct val="20000"/>
                        </a:spcBef>
                        <a:defRPr sz="1600">
                          <a:solidFill>
                            <a:schemeClr val="tx1"/>
                          </a:solidFill>
                          <a:latin typeface="Times New Roman" pitchFamily="18" charset="0"/>
                        </a:defRPr>
                      </a:lvl3pPr>
                      <a:lvl4pPr marL="1600200" indent="-228600" eaLnBrk="0" hangingPunct="0">
                        <a:spcBef>
                          <a:spcPct val="20000"/>
                        </a:spcBef>
                        <a:defRPr sz="1400">
                          <a:solidFill>
                            <a:schemeClr val="tx1"/>
                          </a:solidFill>
                          <a:latin typeface="Times New Roman" pitchFamily="18" charset="0"/>
                        </a:defRPr>
                      </a:lvl4pPr>
                      <a:lvl5pPr marL="2057400" indent="-228600" eaLnBrk="0" hangingPunct="0">
                        <a:spcBef>
                          <a:spcPct val="20000"/>
                        </a:spcBef>
                        <a:defRPr sz="1400">
                          <a:solidFill>
                            <a:schemeClr val="tx1"/>
                          </a:solidFill>
                          <a:latin typeface="Times New Roman" pitchFamily="18" charset="0"/>
                        </a:defRPr>
                      </a:lvl5pPr>
                      <a:lvl6pPr marL="2514600" indent="-228600" eaLnBrk="0" fontAlgn="base" hangingPunct="0">
                        <a:spcBef>
                          <a:spcPct val="20000"/>
                        </a:spcBef>
                        <a:spcAft>
                          <a:spcPct val="0"/>
                        </a:spcAft>
                        <a:defRPr sz="1400">
                          <a:solidFill>
                            <a:schemeClr val="tx1"/>
                          </a:solidFill>
                          <a:latin typeface="Times New Roman" pitchFamily="18" charset="0"/>
                        </a:defRPr>
                      </a:lvl6pPr>
                      <a:lvl7pPr marL="2971800" indent="-228600" eaLnBrk="0" fontAlgn="base" hangingPunct="0">
                        <a:spcBef>
                          <a:spcPct val="20000"/>
                        </a:spcBef>
                        <a:spcAft>
                          <a:spcPct val="0"/>
                        </a:spcAft>
                        <a:defRPr sz="1400">
                          <a:solidFill>
                            <a:schemeClr val="tx1"/>
                          </a:solidFill>
                          <a:latin typeface="Times New Roman" pitchFamily="18" charset="0"/>
                        </a:defRPr>
                      </a:lvl7pPr>
                      <a:lvl8pPr marL="3429000" indent="-228600" eaLnBrk="0" fontAlgn="base" hangingPunct="0">
                        <a:spcBef>
                          <a:spcPct val="20000"/>
                        </a:spcBef>
                        <a:spcAft>
                          <a:spcPct val="0"/>
                        </a:spcAft>
                        <a:defRPr sz="1400">
                          <a:solidFill>
                            <a:schemeClr val="tx1"/>
                          </a:solidFill>
                          <a:latin typeface="Times New Roman" pitchFamily="18" charset="0"/>
                        </a:defRPr>
                      </a:lvl8pPr>
                      <a:lvl9pPr marL="3886200" indent="-228600" eaLnBrk="0" fontAlgn="base" hangingPunct="0">
                        <a:spcBef>
                          <a:spcPct val="20000"/>
                        </a:spcBef>
                        <a:spcAft>
                          <a:spcPct val="0"/>
                        </a:spcAft>
                        <a:defRPr sz="1400">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100" b="1" i="0" u="none" strike="noStrike" cap="none" normalizeH="0" baseline="0" dirty="0" smtClean="0">
                          <a:ln>
                            <a:noFill/>
                          </a:ln>
                          <a:solidFill>
                            <a:schemeClr val="tx1"/>
                          </a:solidFill>
                          <a:effectLst/>
                          <a:latin typeface="Times New Roman" pitchFamily="18" charset="0"/>
                          <a:ea typeface="굴림" charset="-127"/>
                        </a:rPr>
                        <a:t>Name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000" b="1">
                          <a:solidFill>
                            <a:schemeClr val="tx1"/>
                          </a:solidFill>
                          <a:latin typeface="Times New Roman" pitchFamily="18" charset="0"/>
                        </a:defRPr>
                      </a:lvl1pPr>
                      <a:lvl2pPr marL="742950" indent="-285750" eaLnBrk="0" hangingPunct="0">
                        <a:spcBef>
                          <a:spcPct val="20000"/>
                        </a:spcBef>
                        <a:defRPr>
                          <a:solidFill>
                            <a:schemeClr val="tx1"/>
                          </a:solidFill>
                          <a:latin typeface="Times New Roman" pitchFamily="18" charset="0"/>
                        </a:defRPr>
                      </a:lvl2pPr>
                      <a:lvl3pPr marL="1143000" indent="-228600" eaLnBrk="0" hangingPunct="0">
                        <a:spcBef>
                          <a:spcPct val="20000"/>
                        </a:spcBef>
                        <a:defRPr sz="1600">
                          <a:solidFill>
                            <a:schemeClr val="tx1"/>
                          </a:solidFill>
                          <a:latin typeface="Times New Roman" pitchFamily="18" charset="0"/>
                        </a:defRPr>
                      </a:lvl3pPr>
                      <a:lvl4pPr marL="1600200" indent="-228600" eaLnBrk="0" hangingPunct="0">
                        <a:spcBef>
                          <a:spcPct val="20000"/>
                        </a:spcBef>
                        <a:defRPr sz="1400">
                          <a:solidFill>
                            <a:schemeClr val="tx1"/>
                          </a:solidFill>
                          <a:latin typeface="Times New Roman" pitchFamily="18" charset="0"/>
                        </a:defRPr>
                      </a:lvl4pPr>
                      <a:lvl5pPr marL="2057400" indent="-228600" eaLnBrk="0" hangingPunct="0">
                        <a:spcBef>
                          <a:spcPct val="20000"/>
                        </a:spcBef>
                        <a:defRPr sz="1400">
                          <a:solidFill>
                            <a:schemeClr val="tx1"/>
                          </a:solidFill>
                          <a:latin typeface="Times New Roman" pitchFamily="18" charset="0"/>
                        </a:defRPr>
                      </a:lvl5pPr>
                      <a:lvl6pPr marL="2514600" indent="-228600" eaLnBrk="0" fontAlgn="base" hangingPunct="0">
                        <a:spcBef>
                          <a:spcPct val="20000"/>
                        </a:spcBef>
                        <a:spcAft>
                          <a:spcPct val="0"/>
                        </a:spcAft>
                        <a:defRPr sz="1400">
                          <a:solidFill>
                            <a:schemeClr val="tx1"/>
                          </a:solidFill>
                          <a:latin typeface="Times New Roman" pitchFamily="18" charset="0"/>
                        </a:defRPr>
                      </a:lvl6pPr>
                      <a:lvl7pPr marL="2971800" indent="-228600" eaLnBrk="0" fontAlgn="base" hangingPunct="0">
                        <a:spcBef>
                          <a:spcPct val="20000"/>
                        </a:spcBef>
                        <a:spcAft>
                          <a:spcPct val="0"/>
                        </a:spcAft>
                        <a:defRPr sz="1400">
                          <a:solidFill>
                            <a:schemeClr val="tx1"/>
                          </a:solidFill>
                          <a:latin typeface="Times New Roman" pitchFamily="18" charset="0"/>
                        </a:defRPr>
                      </a:lvl7pPr>
                      <a:lvl8pPr marL="3429000" indent="-228600" eaLnBrk="0" fontAlgn="base" hangingPunct="0">
                        <a:spcBef>
                          <a:spcPct val="20000"/>
                        </a:spcBef>
                        <a:spcAft>
                          <a:spcPct val="0"/>
                        </a:spcAft>
                        <a:defRPr sz="1400">
                          <a:solidFill>
                            <a:schemeClr val="tx1"/>
                          </a:solidFill>
                          <a:latin typeface="Times New Roman" pitchFamily="18" charset="0"/>
                        </a:defRPr>
                      </a:lvl8pPr>
                      <a:lvl9pPr marL="3886200" indent="-228600" eaLnBrk="0" fontAlgn="base" hangingPunct="0">
                        <a:spcBef>
                          <a:spcPct val="20000"/>
                        </a:spcBef>
                        <a:spcAft>
                          <a:spcPct val="0"/>
                        </a:spcAft>
                        <a:defRPr sz="1400">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100" b="1" i="0" u="none" strike="noStrike" cap="none" normalizeH="0" baseline="0" dirty="0" smtClean="0">
                          <a:ln>
                            <a:noFill/>
                          </a:ln>
                          <a:solidFill>
                            <a:schemeClr val="tx1"/>
                          </a:solidFill>
                          <a:effectLst/>
                          <a:latin typeface="Times New Roman" pitchFamily="18" charset="0"/>
                          <a:ea typeface="굴림" charset="-127"/>
                        </a:rPr>
                        <a:t>Affiliation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000" b="1">
                          <a:solidFill>
                            <a:schemeClr val="tx1"/>
                          </a:solidFill>
                          <a:latin typeface="Times New Roman" pitchFamily="18" charset="0"/>
                        </a:defRPr>
                      </a:lvl1pPr>
                      <a:lvl2pPr marL="742950" indent="-285750" eaLnBrk="0" hangingPunct="0">
                        <a:spcBef>
                          <a:spcPct val="20000"/>
                        </a:spcBef>
                        <a:defRPr>
                          <a:solidFill>
                            <a:schemeClr val="tx1"/>
                          </a:solidFill>
                          <a:latin typeface="Times New Roman" pitchFamily="18" charset="0"/>
                        </a:defRPr>
                      </a:lvl2pPr>
                      <a:lvl3pPr marL="1143000" indent="-228600" eaLnBrk="0" hangingPunct="0">
                        <a:spcBef>
                          <a:spcPct val="20000"/>
                        </a:spcBef>
                        <a:defRPr sz="1600">
                          <a:solidFill>
                            <a:schemeClr val="tx1"/>
                          </a:solidFill>
                          <a:latin typeface="Times New Roman" pitchFamily="18" charset="0"/>
                        </a:defRPr>
                      </a:lvl3pPr>
                      <a:lvl4pPr marL="1600200" indent="-228600" eaLnBrk="0" hangingPunct="0">
                        <a:spcBef>
                          <a:spcPct val="20000"/>
                        </a:spcBef>
                        <a:defRPr sz="1400">
                          <a:solidFill>
                            <a:schemeClr val="tx1"/>
                          </a:solidFill>
                          <a:latin typeface="Times New Roman" pitchFamily="18" charset="0"/>
                        </a:defRPr>
                      </a:lvl4pPr>
                      <a:lvl5pPr marL="2057400" indent="-228600" eaLnBrk="0" hangingPunct="0">
                        <a:spcBef>
                          <a:spcPct val="20000"/>
                        </a:spcBef>
                        <a:defRPr sz="1400">
                          <a:solidFill>
                            <a:schemeClr val="tx1"/>
                          </a:solidFill>
                          <a:latin typeface="Times New Roman" pitchFamily="18" charset="0"/>
                        </a:defRPr>
                      </a:lvl5pPr>
                      <a:lvl6pPr marL="2514600" indent="-228600" eaLnBrk="0" fontAlgn="base" hangingPunct="0">
                        <a:spcBef>
                          <a:spcPct val="20000"/>
                        </a:spcBef>
                        <a:spcAft>
                          <a:spcPct val="0"/>
                        </a:spcAft>
                        <a:defRPr sz="1400">
                          <a:solidFill>
                            <a:schemeClr val="tx1"/>
                          </a:solidFill>
                          <a:latin typeface="Times New Roman" pitchFamily="18" charset="0"/>
                        </a:defRPr>
                      </a:lvl6pPr>
                      <a:lvl7pPr marL="2971800" indent="-228600" eaLnBrk="0" fontAlgn="base" hangingPunct="0">
                        <a:spcBef>
                          <a:spcPct val="20000"/>
                        </a:spcBef>
                        <a:spcAft>
                          <a:spcPct val="0"/>
                        </a:spcAft>
                        <a:defRPr sz="1400">
                          <a:solidFill>
                            <a:schemeClr val="tx1"/>
                          </a:solidFill>
                          <a:latin typeface="Times New Roman" pitchFamily="18" charset="0"/>
                        </a:defRPr>
                      </a:lvl7pPr>
                      <a:lvl8pPr marL="3429000" indent="-228600" eaLnBrk="0" fontAlgn="base" hangingPunct="0">
                        <a:spcBef>
                          <a:spcPct val="20000"/>
                        </a:spcBef>
                        <a:spcAft>
                          <a:spcPct val="0"/>
                        </a:spcAft>
                        <a:defRPr sz="1400">
                          <a:solidFill>
                            <a:schemeClr val="tx1"/>
                          </a:solidFill>
                          <a:latin typeface="Times New Roman" pitchFamily="18" charset="0"/>
                        </a:defRPr>
                      </a:lvl8pPr>
                      <a:lvl9pPr marL="3886200" indent="-228600" eaLnBrk="0" fontAlgn="base" hangingPunct="0">
                        <a:spcBef>
                          <a:spcPct val="20000"/>
                        </a:spcBef>
                        <a:spcAft>
                          <a:spcPct val="0"/>
                        </a:spcAft>
                        <a:defRPr sz="1400">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100" b="1" i="0" u="none" strike="noStrike" cap="none" normalizeH="0" baseline="0" smtClean="0">
                          <a:ln>
                            <a:noFill/>
                          </a:ln>
                          <a:solidFill>
                            <a:schemeClr val="tx1"/>
                          </a:solidFill>
                          <a:effectLst/>
                          <a:latin typeface="Times New Roman" pitchFamily="18" charset="0"/>
                          <a:ea typeface="굴림" charset="-127"/>
                        </a:rPr>
                        <a:t>Address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000" b="1">
                          <a:solidFill>
                            <a:schemeClr val="tx1"/>
                          </a:solidFill>
                          <a:latin typeface="Times New Roman" pitchFamily="18" charset="0"/>
                        </a:defRPr>
                      </a:lvl1pPr>
                      <a:lvl2pPr marL="742950" indent="-285750" eaLnBrk="0" hangingPunct="0">
                        <a:spcBef>
                          <a:spcPct val="20000"/>
                        </a:spcBef>
                        <a:defRPr>
                          <a:solidFill>
                            <a:schemeClr val="tx1"/>
                          </a:solidFill>
                          <a:latin typeface="Times New Roman" pitchFamily="18" charset="0"/>
                        </a:defRPr>
                      </a:lvl2pPr>
                      <a:lvl3pPr marL="1143000" indent="-228600" eaLnBrk="0" hangingPunct="0">
                        <a:spcBef>
                          <a:spcPct val="20000"/>
                        </a:spcBef>
                        <a:defRPr sz="1600">
                          <a:solidFill>
                            <a:schemeClr val="tx1"/>
                          </a:solidFill>
                          <a:latin typeface="Times New Roman" pitchFamily="18" charset="0"/>
                        </a:defRPr>
                      </a:lvl3pPr>
                      <a:lvl4pPr marL="1600200" indent="-228600" eaLnBrk="0" hangingPunct="0">
                        <a:spcBef>
                          <a:spcPct val="20000"/>
                        </a:spcBef>
                        <a:defRPr sz="1400">
                          <a:solidFill>
                            <a:schemeClr val="tx1"/>
                          </a:solidFill>
                          <a:latin typeface="Times New Roman" pitchFamily="18" charset="0"/>
                        </a:defRPr>
                      </a:lvl4pPr>
                      <a:lvl5pPr marL="2057400" indent="-228600" eaLnBrk="0" hangingPunct="0">
                        <a:spcBef>
                          <a:spcPct val="20000"/>
                        </a:spcBef>
                        <a:defRPr sz="1400">
                          <a:solidFill>
                            <a:schemeClr val="tx1"/>
                          </a:solidFill>
                          <a:latin typeface="Times New Roman" pitchFamily="18" charset="0"/>
                        </a:defRPr>
                      </a:lvl5pPr>
                      <a:lvl6pPr marL="2514600" indent="-228600" eaLnBrk="0" fontAlgn="base" hangingPunct="0">
                        <a:spcBef>
                          <a:spcPct val="20000"/>
                        </a:spcBef>
                        <a:spcAft>
                          <a:spcPct val="0"/>
                        </a:spcAft>
                        <a:defRPr sz="1400">
                          <a:solidFill>
                            <a:schemeClr val="tx1"/>
                          </a:solidFill>
                          <a:latin typeface="Times New Roman" pitchFamily="18" charset="0"/>
                        </a:defRPr>
                      </a:lvl6pPr>
                      <a:lvl7pPr marL="2971800" indent="-228600" eaLnBrk="0" fontAlgn="base" hangingPunct="0">
                        <a:spcBef>
                          <a:spcPct val="20000"/>
                        </a:spcBef>
                        <a:spcAft>
                          <a:spcPct val="0"/>
                        </a:spcAft>
                        <a:defRPr sz="1400">
                          <a:solidFill>
                            <a:schemeClr val="tx1"/>
                          </a:solidFill>
                          <a:latin typeface="Times New Roman" pitchFamily="18" charset="0"/>
                        </a:defRPr>
                      </a:lvl7pPr>
                      <a:lvl8pPr marL="3429000" indent="-228600" eaLnBrk="0" fontAlgn="base" hangingPunct="0">
                        <a:spcBef>
                          <a:spcPct val="20000"/>
                        </a:spcBef>
                        <a:spcAft>
                          <a:spcPct val="0"/>
                        </a:spcAft>
                        <a:defRPr sz="1400">
                          <a:solidFill>
                            <a:schemeClr val="tx1"/>
                          </a:solidFill>
                          <a:latin typeface="Times New Roman" pitchFamily="18" charset="0"/>
                        </a:defRPr>
                      </a:lvl8pPr>
                      <a:lvl9pPr marL="3886200" indent="-228600" eaLnBrk="0" fontAlgn="base" hangingPunct="0">
                        <a:spcBef>
                          <a:spcPct val="20000"/>
                        </a:spcBef>
                        <a:spcAft>
                          <a:spcPct val="0"/>
                        </a:spcAft>
                        <a:defRPr sz="1400">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100" b="1" i="0" u="none" strike="noStrike" cap="none" normalizeH="0" baseline="0" dirty="0" smtClean="0">
                          <a:ln>
                            <a:noFill/>
                          </a:ln>
                          <a:solidFill>
                            <a:schemeClr val="tx1"/>
                          </a:solidFill>
                          <a:effectLst/>
                          <a:latin typeface="Times New Roman" pitchFamily="18" charset="0"/>
                          <a:ea typeface="굴림" charset="-127"/>
                        </a:rPr>
                        <a:t>Phone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000" b="1">
                          <a:solidFill>
                            <a:schemeClr val="tx1"/>
                          </a:solidFill>
                          <a:latin typeface="Times New Roman" pitchFamily="18" charset="0"/>
                        </a:defRPr>
                      </a:lvl1pPr>
                      <a:lvl2pPr marL="742950" indent="-285750" eaLnBrk="0" hangingPunct="0">
                        <a:spcBef>
                          <a:spcPct val="20000"/>
                        </a:spcBef>
                        <a:defRPr>
                          <a:solidFill>
                            <a:schemeClr val="tx1"/>
                          </a:solidFill>
                          <a:latin typeface="Times New Roman" pitchFamily="18" charset="0"/>
                        </a:defRPr>
                      </a:lvl2pPr>
                      <a:lvl3pPr marL="1143000" indent="-228600" eaLnBrk="0" hangingPunct="0">
                        <a:spcBef>
                          <a:spcPct val="20000"/>
                        </a:spcBef>
                        <a:defRPr sz="1600">
                          <a:solidFill>
                            <a:schemeClr val="tx1"/>
                          </a:solidFill>
                          <a:latin typeface="Times New Roman" pitchFamily="18" charset="0"/>
                        </a:defRPr>
                      </a:lvl3pPr>
                      <a:lvl4pPr marL="1600200" indent="-228600" eaLnBrk="0" hangingPunct="0">
                        <a:spcBef>
                          <a:spcPct val="20000"/>
                        </a:spcBef>
                        <a:defRPr sz="1400">
                          <a:solidFill>
                            <a:schemeClr val="tx1"/>
                          </a:solidFill>
                          <a:latin typeface="Times New Roman" pitchFamily="18" charset="0"/>
                        </a:defRPr>
                      </a:lvl4pPr>
                      <a:lvl5pPr marL="2057400" indent="-228600" eaLnBrk="0" hangingPunct="0">
                        <a:spcBef>
                          <a:spcPct val="20000"/>
                        </a:spcBef>
                        <a:defRPr sz="1400">
                          <a:solidFill>
                            <a:schemeClr val="tx1"/>
                          </a:solidFill>
                          <a:latin typeface="Times New Roman" pitchFamily="18" charset="0"/>
                        </a:defRPr>
                      </a:lvl5pPr>
                      <a:lvl6pPr marL="2514600" indent="-228600" eaLnBrk="0" fontAlgn="base" hangingPunct="0">
                        <a:spcBef>
                          <a:spcPct val="20000"/>
                        </a:spcBef>
                        <a:spcAft>
                          <a:spcPct val="0"/>
                        </a:spcAft>
                        <a:defRPr sz="1400">
                          <a:solidFill>
                            <a:schemeClr val="tx1"/>
                          </a:solidFill>
                          <a:latin typeface="Times New Roman" pitchFamily="18" charset="0"/>
                        </a:defRPr>
                      </a:lvl6pPr>
                      <a:lvl7pPr marL="2971800" indent="-228600" eaLnBrk="0" fontAlgn="base" hangingPunct="0">
                        <a:spcBef>
                          <a:spcPct val="20000"/>
                        </a:spcBef>
                        <a:spcAft>
                          <a:spcPct val="0"/>
                        </a:spcAft>
                        <a:defRPr sz="1400">
                          <a:solidFill>
                            <a:schemeClr val="tx1"/>
                          </a:solidFill>
                          <a:latin typeface="Times New Roman" pitchFamily="18" charset="0"/>
                        </a:defRPr>
                      </a:lvl7pPr>
                      <a:lvl8pPr marL="3429000" indent="-228600" eaLnBrk="0" fontAlgn="base" hangingPunct="0">
                        <a:spcBef>
                          <a:spcPct val="20000"/>
                        </a:spcBef>
                        <a:spcAft>
                          <a:spcPct val="0"/>
                        </a:spcAft>
                        <a:defRPr sz="1400">
                          <a:solidFill>
                            <a:schemeClr val="tx1"/>
                          </a:solidFill>
                          <a:latin typeface="Times New Roman" pitchFamily="18" charset="0"/>
                        </a:defRPr>
                      </a:lvl8pPr>
                      <a:lvl9pPr marL="3886200" indent="-228600" eaLnBrk="0" fontAlgn="base" hangingPunct="0">
                        <a:spcBef>
                          <a:spcPct val="20000"/>
                        </a:spcBef>
                        <a:spcAft>
                          <a:spcPct val="0"/>
                        </a:spcAft>
                        <a:defRPr sz="1400">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100" b="1" i="0" u="none" strike="noStrike" cap="none" normalizeH="0" baseline="0" smtClean="0">
                          <a:ln>
                            <a:noFill/>
                          </a:ln>
                          <a:solidFill>
                            <a:schemeClr val="tx1"/>
                          </a:solidFill>
                          <a:effectLst/>
                          <a:latin typeface="Times New Roman" pitchFamily="18" charset="0"/>
                          <a:ea typeface="굴림" charset="-127"/>
                        </a:rPr>
                        <a:t>Email</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3895">
                <a:tc>
                  <a:txBody>
                    <a:bodyPr/>
                    <a:lstStyle>
                      <a:lvl1pPr eaLnBrk="0" hangingPunct="0">
                        <a:spcBef>
                          <a:spcPct val="20000"/>
                        </a:spcBef>
                        <a:defRPr sz="2000" b="1">
                          <a:solidFill>
                            <a:schemeClr val="tx1"/>
                          </a:solidFill>
                          <a:latin typeface="Times New Roman" pitchFamily="18" charset="0"/>
                        </a:defRPr>
                      </a:lvl1pPr>
                      <a:lvl2pPr marL="742950" indent="-285750" eaLnBrk="0" hangingPunct="0">
                        <a:spcBef>
                          <a:spcPct val="20000"/>
                        </a:spcBef>
                        <a:defRPr>
                          <a:solidFill>
                            <a:schemeClr val="tx1"/>
                          </a:solidFill>
                          <a:latin typeface="Times New Roman" pitchFamily="18" charset="0"/>
                        </a:defRPr>
                      </a:lvl2pPr>
                      <a:lvl3pPr marL="1143000" indent="-228600" eaLnBrk="0" hangingPunct="0">
                        <a:spcBef>
                          <a:spcPct val="20000"/>
                        </a:spcBef>
                        <a:defRPr sz="1600">
                          <a:solidFill>
                            <a:schemeClr val="tx1"/>
                          </a:solidFill>
                          <a:latin typeface="Times New Roman" pitchFamily="18" charset="0"/>
                        </a:defRPr>
                      </a:lvl3pPr>
                      <a:lvl4pPr marL="1600200" indent="-228600" eaLnBrk="0" hangingPunct="0">
                        <a:spcBef>
                          <a:spcPct val="20000"/>
                        </a:spcBef>
                        <a:defRPr sz="1400">
                          <a:solidFill>
                            <a:schemeClr val="tx1"/>
                          </a:solidFill>
                          <a:latin typeface="Times New Roman" pitchFamily="18" charset="0"/>
                        </a:defRPr>
                      </a:lvl4pPr>
                      <a:lvl5pPr marL="2057400" indent="-228600" eaLnBrk="0" hangingPunct="0">
                        <a:spcBef>
                          <a:spcPct val="20000"/>
                        </a:spcBef>
                        <a:defRPr sz="1400">
                          <a:solidFill>
                            <a:schemeClr val="tx1"/>
                          </a:solidFill>
                          <a:latin typeface="Times New Roman" pitchFamily="18" charset="0"/>
                        </a:defRPr>
                      </a:lvl5pPr>
                      <a:lvl6pPr marL="2514600" indent="-228600" eaLnBrk="0" fontAlgn="base" hangingPunct="0">
                        <a:spcBef>
                          <a:spcPct val="20000"/>
                        </a:spcBef>
                        <a:spcAft>
                          <a:spcPct val="0"/>
                        </a:spcAft>
                        <a:defRPr sz="1400">
                          <a:solidFill>
                            <a:schemeClr val="tx1"/>
                          </a:solidFill>
                          <a:latin typeface="Times New Roman" pitchFamily="18" charset="0"/>
                        </a:defRPr>
                      </a:lvl6pPr>
                      <a:lvl7pPr marL="2971800" indent="-228600" eaLnBrk="0" fontAlgn="base" hangingPunct="0">
                        <a:spcBef>
                          <a:spcPct val="20000"/>
                        </a:spcBef>
                        <a:spcAft>
                          <a:spcPct val="0"/>
                        </a:spcAft>
                        <a:defRPr sz="1400">
                          <a:solidFill>
                            <a:schemeClr val="tx1"/>
                          </a:solidFill>
                          <a:latin typeface="Times New Roman" pitchFamily="18" charset="0"/>
                        </a:defRPr>
                      </a:lvl7pPr>
                      <a:lvl8pPr marL="3429000" indent="-228600" eaLnBrk="0" fontAlgn="base" hangingPunct="0">
                        <a:spcBef>
                          <a:spcPct val="20000"/>
                        </a:spcBef>
                        <a:spcAft>
                          <a:spcPct val="0"/>
                        </a:spcAft>
                        <a:defRPr sz="1400">
                          <a:solidFill>
                            <a:schemeClr val="tx1"/>
                          </a:solidFill>
                          <a:latin typeface="Times New Roman" pitchFamily="18" charset="0"/>
                        </a:defRPr>
                      </a:lvl8pPr>
                      <a:lvl9pPr marL="3886200" indent="-228600" eaLnBrk="0" fontAlgn="base" hangingPunct="0">
                        <a:spcBef>
                          <a:spcPct val="20000"/>
                        </a:spcBef>
                        <a:spcAft>
                          <a:spcPct val="0"/>
                        </a:spcAft>
                        <a:defRPr sz="1400">
                          <a:solidFill>
                            <a:schemeClr val="tx1"/>
                          </a:solidFill>
                          <a:latin typeface="Times New Roman" pitchFamily="18" charset="0"/>
                        </a:defRPr>
                      </a:lvl9pPr>
                    </a:lstStyle>
                    <a:p>
                      <a:pPr marL="0" marR="0" lvl="0" indent="0" algn="ctr" defTabSz="914400" rtl="0" eaLnBrk="1" fontAlgn="base" latinLnBrk="1" hangingPunct="1">
                        <a:lnSpc>
                          <a:spcPct val="100000"/>
                        </a:lnSpc>
                        <a:spcBef>
                          <a:spcPct val="0"/>
                        </a:spcBef>
                        <a:spcAft>
                          <a:spcPct val="0"/>
                        </a:spcAft>
                        <a:buClrTx/>
                        <a:buSzTx/>
                        <a:buFontTx/>
                        <a:buNone/>
                        <a:tabLst/>
                        <a:defRPr/>
                      </a:pPr>
                      <a:r>
                        <a:rPr kumimoji="0" lang="en-US" altLang="ko-KR" sz="1200" b="0" i="0" u="none" strike="noStrike" cap="none" normalizeH="0" baseline="0" dirty="0" smtClean="0">
                          <a:ln>
                            <a:noFill/>
                          </a:ln>
                          <a:solidFill>
                            <a:srgbClr val="000000"/>
                          </a:solidFill>
                          <a:effectLst/>
                          <a:latin typeface="Times New Roman" pitchFamily="18" charset="0"/>
                          <a:ea typeface="굴림" charset="-127"/>
                          <a:cs typeface="Times New Roman" pitchFamily="18" charset="0"/>
                        </a:rPr>
                        <a:t>Dongguk Lim</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5">
                  <a:txBody>
                    <a:bodyPr/>
                    <a:lstStyle>
                      <a:lvl1pPr eaLnBrk="0" hangingPunct="0">
                        <a:spcBef>
                          <a:spcPct val="20000"/>
                        </a:spcBef>
                        <a:defRPr sz="2000" b="1">
                          <a:solidFill>
                            <a:schemeClr val="tx1"/>
                          </a:solidFill>
                          <a:latin typeface="Times New Roman" pitchFamily="18" charset="0"/>
                        </a:defRPr>
                      </a:lvl1pPr>
                      <a:lvl2pPr marL="742950" indent="-285750" eaLnBrk="0" hangingPunct="0">
                        <a:spcBef>
                          <a:spcPct val="20000"/>
                        </a:spcBef>
                        <a:defRPr>
                          <a:solidFill>
                            <a:schemeClr val="tx1"/>
                          </a:solidFill>
                          <a:latin typeface="Times New Roman" pitchFamily="18" charset="0"/>
                        </a:defRPr>
                      </a:lvl2pPr>
                      <a:lvl3pPr marL="1143000" indent="-228600" eaLnBrk="0" hangingPunct="0">
                        <a:spcBef>
                          <a:spcPct val="20000"/>
                        </a:spcBef>
                        <a:defRPr sz="1600">
                          <a:solidFill>
                            <a:schemeClr val="tx1"/>
                          </a:solidFill>
                          <a:latin typeface="Times New Roman" pitchFamily="18" charset="0"/>
                        </a:defRPr>
                      </a:lvl3pPr>
                      <a:lvl4pPr marL="1600200" indent="-228600" eaLnBrk="0" hangingPunct="0">
                        <a:spcBef>
                          <a:spcPct val="20000"/>
                        </a:spcBef>
                        <a:defRPr sz="1400">
                          <a:solidFill>
                            <a:schemeClr val="tx1"/>
                          </a:solidFill>
                          <a:latin typeface="Times New Roman" pitchFamily="18" charset="0"/>
                        </a:defRPr>
                      </a:lvl4pPr>
                      <a:lvl5pPr marL="2057400" indent="-228600" eaLnBrk="0" hangingPunct="0">
                        <a:spcBef>
                          <a:spcPct val="20000"/>
                        </a:spcBef>
                        <a:defRPr sz="1400">
                          <a:solidFill>
                            <a:schemeClr val="tx1"/>
                          </a:solidFill>
                          <a:latin typeface="Times New Roman" pitchFamily="18" charset="0"/>
                        </a:defRPr>
                      </a:lvl5pPr>
                      <a:lvl6pPr marL="2514600" indent="-228600" eaLnBrk="0" fontAlgn="base" hangingPunct="0">
                        <a:spcBef>
                          <a:spcPct val="20000"/>
                        </a:spcBef>
                        <a:spcAft>
                          <a:spcPct val="0"/>
                        </a:spcAft>
                        <a:defRPr sz="1400">
                          <a:solidFill>
                            <a:schemeClr val="tx1"/>
                          </a:solidFill>
                          <a:latin typeface="Times New Roman" pitchFamily="18" charset="0"/>
                        </a:defRPr>
                      </a:lvl6pPr>
                      <a:lvl7pPr marL="2971800" indent="-228600" eaLnBrk="0" fontAlgn="base" hangingPunct="0">
                        <a:spcBef>
                          <a:spcPct val="20000"/>
                        </a:spcBef>
                        <a:spcAft>
                          <a:spcPct val="0"/>
                        </a:spcAft>
                        <a:defRPr sz="1400">
                          <a:solidFill>
                            <a:schemeClr val="tx1"/>
                          </a:solidFill>
                          <a:latin typeface="Times New Roman" pitchFamily="18" charset="0"/>
                        </a:defRPr>
                      </a:lvl7pPr>
                      <a:lvl8pPr marL="3429000" indent="-228600" eaLnBrk="0" fontAlgn="base" hangingPunct="0">
                        <a:spcBef>
                          <a:spcPct val="20000"/>
                        </a:spcBef>
                        <a:spcAft>
                          <a:spcPct val="0"/>
                        </a:spcAft>
                        <a:defRPr sz="1400">
                          <a:solidFill>
                            <a:schemeClr val="tx1"/>
                          </a:solidFill>
                          <a:latin typeface="Times New Roman" pitchFamily="18" charset="0"/>
                        </a:defRPr>
                      </a:lvl8pPr>
                      <a:lvl9pPr marL="3886200" indent="-228600" eaLnBrk="0" fontAlgn="base" hangingPunct="0">
                        <a:spcBef>
                          <a:spcPct val="20000"/>
                        </a:spcBef>
                        <a:spcAft>
                          <a:spcPct val="0"/>
                        </a:spcAft>
                        <a:defRPr sz="1400">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200" b="0" i="0" u="none" strike="noStrike" kern="1200" cap="none" normalizeH="0" baseline="0" dirty="0" smtClean="0">
                          <a:ln>
                            <a:noFill/>
                          </a:ln>
                          <a:solidFill>
                            <a:srgbClr val="000000"/>
                          </a:solidFill>
                          <a:effectLst/>
                          <a:latin typeface="Times New Roman" pitchFamily="18" charset="0"/>
                          <a:ea typeface="굴림" charset="-127"/>
                          <a:cs typeface="Times New Roman" pitchFamily="18" charset="0"/>
                        </a:rPr>
                        <a:t>LG Electronics</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5">
                  <a:txBody>
                    <a:bodyPr/>
                    <a:lstStyle>
                      <a:lvl1pPr eaLnBrk="0" hangingPunct="0">
                        <a:spcBef>
                          <a:spcPct val="20000"/>
                        </a:spcBef>
                        <a:defRPr sz="2000" b="1">
                          <a:solidFill>
                            <a:schemeClr val="tx1"/>
                          </a:solidFill>
                          <a:latin typeface="Times New Roman" pitchFamily="18" charset="0"/>
                        </a:defRPr>
                      </a:lvl1pPr>
                      <a:lvl2pPr marL="742950" indent="-285750" eaLnBrk="0" hangingPunct="0">
                        <a:spcBef>
                          <a:spcPct val="20000"/>
                        </a:spcBef>
                        <a:defRPr>
                          <a:solidFill>
                            <a:schemeClr val="tx1"/>
                          </a:solidFill>
                          <a:latin typeface="Times New Roman" pitchFamily="18" charset="0"/>
                        </a:defRPr>
                      </a:lvl2pPr>
                      <a:lvl3pPr marL="1143000" indent="-228600" eaLnBrk="0" hangingPunct="0">
                        <a:spcBef>
                          <a:spcPct val="20000"/>
                        </a:spcBef>
                        <a:defRPr sz="1600">
                          <a:solidFill>
                            <a:schemeClr val="tx1"/>
                          </a:solidFill>
                          <a:latin typeface="Times New Roman" pitchFamily="18" charset="0"/>
                        </a:defRPr>
                      </a:lvl3pPr>
                      <a:lvl4pPr marL="1600200" indent="-228600" eaLnBrk="0" hangingPunct="0">
                        <a:spcBef>
                          <a:spcPct val="20000"/>
                        </a:spcBef>
                        <a:defRPr sz="1400">
                          <a:solidFill>
                            <a:schemeClr val="tx1"/>
                          </a:solidFill>
                          <a:latin typeface="Times New Roman" pitchFamily="18" charset="0"/>
                        </a:defRPr>
                      </a:lvl4pPr>
                      <a:lvl5pPr marL="2057400" indent="-228600" eaLnBrk="0" hangingPunct="0">
                        <a:spcBef>
                          <a:spcPct val="20000"/>
                        </a:spcBef>
                        <a:defRPr sz="1400">
                          <a:solidFill>
                            <a:schemeClr val="tx1"/>
                          </a:solidFill>
                          <a:latin typeface="Times New Roman" pitchFamily="18" charset="0"/>
                        </a:defRPr>
                      </a:lvl5pPr>
                      <a:lvl6pPr marL="2514600" indent="-228600" eaLnBrk="0" fontAlgn="base" hangingPunct="0">
                        <a:spcBef>
                          <a:spcPct val="20000"/>
                        </a:spcBef>
                        <a:spcAft>
                          <a:spcPct val="0"/>
                        </a:spcAft>
                        <a:defRPr sz="1400">
                          <a:solidFill>
                            <a:schemeClr val="tx1"/>
                          </a:solidFill>
                          <a:latin typeface="Times New Roman" pitchFamily="18" charset="0"/>
                        </a:defRPr>
                      </a:lvl6pPr>
                      <a:lvl7pPr marL="2971800" indent="-228600" eaLnBrk="0" fontAlgn="base" hangingPunct="0">
                        <a:spcBef>
                          <a:spcPct val="20000"/>
                        </a:spcBef>
                        <a:spcAft>
                          <a:spcPct val="0"/>
                        </a:spcAft>
                        <a:defRPr sz="1400">
                          <a:solidFill>
                            <a:schemeClr val="tx1"/>
                          </a:solidFill>
                          <a:latin typeface="Times New Roman" pitchFamily="18" charset="0"/>
                        </a:defRPr>
                      </a:lvl7pPr>
                      <a:lvl8pPr marL="3429000" indent="-228600" eaLnBrk="0" fontAlgn="base" hangingPunct="0">
                        <a:spcBef>
                          <a:spcPct val="20000"/>
                        </a:spcBef>
                        <a:spcAft>
                          <a:spcPct val="0"/>
                        </a:spcAft>
                        <a:defRPr sz="1400">
                          <a:solidFill>
                            <a:schemeClr val="tx1"/>
                          </a:solidFill>
                          <a:latin typeface="Times New Roman" pitchFamily="18" charset="0"/>
                        </a:defRPr>
                      </a:lvl8pPr>
                      <a:lvl9pPr marL="3886200" indent="-228600" eaLnBrk="0" fontAlgn="base" hangingPunct="0">
                        <a:spcBef>
                          <a:spcPct val="20000"/>
                        </a:spcBef>
                        <a:spcAft>
                          <a:spcPct val="0"/>
                        </a:spcAft>
                        <a:defRPr sz="1400">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200" b="0" i="0" u="none" strike="noStrike" kern="1200" cap="none" normalizeH="0" baseline="0" dirty="0" smtClean="0">
                          <a:ln>
                            <a:noFill/>
                          </a:ln>
                          <a:solidFill>
                            <a:srgbClr val="000000"/>
                          </a:solidFill>
                          <a:effectLst/>
                          <a:latin typeface="Times New Roman" pitchFamily="18" charset="0"/>
                          <a:ea typeface="굴림" charset="-127"/>
                          <a:cs typeface="Times New Roman" pitchFamily="18" charset="0"/>
                        </a:rPr>
                        <a:t>19, </a:t>
                      </a:r>
                      <a:r>
                        <a:rPr kumimoji="0" lang="en-US" altLang="ko-KR" sz="1200" b="0" i="0" u="none" strike="noStrike" kern="1200" cap="none" normalizeH="0" baseline="0" dirty="0" err="1" smtClean="0">
                          <a:ln>
                            <a:noFill/>
                          </a:ln>
                          <a:solidFill>
                            <a:srgbClr val="000000"/>
                          </a:solidFill>
                          <a:effectLst/>
                          <a:latin typeface="Times New Roman" pitchFamily="18" charset="0"/>
                          <a:ea typeface="굴림" charset="-127"/>
                          <a:cs typeface="Times New Roman" pitchFamily="18" charset="0"/>
                        </a:rPr>
                        <a:t>Yangjae-daero</a:t>
                      </a:r>
                      <a:r>
                        <a:rPr kumimoji="0" lang="en-US" altLang="ko-KR" sz="1200" b="0" i="0" u="none" strike="noStrike" kern="1200" cap="none" normalizeH="0" baseline="0" dirty="0" smtClean="0">
                          <a:ln>
                            <a:noFill/>
                          </a:ln>
                          <a:solidFill>
                            <a:srgbClr val="000000"/>
                          </a:solidFill>
                          <a:effectLst/>
                          <a:latin typeface="Times New Roman" pitchFamily="18" charset="0"/>
                          <a:ea typeface="굴림" charset="-127"/>
                          <a:cs typeface="Times New Roman" pitchFamily="18" charset="0"/>
                        </a:rPr>
                        <a:t> 11gil, </a:t>
                      </a:r>
                      <a:r>
                        <a:rPr kumimoji="0" lang="en-US" altLang="ko-KR" sz="1200" b="0" i="0" u="none" strike="noStrike" kern="1200" cap="none" normalizeH="0" baseline="0" dirty="0" err="1" smtClean="0">
                          <a:ln>
                            <a:noFill/>
                          </a:ln>
                          <a:solidFill>
                            <a:srgbClr val="000000"/>
                          </a:solidFill>
                          <a:effectLst/>
                          <a:latin typeface="Times New Roman" pitchFamily="18" charset="0"/>
                          <a:ea typeface="굴림" charset="-127"/>
                          <a:cs typeface="Times New Roman" pitchFamily="18" charset="0"/>
                        </a:rPr>
                        <a:t>Seocho-gu</a:t>
                      </a:r>
                      <a:r>
                        <a:rPr kumimoji="0" lang="en-US" altLang="ko-KR" sz="1200" b="0" i="0" u="none" strike="noStrike" kern="1200" cap="none" normalizeH="0" baseline="0" dirty="0" smtClean="0">
                          <a:ln>
                            <a:noFill/>
                          </a:ln>
                          <a:solidFill>
                            <a:srgbClr val="000000"/>
                          </a:solidFill>
                          <a:effectLst/>
                          <a:latin typeface="Times New Roman" pitchFamily="18" charset="0"/>
                          <a:ea typeface="굴림" charset="-127"/>
                          <a:cs typeface="Times New Roman" pitchFamily="18" charset="0"/>
                        </a:rPr>
                        <a:t>, Seoul 137-130, Korea </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000" b="1">
                          <a:solidFill>
                            <a:schemeClr val="tx1"/>
                          </a:solidFill>
                          <a:latin typeface="Times New Roman" pitchFamily="18" charset="0"/>
                        </a:defRPr>
                      </a:lvl1pPr>
                      <a:lvl2pPr marL="742950" indent="-285750" eaLnBrk="0" hangingPunct="0">
                        <a:spcBef>
                          <a:spcPct val="20000"/>
                        </a:spcBef>
                        <a:defRPr>
                          <a:solidFill>
                            <a:schemeClr val="tx1"/>
                          </a:solidFill>
                          <a:latin typeface="Times New Roman" pitchFamily="18" charset="0"/>
                        </a:defRPr>
                      </a:lvl2pPr>
                      <a:lvl3pPr marL="1143000" indent="-228600" eaLnBrk="0" hangingPunct="0">
                        <a:spcBef>
                          <a:spcPct val="20000"/>
                        </a:spcBef>
                        <a:defRPr sz="1600">
                          <a:solidFill>
                            <a:schemeClr val="tx1"/>
                          </a:solidFill>
                          <a:latin typeface="Times New Roman" pitchFamily="18" charset="0"/>
                        </a:defRPr>
                      </a:lvl3pPr>
                      <a:lvl4pPr marL="1600200" indent="-228600" eaLnBrk="0" hangingPunct="0">
                        <a:spcBef>
                          <a:spcPct val="20000"/>
                        </a:spcBef>
                        <a:defRPr sz="1400">
                          <a:solidFill>
                            <a:schemeClr val="tx1"/>
                          </a:solidFill>
                          <a:latin typeface="Times New Roman" pitchFamily="18" charset="0"/>
                        </a:defRPr>
                      </a:lvl4pPr>
                      <a:lvl5pPr marL="2057400" indent="-228600" eaLnBrk="0" hangingPunct="0">
                        <a:spcBef>
                          <a:spcPct val="20000"/>
                        </a:spcBef>
                        <a:defRPr sz="1400">
                          <a:solidFill>
                            <a:schemeClr val="tx1"/>
                          </a:solidFill>
                          <a:latin typeface="Times New Roman" pitchFamily="18" charset="0"/>
                        </a:defRPr>
                      </a:lvl5pPr>
                      <a:lvl6pPr marL="2514600" indent="-228600" eaLnBrk="0" fontAlgn="base" hangingPunct="0">
                        <a:spcBef>
                          <a:spcPct val="20000"/>
                        </a:spcBef>
                        <a:spcAft>
                          <a:spcPct val="0"/>
                        </a:spcAft>
                        <a:defRPr sz="1400">
                          <a:solidFill>
                            <a:schemeClr val="tx1"/>
                          </a:solidFill>
                          <a:latin typeface="Times New Roman" pitchFamily="18" charset="0"/>
                        </a:defRPr>
                      </a:lvl6pPr>
                      <a:lvl7pPr marL="2971800" indent="-228600" eaLnBrk="0" fontAlgn="base" hangingPunct="0">
                        <a:spcBef>
                          <a:spcPct val="20000"/>
                        </a:spcBef>
                        <a:spcAft>
                          <a:spcPct val="0"/>
                        </a:spcAft>
                        <a:defRPr sz="1400">
                          <a:solidFill>
                            <a:schemeClr val="tx1"/>
                          </a:solidFill>
                          <a:latin typeface="Times New Roman" pitchFamily="18" charset="0"/>
                        </a:defRPr>
                      </a:lvl7pPr>
                      <a:lvl8pPr marL="3429000" indent="-228600" eaLnBrk="0" fontAlgn="base" hangingPunct="0">
                        <a:spcBef>
                          <a:spcPct val="20000"/>
                        </a:spcBef>
                        <a:spcAft>
                          <a:spcPct val="0"/>
                        </a:spcAft>
                        <a:defRPr sz="1400">
                          <a:solidFill>
                            <a:schemeClr val="tx1"/>
                          </a:solidFill>
                          <a:latin typeface="Times New Roman" pitchFamily="18" charset="0"/>
                        </a:defRPr>
                      </a:lvl8pPr>
                      <a:lvl9pPr marL="3886200" indent="-228600" eaLnBrk="0" fontAlgn="base" hangingPunct="0">
                        <a:spcBef>
                          <a:spcPct val="20000"/>
                        </a:spcBef>
                        <a:spcAft>
                          <a:spcPct val="0"/>
                        </a:spcAft>
                        <a:defRPr sz="1400">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000" b="0" i="0" u="none" strike="noStrike" cap="none" normalizeH="0" baseline="0" dirty="0" smtClean="0">
                          <a:ln>
                            <a:noFill/>
                          </a:ln>
                          <a:solidFill>
                            <a:srgbClr val="000000"/>
                          </a:solidFill>
                          <a:effectLst/>
                          <a:latin typeface="Times New Roman" pitchFamily="18" charset="0"/>
                          <a:ea typeface="굴림" charset="-127"/>
                          <a:cs typeface="Times New Roman" pitchFamily="18" charset="0"/>
                        </a:rPr>
                        <a:t> </a:t>
                      </a:r>
                      <a:endParaRPr kumimoji="0" lang="en-US" altLang="ko-KR" sz="1100" b="0" i="0" u="none" strike="noStrike" cap="none" normalizeH="0" baseline="0" dirty="0" smtClean="0">
                        <a:ln>
                          <a:noFill/>
                        </a:ln>
                        <a:solidFill>
                          <a:srgbClr val="000000"/>
                        </a:solidFill>
                        <a:effectLst/>
                        <a:latin typeface="Times New Roman" pitchFamily="18" charset="0"/>
                        <a:ea typeface="굴림" charset="-127"/>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000" b="1">
                          <a:solidFill>
                            <a:schemeClr val="tx1"/>
                          </a:solidFill>
                          <a:latin typeface="Times New Roman" pitchFamily="18" charset="0"/>
                        </a:defRPr>
                      </a:lvl1pPr>
                      <a:lvl2pPr marL="742950" indent="-285750" eaLnBrk="0" hangingPunct="0">
                        <a:spcBef>
                          <a:spcPct val="20000"/>
                        </a:spcBef>
                        <a:defRPr>
                          <a:solidFill>
                            <a:schemeClr val="tx1"/>
                          </a:solidFill>
                          <a:latin typeface="Times New Roman" pitchFamily="18" charset="0"/>
                        </a:defRPr>
                      </a:lvl2pPr>
                      <a:lvl3pPr marL="1143000" indent="-228600" eaLnBrk="0" hangingPunct="0">
                        <a:spcBef>
                          <a:spcPct val="20000"/>
                        </a:spcBef>
                        <a:defRPr sz="1600">
                          <a:solidFill>
                            <a:schemeClr val="tx1"/>
                          </a:solidFill>
                          <a:latin typeface="Times New Roman" pitchFamily="18" charset="0"/>
                        </a:defRPr>
                      </a:lvl3pPr>
                      <a:lvl4pPr marL="1600200" indent="-228600" eaLnBrk="0" hangingPunct="0">
                        <a:spcBef>
                          <a:spcPct val="20000"/>
                        </a:spcBef>
                        <a:defRPr sz="1400">
                          <a:solidFill>
                            <a:schemeClr val="tx1"/>
                          </a:solidFill>
                          <a:latin typeface="Times New Roman" pitchFamily="18" charset="0"/>
                        </a:defRPr>
                      </a:lvl4pPr>
                      <a:lvl5pPr marL="2057400" indent="-228600" eaLnBrk="0" hangingPunct="0">
                        <a:spcBef>
                          <a:spcPct val="20000"/>
                        </a:spcBef>
                        <a:defRPr sz="1400">
                          <a:solidFill>
                            <a:schemeClr val="tx1"/>
                          </a:solidFill>
                          <a:latin typeface="Times New Roman" pitchFamily="18" charset="0"/>
                        </a:defRPr>
                      </a:lvl5pPr>
                      <a:lvl6pPr marL="2514600" indent="-228600" eaLnBrk="0" fontAlgn="base" hangingPunct="0">
                        <a:spcBef>
                          <a:spcPct val="20000"/>
                        </a:spcBef>
                        <a:spcAft>
                          <a:spcPct val="0"/>
                        </a:spcAft>
                        <a:defRPr sz="1400">
                          <a:solidFill>
                            <a:schemeClr val="tx1"/>
                          </a:solidFill>
                          <a:latin typeface="Times New Roman" pitchFamily="18" charset="0"/>
                        </a:defRPr>
                      </a:lvl6pPr>
                      <a:lvl7pPr marL="2971800" indent="-228600" eaLnBrk="0" fontAlgn="base" hangingPunct="0">
                        <a:spcBef>
                          <a:spcPct val="20000"/>
                        </a:spcBef>
                        <a:spcAft>
                          <a:spcPct val="0"/>
                        </a:spcAft>
                        <a:defRPr sz="1400">
                          <a:solidFill>
                            <a:schemeClr val="tx1"/>
                          </a:solidFill>
                          <a:latin typeface="Times New Roman" pitchFamily="18" charset="0"/>
                        </a:defRPr>
                      </a:lvl7pPr>
                      <a:lvl8pPr marL="3429000" indent="-228600" eaLnBrk="0" fontAlgn="base" hangingPunct="0">
                        <a:spcBef>
                          <a:spcPct val="20000"/>
                        </a:spcBef>
                        <a:spcAft>
                          <a:spcPct val="0"/>
                        </a:spcAft>
                        <a:defRPr sz="1400">
                          <a:solidFill>
                            <a:schemeClr val="tx1"/>
                          </a:solidFill>
                          <a:latin typeface="Times New Roman" pitchFamily="18" charset="0"/>
                        </a:defRPr>
                      </a:lvl8pPr>
                      <a:lvl9pPr marL="3886200" indent="-228600" eaLnBrk="0" fontAlgn="base" hangingPunct="0">
                        <a:spcBef>
                          <a:spcPct val="20000"/>
                        </a:spcBef>
                        <a:spcAft>
                          <a:spcPct val="0"/>
                        </a:spcAft>
                        <a:defRPr sz="1400">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ko-KR" sz="1100" b="0" i="0" u="none" strike="noStrike" cap="none" normalizeH="0" baseline="0" dirty="0" smtClean="0">
                          <a:ln>
                            <a:noFill/>
                          </a:ln>
                          <a:solidFill>
                            <a:srgbClr val="000000"/>
                          </a:solidFill>
                          <a:effectLst/>
                          <a:latin typeface="Times New Roman" pitchFamily="18" charset="0"/>
                          <a:ea typeface="굴림" charset="-127"/>
                          <a:cs typeface="Times New Roman" pitchFamily="18" charset="0"/>
                          <a:hlinkClick r:id="rId3"/>
                        </a:rPr>
                        <a:t>dongguk.lim@lge.com</a:t>
                      </a:r>
                      <a:r>
                        <a:rPr kumimoji="0" lang="en-US" altLang="ko-KR" sz="1100" b="0" i="0" u="none" strike="noStrike" cap="none" normalizeH="0" baseline="0" dirty="0" smtClean="0">
                          <a:ln>
                            <a:noFill/>
                          </a:ln>
                          <a:solidFill>
                            <a:srgbClr val="000000"/>
                          </a:solidFill>
                          <a:effectLst/>
                          <a:latin typeface="Times New Roman" pitchFamily="18" charset="0"/>
                          <a:ea typeface="굴림" charset="-127"/>
                          <a:cs typeface="Times New Roman" pitchFamily="18" charset="0"/>
                        </a:rPr>
                        <a:t> </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3895">
                <a:tc>
                  <a:txBody>
                    <a:bodyPr/>
                    <a:lstStyle/>
                    <a:p>
                      <a:pPr marL="0" marR="0" lvl="0" indent="0" algn="ctr" defTabSz="914400" rtl="0" eaLnBrk="1" fontAlgn="base" latinLnBrk="1" hangingPunct="1">
                        <a:lnSpc>
                          <a:spcPct val="100000"/>
                        </a:lnSpc>
                        <a:spcBef>
                          <a:spcPct val="0"/>
                        </a:spcBef>
                        <a:spcAft>
                          <a:spcPct val="0"/>
                        </a:spcAft>
                        <a:buClrTx/>
                        <a:buSzTx/>
                        <a:buFontTx/>
                        <a:buNone/>
                        <a:tabLst/>
                        <a:defRPr/>
                      </a:pPr>
                      <a:r>
                        <a:rPr kumimoji="0" lang="en-US" altLang="ko-KR" sz="1200" b="0" i="0" u="none" strike="noStrike" kern="1200" cap="none" normalizeH="0" baseline="0" dirty="0" err="1" smtClean="0">
                          <a:ln>
                            <a:noFill/>
                          </a:ln>
                          <a:solidFill>
                            <a:srgbClr val="000000"/>
                          </a:solidFill>
                          <a:effectLst/>
                          <a:latin typeface="Times New Roman" pitchFamily="18" charset="0"/>
                          <a:ea typeface="굴림" charset="-127"/>
                          <a:cs typeface="Times New Roman" pitchFamily="18" charset="0"/>
                        </a:rPr>
                        <a:t>Insun</a:t>
                      </a:r>
                      <a:r>
                        <a:rPr kumimoji="0" lang="en-US" altLang="ko-KR" sz="1200" b="0" i="0" u="none" strike="noStrike" kern="1200" cap="none" normalizeH="0" baseline="0" dirty="0" smtClean="0">
                          <a:ln>
                            <a:noFill/>
                          </a:ln>
                          <a:solidFill>
                            <a:srgbClr val="000000"/>
                          </a:solidFill>
                          <a:effectLst/>
                          <a:latin typeface="Times New Roman" pitchFamily="18" charset="0"/>
                          <a:ea typeface="굴림" charset="-127"/>
                          <a:cs typeface="Times New Roman" pitchFamily="18" charset="0"/>
                        </a:rPr>
                        <a:t> Jang</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latinLnBrk="1"/>
                      <a:endParaRPr lang="ko-KR" altLang="en-US"/>
                    </a:p>
                  </a:txBody>
                  <a:tcPr/>
                </a:tc>
                <a:tc vMerge="1">
                  <a:txBody>
                    <a:bodyPr/>
                    <a:lstStyle/>
                    <a:p>
                      <a:pPr latinLnBrk="1"/>
                      <a:endParaRPr lang="ko-KR"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000" b="0" i="0" u="none" strike="noStrike" cap="none" normalizeH="0" baseline="0" dirty="0" smtClean="0">
                          <a:ln>
                            <a:noFill/>
                          </a:ln>
                          <a:solidFill>
                            <a:srgbClr val="000000"/>
                          </a:solidFill>
                          <a:effectLst/>
                          <a:latin typeface="Times New Roman" pitchFamily="18" charset="0"/>
                          <a:ea typeface="굴림" charset="-127"/>
                          <a:cs typeface="Times New Roman" pitchFamily="18" charset="0"/>
                        </a:rPr>
                        <a:t> </a:t>
                      </a:r>
                      <a:endParaRPr kumimoji="0" lang="en-US" altLang="ko-KR" sz="1100" b="0" i="0" u="none" strike="noStrike" cap="none" normalizeH="0" baseline="0" dirty="0" smtClean="0">
                        <a:ln>
                          <a:noFill/>
                        </a:ln>
                        <a:solidFill>
                          <a:srgbClr val="000000"/>
                        </a:solidFill>
                        <a:effectLst/>
                        <a:latin typeface="Times New Roman" pitchFamily="18" charset="0"/>
                        <a:ea typeface="굴림" charset="-127"/>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defRPr/>
                      </a:pPr>
                      <a:r>
                        <a:rPr kumimoji="0" lang="en-US" altLang="ko-KR" sz="1100" b="0" i="0" u="none" strike="noStrike" kern="1200" cap="none" normalizeH="0" baseline="0" dirty="0" smtClean="0">
                          <a:ln>
                            <a:noFill/>
                          </a:ln>
                          <a:solidFill>
                            <a:srgbClr val="000000"/>
                          </a:solidFill>
                          <a:effectLst/>
                          <a:latin typeface="Times New Roman" pitchFamily="18" charset="0"/>
                          <a:ea typeface="굴림" charset="-127"/>
                          <a:cs typeface="Times New Roman" pitchFamily="18" charset="0"/>
                          <a:hlinkClick r:id="rId4"/>
                        </a:rPr>
                        <a:t>insun.jang@lge.com</a:t>
                      </a:r>
                      <a:r>
                        <a:rPr kumimoji="0" lang="en-US" altLang="ko-KR" sz="1100" b="0" i="0" u="none" strike="noStrike" kern="1200" cap="none" normalizeH="0" baseline="0" dirty="0" smtClean="0">
                          <a:ln>
                            <a:noFill/>
                          </a:ln>
                          <a:solidFill>
                            <a:srgbClr val="000000"/>
                          </a:solidFill>
                          <a:effectLst/>
                          <a:latin typeface="Times New Roman" pitchFamily="18" charset="0"/>
                          <a:ea typeface="굴림" charset="-127"/>
                          <a:cs typeface="Times New Roman" pitchFamily="18" charset="0"/>
                        </a:rPr>
                        <a:t> </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3895">
                <a:tc>
                  <a:txBody>
                    <a:bodyPr/>
                    <a:lstStyle/>
                    <a:p>
                      <a:pPr marL="0" marR="0" lvl="0" indent="0" algn="ctr" defTabSz="914400" rtl="0" eaLnBrk="1" fontAlgn="base" latinLnBrk="1" hangingPunct="1">
                        <a:lnSpc>
                          <a:spcPct val="100000"/>
                        </a:lnSpc>
                        <a:spcBef>
                          <a:spcPct val="0"/>
                        </a:spcBef>
                        <a:spcAft>
                          <a:spcPct val="0"/>
                        </a:spcAft>
                        <a:buClrTx/>
                        <a:buSzTx/>
                        <a:buFontTx/>
                        <a:buNone/>
                        <a:tabLst/>
                        <a:defRPr/>
                      </a:pPr>
                      <a:r>
                        <a:rPr kumimoji="0" lang="en-US" altLang="ko-KR" sz="1200" b="0" i="0" u="none" strike="noStrike" cap="none" normalizeH="0" baseline="0" dirty="0" smtClean="0">
                          <a:ln>
                            <a:noFill/>
                          </a:ln>
                          <a:solidFill>
                            <a:srgbClr val="000000"/>
                          </a:solidFill>
                          <a:effectLst/>
                          <a:latin typeface="Times New Roman" pitchFamily="18" charset="0"/>
                          <a:ea typeface="굴림" charset="-127"/>
                          <a:cs typeface="Times New Roman" pitchFamily="18" charset="0"/>
                        </a:rPr>
                        <a:t>Sang Kim</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latinLnBrk="1"/>
                      <a:endParaRPr lang="ko-KR" altLang="en-US"/>
                    </a:p>
                  </a:txBody>
                  <a:tcPr/>
                </a:tc>
                <a:tc vMerge="1">
                  <a:txBody>
                    <a:bodyPr/>
                    <a:lstStyle/>
                    <a:p>
                      <a:pPr latinLnBrk="1"/>
                      <a:endParaRPr lang="ko-KR"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ko-KR" sz="1100" b="0" i="0" u="none" strike="noStrike" cap="none" normalizeH="0" baseline="0" dirty="0" smtClean="0">
                        <a:ln>
                          <a:noFill/>
                        </a:ln>
                        <a:solidFill>
                          <a:srgbClr val="000000"/>
                        </a:solidFill>
                        <a:effectLst/>
                        <a:latin typeface="Times New Roman" pitchFamily="18" charset="0"/>
                        <a:ea typeface="굴림" charset="-127"/>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defRPr/>
                      </a:pPr>
                      <a:r>
                        <a:rPr kumimoji="0" lang="en-US" altLang="ko-KR" sz="1100" b="0" i="0" u="none" strike="noStrike" kern="1200" cap="none" normalizeH="0" baseline="0" dirty="0" smtClean="0">
                          <a:ln>
                            <a:noFill/>
                          </a:ln>
                          <a:solidFill>
                            <a:srgbClr val="000000"/>
                          </a:solidFill>
                          <a:effectLst/>
                          <a:latin typeface="Times New Roman" pitchFamily="18" charset="0"/>
                          <a:ea typeface="굴림" charset="-127"/>
                          <a:cs typeface="Times New Roman" pitchFamily="18" charset="0"/>
                          <a:hlinkClick r:id="rId5"/>
                        </a:rPr>
                        <a:t>sanggook.kim@lge.com</a:t>
                      </a:r>
                      <a:r>
                        <a:rPr kumimoji="0" lang="en-US" altLang="ko-KR" sz="1100" b="0" i="0" u="none" strike="noStrike" kern="1200" cap="none" normalizeH="0" baseline="0" dirty="0" smtClean="0">
                          <a:ln>
                            <a:noFill/>
                          </a:ln>
                          <a:solidFill>
                            <a:srgbClr val="000000"/>
                          </a:solidFill>
                          <a:effectLst/>
                          <a:latin typeface="Times New Roman" pitchFamily="18" charset="0"/>
                          <a:ea typeface="굴림" charset="-127"/>
                          <a:cs typeface="Times New Roman" pitchFamily="18" charset="0"/>
                        </a:rPr>
                        <a:t> </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3895">
                <a:tc>
                  <a:txBody>
                    <a:bodyPr/>
                    <a:lstStyle/>
                    <a:p>
                      <a:pPr marL="0" marR="0" lvl="0" indent="0" algn="ctr" defTabSz="914400" rtl="0" eaLnBrk="1" fontAlgn="base" latinLnBrk="1" hangingPunct="1">
                        <a:lnSpc>
                          <a:spcPct val="100000"/>
                        </a:lnSpc>
                        <a:spcBef>
                          <a:spcPct val="0"/>
                        </a:spcBef>
                        <a:spcAft>
                          <a:spcPct val="0"/>
                        </a:spcAft>
                        <a:buClrTx/>
                        <a:buSzTx/>
                        <a:buFontTx/>
                        <a:buNone/>
                        <a:tabLst/>
                        <a:defRPr/>
                      </a:pPr>
                      <a:r>
                        <a:rPr kumimoji="0" lang="en-US" altLang="ko-KR" sz="1200" b="0" i="0" u="none" strike="noStrike" cap="none" normalizeH="0" baseline="0" dirty="0" err="1" smtClean="0">
                          <a:ln>
                            <a:noFill/>
                          </a:ln>
                          <a:solidFill>
                            <a:srgbClr val="000000"/>
                          </a:solidFill>
                          <a:effectLst/>
                          <a:latin typeface="Times New Roman" pitchFamily="18" charset="0"/>
                          <a:ea typeface="굴림" charset="-127"/>
                          <a:cs typeface="Times New Roman" pitchFamily="18" charset="0"/>
                        </a:rPr>
                        <a:t>Jeongki</a:t>
                      </a:r>
                      <a:r>
                        <a:rPr kumimoji="0" lang="en-US" altLang="ko-KR" sz="1200" b="0" i="0" u="none" strike="noStrike" cap="none" normalizeH="0" baseline="0" dirty="0" smtClean="0">
                          <a:ln>
                            <a:noFill/>
                          </a:ln>
                          <a:solidFill>
                            <a:srgbClr val="000000"/>
                          </a:solidFill>
                          <a:effectLst/>
                          <a:latin typeface="Times New Roman" pitchFamily="18" charset="0"/>
                          <a:ea typeface="굴림" charset="-127"/>
                          <a:cs typeface="Times New Roman" pitchFamily="18" charset="0"/>
                        </a:rPr>
                        <a:t> Kim</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latinLnBrk="1"/>
                      <a:endParaRPr lang="ko-KR" altLang="en-US"/>
                    </a:p>
                  </a:txBody>
                  <a:tcPr/>
                </a:tc>
                <a:tc vMerge="1">
                  <a:txBody>
                    <a:bodyPr/>
                    <a:lstStyle/>
                    <a:p>
                      <a:pPr latinLnBrk="1"/>
                      <a:endParaRPr lang="ko-KR"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ko-KR" sz="1100" b="0" i="0" u="none" strike="noStrike" cap="none" normalizeH="0" baseline="0" dirty="0" smtClean="0">
                        <a:ln>
                          <a:noFill/>
                        </a:ln>
                        <a:solidFill>
                          <a:srgbClr val="000000"/>
                        </a:solidFill>
                        <a:effectLst/>
                        <a:latin typeface="Times New Roman" pitchFamily="18" charset="0"/>
                        <a:ea typeface="굴림" charset="-127"/>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defRPr/>
                      </a:pPr>
                      <a:r>
                        <a:rPr kumimoji="0" lang="en-US" altLang="ko-KR" sz="1100" b="0" i="0" u="none" strike="noStrike" kern="1200" cap="none" normalizeH="0" baseline="0" dirty="0" smtClean="0">
                          <a:ln>
                            <a:noFill/>
                          </a:ln>
                          <a:solidFill>
                            <a:srgbClr val="000000"/>
                          </a:solidFill>
                          <a:effectLst/>
                          <a:latin typeface="Times New Roman" pitchFamily="18" charset="0"/>
                          <a:ea typeface="굴림" charset="-127"/>
                          <a:cs typeface="Times New Roman" pitchFamily="18" charset="0"/>
                          <a:hlinkClick r:id="rId6"/>
                        </a:rPr>
                        <a:t>jeongki.kim@lge.com</a:t>
                      </a:r>
                      <a:r>
                        <a:rPr kumimoji="0" lang="en-US" altLang="ko-KR" sz="1100" b="0" i="0" u="none" strike="noStrike" kern="1200" cap="none" normalizeH="0" baseline="0" dirty="0" smtClean="0">
                          <a:ln>
                            <a:noFill/>
                          </a:ln>
                          <a:solidFill>
                            <a:srgbClr val="000000"/>
                          </a:solidFill>
                          <a:effectLst/>
                          <a:latin typeface="Times New Roman" pitchFamily="18" charset="0"/>
                          <a:ea typeface="굴림" charset="-127"/>
                          <a:cs typeface="Times New Roman" pitchFamily="18" charset="0"/>
                        </a:rPr>
                        <a:t> </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3895">
                <a:tc>
                  <a:txBody>
                    <a:bodyPr/>
                    <a:lstStyle/>
                    <a:p>
                      <a:pPr marL="0" marR="0" lvl="0" indent="0" algn="ctr" defTabSz="914400" rtl="0" eaLnBrk="1" fontAlgn="base" latinLnBrk="1" hangingPunct="1">
                        <a:lnSpc>
                          <a:spcPct val="100000"/>
                        </a:lnSpc>
                        <a:spcBef>
                          <a:spcPct val="0"/>
                        </a:spcBef>
                        <a:spcAft>
                          <a:spcPct val="0"/>
                        </a:spcAft>
                        <a:buClrTx/>
                        <a:buSzTx/>
                        <a:buFontTx/>
                        <a:buNone/>
                        <a:tabLst/>
                        <a:defRPr/>
                      </a:pPr>
                      <a:r>
                        <a:rPr kumimoji="0" lang="en-US" altLang="ko-KR" sz="1200" b="0" i="0" u="none" strike="noStrike" kern="1200" cap="none" normalizeH="0" baseline="0" dirty="0" smtClean="0">
                          <a:ln>
                            <a:noFill/>
                          </a:ln>
                          <a:solidFill>
                            <a:srgbClr val="000000"/>
                          </a:solidFill>
                          <a:effectLst/>
                          <a:latin typeface="Times New Roman" pitchFamily="18" charset="0"/>
                          <a:ea typeface="굴림" charset="-127"/>
                          <a:cs typeface="Times New Roman" pitchFamily="18" charset="0"/>
                        </a:rPr>
                        <a:t>Jinsoo Choi</a:t>
                      </a:r>
                      <a:endParaRPr kumimoji="0" lang="ko-KR" altLang="en-US" sz="1200" b="0" i="0" u="none" strike="noStrike" kern="1200" cap="none" normalizeH="0" baseline="0" smtClean="0">
                        <a:ln>
                          <a:noFill/>
                        </a:ln>
                        <a:solidFill>
                          <a:srgbClr val="000000"/>
                        </a:solidFill>
                        <a:effectLst/>
                        <a:latin typeface="Times New Roman" pitchFamily="18" charset="0"/>
                        <a:ea typeface="굴림" charset="-127"/>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latinLnBrk="1"/>
                      <a:endParaRPr lang="ko-KR" altLang="en-US"/>
                    </a:p>
                  </a:txBody>
                  <a:tcPr/>
                </a:tc>
                <a:tc vMerge="1">
                  <a:txBody>
                    <a:bodyPr/>
                    <a:lstStyle/>
                    <a:p>
                      <a:pPr latinLnBrk="1"/>
                      <a:endParaRPr lang="ko-KR"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200" b="0" i="0" u="none" strike="noStrike" kern="1200" cap="none" normalizeH="0" baseline="0" dirty="0" smtClean="0">
                          <a:ln>
                            <a:noFill/>
                          </a:ln>
                          <a:solidFill>
                            <a:srgbClr val="000000"/>
                          </a:solidFill>
                          <a:effectLst/>
                          <a:latin typeface="Times New Roman" pitchFamily="18" charset="0"/>
                          <a:ea typeface="굴림" charset="-127"/>
                          <a:cs typeface="Times New Roman" pitchFamily="18" charset="0"/>
                        </a:rPr>
                        <a:t> </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altLang="ko-KR" sz="1100" b="0" i="0" u="none" strike="noStrike" kern="1200" cap="none" normalizeH="0" baseline="0" dirty="0" smtClean="0">
                          <a:ln>
                            <a:noFill/>
                          </a:ln>
                          <a:solidFill>
                            <a:srgbClr val="000000"/>
                          </a:solidFill>
                          <a:effectLst/>
                          <a:latin typeface="Times New Roman" pitchFamily="18" charset="0"/>
                          <a:ea typeface="굴림" charset="-127"/>
                          <a:cs typeface="Times New Roman" pitchFamily="18" charset="0"/>
                          <a:hlinkClick r:id="rId7"/>
                        </a:rPr>
                        <a:t>js.choi@lge.com</a:t>
                      </a:r>
                      <a:r>
                        <a:rPr kumimoji="0" lang="en-US" altLang="ko-KR" sz="1100" b="0" i="0" u="none" strike="noStrike" kern="1200" cap="none" normalizeH="0" baseline="0" dirty="0" smtClean="0">
                          <a:ln>
                            <a:noFill/>
                          </a:ln>
                          <a:solidFill>
                            <a:srgbClr val="000000"/>
                          </a:solidFill>
                          <a:effectLst/>
                          <a:latin typeface="Times New Roman" pitchFamily="18" charset="0"/>
                          <a:ea typeface="굴림" charset="-127"/>
                          <a:cs typeface="Times New Roman" pitchFamily="18" charset="0"/>
                        </a:rPr>
                        <a:t> </a:t>
                      </a:r>
                      <a:endParaRPr kumimoji="0" lang="ko-KR" altLang="en-US" sz="1100" b="0" i="0" u="none" strike="noStrike" kern="1200" cap="none" normalizeH="0" baseline="0" smtClean="0">
                        <a:ln>
                          <a:noFill/>
                        </a:ln>
                        <a:solidFill>
                          <a:srgbClr val="000000"/>
                        </a:solidFill>
                        <a:effectLst/>
                        <a:latin typeface="Times New Roman" pitchFamily="18" charset="0"/>
                        <a:ea typeface="굴림" charset="-127"/>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9" name="바닥글 개체 틀 4"/>
          <p:cNvSpPr>
            <a:spLocks noGrp="1"/>
          </p:cNvSpPr>
          <p:nvPr>
            <p:ph type="ftr" sz="quarter" idx="3"/>
          </p:nvPr>
        </p:nvSpPr>
        <p:spPr>
          <a:xfrm>
            <a:off x="6658793" y="6475413"/>
            <a:ext cx="1885132" cy="184666"/>
          </a:xfrm>
        </p:spPr>
        <p:txBody>
          <a:bodyPr/>
          <a:lstStyle/>
          <a:p>
            <a:pPr>
              <a:defRPr/>
            </a:pPr>
            <a:r>
              <a:rPr lang="en-US" altLang="ko-KR" dirty="0" smtClean="0"/>
              <a:t>Dongguk Lim, LG Electronics</a:t>
            </a:r>
            <a:endParaRPr lang="en-US" altLang="ko-KR" dirty="0"/>
          </a:p>
        </p:txBody>
      </p:sp>
      <p:sp>
        <p:nvSpPr>
          <p:cNvPr id="10" name="날짜 개체 틀 3"/>
          <p:cNvSpPr txBox="1">
            <a:spLocks/>
          </p:cNvSpPr>
          <p:nvPr/>
        </p:nvSpPr>
        <p:spPr bwMode="auto">
          <a:xfrm>
            <a:off x="696913" y="332601"/>
            <a:ext cx="987450"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latinLnBrk="0" hangingPunct="0">
              <a:spcBef>
                <a:spcPct val="0"/>
              </a:spcBef>
              <a:spcAft>
                <a:spcPct val="0"/>
              </a:spcAft>
              <a:defRPr kumimoji="0" sz="1800" b="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2pPr>
            <a:lvl3pPr marL="9144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3pPr>
            <a:lvl4pPr marL="13716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4pPr>
            <a:lvl5pPr marL="18288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5pPr>
            <a:lvl6pPr marL="22860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6pPr>
            <a:lvl7pPr marL="27432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7pPr>
            <a:lvl8pPr marL="32004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8pPr>
            <a:lvl9pPr marL="36576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9pPr>
          </a:lstStyle>
          <a:p>
            <a:pPr>
              <a:defRPr/>
            </a:pPr>
            <a:r>
              <a:rPr lang="en-US" altLang="ko-KR" dirty="0" smtClean="0"/>
              <a:t>Aug, 2020</a:t>
            </a:r>
            <a:endParaRPr lang="en-US" altLang="ko-K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Summary </a:t>
            </a:r>
            <a:endParaRPr lang="ko-KR" altLang="en-US"/>
          </a:p>
        </p:txBody>
      </p:sp>
      <p:sp>
        <p:nvSpPr>
          <p:cNvPr id="3" name="내용 개체 틀 2"/>
          <p:cNvSpPr>
            <a:spLocks noGrp="1"/>
          </p:cNvSpPr>
          <p:nvPr>
            <p:ph idx="1"/>
          </p:nvPr>
        </p:nvSpPr>
        <p:spPr/>
        <p:txBody>
          <a:bodyPr>
            <a:normAutofit lnSpcReduction="10000"/>
          </a:bodyPr>
          <a:lstStyle/>
          <a:p>
            <a:r>
              <a:rPr lang="en-US" altLang="ko-KR" dirty="0" smtClean="0"/>
              <a:t>The number of home appliances with WLAN connection capability is rapidly increasing. </a:t>
            </a:r>
          </a:p>
          <a:p>
            <a:r>
              <a:rPr lang="en-US" altLang="ko-KR" dirty="0" smtClean="0"/>
              <a:t>In this contribution, we addressed the promising possibility of utilizing home appliances in the setting of WLAN sensing and summarized some possible applications : </a:t>
            </a:r>
          </a:p>
          <a:p>
            <a:pPr lvl="1"/>
            <a:r>
              <a:rPr lang="en-US" altLang="ko-KR" dirty="0" smtClean="0"/>
              <a:t>Home </a:t>
            </a:r>
            <a:r>
              <a:rPr lang="en-US" altLang="ko-KR" dirty="0"/>
              <a:t>appliance control  </a:t>
            </a:r>
          </a:p>
          <a:p>
            <a:pPr lvl="1"/>
            <a:r>
              <a:rPr lang="en-US" altLang="ko-KR" dirty="0" smtClean="0">
                <a:solidFill>
                  <a:srgbClr val="000000"/>
                </a:solidFill>
                <a:ea typeface="굴림"/>
              </a:rPr>
              <a:t>Surveillance/Care </a:t>
            </a:r>
            <a:r>
              <a:rPr lang="en-US" altLang="ko-KR" dirty="0">
                <a:solidFill>
                  <a:srgbClr val="000000"/>
                </a:solidFill>
                <a:ea typeface="굴림"/>
              </a:rPr>
              <a:t>of elder </a:t>
            </a:r>
            <a:r>
              <a:rPr lang="en-US" altLang="ko-KR" dirty="0" smtClean="0">
                <a:solidFill>
                  <a:srgbClr val="000000"/>
                </a:solidFill>
                <a:ea typeface="굴림"/>
              </a:rPr>
              <a:t>people and/or </a:t>
            </a:r>
            <a:r>
              <a:rPr lang="en-US" altLang="ko-KR" dirty="0">
                <a:solidFill>
                  <a:srgbClr val="000000"/>
                </a:solidFill>
                <a:ea typeface="굴림"/>
              </a:rPr>
              <a:t>children</a:t>
            </a:r>
          </a:p>
          <a:p>
            <a:pPr lvl="1"/>
            <a:r>
              <a:rPr lang="en-US" altLang="ko-KR" dirty="0">
                <a:solidFill>
                  <a:srgbClr val="000000"/>
                </a:solidFill>
              </a:rPr>
              <a:t>Medical/health care </a:t>
            </a:r>
          </a:p>
          <a:p>
            <a:r>
              <a:rPr lang="en-US" altLang="ko-KR" dirty="0" smtClean="0"/>
              <a:t>As a conclusion, we propose to add the use case of home appliance control into the use case document of 11bf that will be defined. </a:t>
            </a:r>
            <a:endParaRPr lang="ko-KR" altLang="en-US" dirty="0"/>
          </a:p>
        </p:txBody>
      </p:sp>
      <p:sp>
        <p:nvSpPr>
          <p:cNvPr id="4" name="날짜 개체 틀 3"/>
          <p:cNvSpPr>
            <a:spLocks noGrp="1"/>
          </p:cNvSpPr>
          <p:nvPr>
            <p:ph type="dt" sz="half" idx="2"/>
          </p:nvPr>
        </p:nvSpPr>
        <p:spPr/>
        <p:txBody>
          <a:bodyPr/>
          <a:lstStyle/>
          <a:p>
            <a:pPr>
              <a:defRPr/>
            </a:pPr>
            <a:r>
              <a:rPr lang="en-US" altLang="ko-KR" dirty="0"/>
              <a:t>Aug. </a:t>
            </a:r>
            <a:r>
              <a:rPr lang="en-US" altLang="ko-KR" dirty="0" smtClean="0"/>
              <a:t>2020</a:t>
            </a:r>
            <a:endParaRPr lang="en-US" dirty="0"/>
          </a:p>
        </p:txBody>
      </p:sp>
      <p:sp>
        <p:nvSpPr>
          <p:cNvPr id="5" name="바닥글 개체 틀 4"/>
          <p:cNvSpPr>
            <a:spLocks noGrp="1"/>
          </p:cNvSpPr>
          <p:nvPr>
            <p:ph type="ftr" sz="quarter" idx="3"/>
          </p:nvPr>
        </p:nvSpPr>
        <p:spPr/>
        <p:txBody>
          <a:bodyPr/>
          <a:lstStyle/>
          <a:p>
            <a:pPr>
              <a:defRPr/>
            </a:pPr>
            <a:r>
              <a:rPr lang="en-US" altLang="ko-KR" smtClean="0"/>
              <a:t>Dongguk Lim, LG Electronics</a:t>
            </a:r>
            <a:endParaRPr lang="en-US" altLang="ko-KR" dirty="0"/>
          </a:p>
        </p:txBody>
      </p:sp>
      <p:sp>
        <p:nvSpPr>
          <p:cNvPr id="6" name="슬라이드 번호 개체 틀 5"/>
          <p:cNvSpPr>
            <a:spLocks noGrp="1"/>
          </p:cNvSpPr>
          <p:nvPr>
            <p:ph type="sldNum" sz="quarter" idx="4"/>
          </p:nvPr>
        </p:nvSpPr>
        <p:spPr/>
        <p:txBody>
          <a:bodyPr/>
          <a:lstStyle/>
          <a:p>
            <a:pPr>
              <a:defRPr/>
            </a:pPr>
            <a:r>
              <a:rPr lang="en-US" altLang="ko-KR" smtClean="0"/>
              <a:t>Slide </a:t>
            </a:r>
            <a:fld id="{6E0A3520-BDA5-4137-83B2-D2C57FC18B77}" type="slidenum">
              <a:rPr lang="en-US" altLang="ko-KR" smtClean="0"/>
              <a:pPr>
                <a:defRPr/>
              </a:pPr>
              <a:t>10</a:t>
            </a:fld>
            <a:endParaRPr lang="en-US" altLang="ko-KR"/>
          </a:p>
        </p:txBody>
      </p:sp>
    </p:spTree>
    <p:extLst>
      <p:ext uri="{BB962C8B-B14F-4D97-AF65-F5344CB8AC3E}">
        <p14:creationId xmlns:p14="http://schemas.microsoft.com/office/powerpoint/2010/main" val="35805005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Reference </a:t>
            </a:r>
            <a:endParaRPr lang="ko-KR" altLang="en-US"/>
          </a:p>
        </p:txBody>
      </p:sp>
      <p:sp>
        <p:nvSpPr>
          <p:cNvPr id="3" name="내용 개체 틀 2"/>
          <p:cNvSpPr>
            <a:spLocks noGrp="1"/>
          </p:cNvSpPr>
          <p:nvPr>
            <p:ph idx="1"/>
          </p:nvPr>
        </p:nvSpPr>
        <p:spPr/>
        <p:txBody>
          <a:bodyPr/>
          <a:lstStyle/>
          <a:p>
            <a:r>
              <a:rPr lang="en-US" altLang="ko-KR" dirty="0" smtClean="0"/>
              <a:t>[</a:t>
            </a:r>
            <a:r>
              <a:rPr lang="en-US" altLang="ko-KR" dirty="0"/>
              <a:t>1] 11-19/1725r0, </a:t>
            </a:r>
            <a:r>
              <a:rPr lang="en-US" altLang="ko-KR" dirty="0" smtClean="0"/>
              <a:t>Usage </a:t>
            </a:r>
            <a:r>
              <a:rPr lang="en-US" altLang="ko-KR" dirty="0"/>
              <a:t>models for WLAN </a:t>
            </a:r>
            <a:r>
              <a:rPr lang="en-US" altLang="ko-KR" dirty="0" smtClean="0"/>
              <a:t>sensing, Rui Du   </a:t>
            </a:r>
          </a:p>
          <a:p>
            <a:r>
              <a:rPr lang="en-US" altLang="ko-KR" dirty="0" smtClean="0"/>
              <a:t>[2</a:t>
            </a:r>
            <a:r>
              <a:rPr lang="en-US" altLang="ko-KR" dirty="0"/>
              <a:t>] 11-19/1772r0, Presence and Proximity Detection Using WLAN </a:t>
            </a:r>
            <a:r>
              <a:rPr lang="en-US" altLang="ko-KR" dirty="0" smtClean="0"/>
              <a:t>Sensing, Claudio Silva</a:t>
            </a:r>
          </a:p>
          <a:p>
            <a:r>
              <a:rPr lang="en-US" altLang="ko-KR" dirty="0" smtClean="0"/>
              <a:t>[</a:t>
            </a:r>
            <a:r>
              <a:rPr lang="en-US" altLang="ko-KR" dirty="0"/>
              <a:t>3] 11/1852r0, </a:t>
            </a:r>
            <a:r>
              <a:rPr lang="en-US" altLang="ko-KR" dirty="0" smtClean="0"/>
              <a:t>In-Car-Sensing-a-60GHz-Usage-example, Solomon </a:t>
            </a:r>
            <a:r>
              <a:rPr lang="en-US" altLang="ko-KR" dirty="0" err="1" smtClean="0"/>
              <a:t>Trainin</a:t>
            </a:r>
            <a:endParaRPr lang="en-US" altLang="ko-KR" dirty="0" smtClean="0"/>
          </a:p>
          <a:p>
            <a:r>
              <a:rPr lang="en-US" altLang="ko-KR" dirty="0" smtClean="0"/>
              <a:t>[4</a:t>
            </a:r>
            <a:r>
              <a:rPr lang="en-US" altLang="ko-KR" dirty="0"/>
              <a:t>] 11-20/936r0, usage-model-document, </a:t>
            </a:r>
            <a:r>
              <a:rPr lang="en-US" altLang="ko-KR" dirty="0" err="1"/>
              <a:t>Assaf</a:t>
            </a:r>
            <a:r>
              <a:rPr lang="en-US" altLang="ko-KR" dirty="0"/>
              <a:t> </a:t>
            </a:r>
            <a:r>
              <a:rPr lang="en-US" altLang="ko-KR" dirty="0" smtClean="0"/>
              <a:t>Kasher</a:t>
            </a:r>
          </a:p>
        </p:txBody>
      </p:sp>
      <p:sp>
        <p:nvSpPr>
          <p:cNvPr id="4" name="날짜 개체 틀 3"/>
          <p:cNvSpPr>
            <a:spLocks noGrp="1"/>
          </p:cNvSpPr>
          <p:nvPr>
            <p:ph type="dt" sz="half" idx="2"/>
          </p:nvPr>
        </p:nvSpPr>
        <p:spPr/>
        <p:txBody>
          <a:bodyPr/>
          <a:lstStyle/>
          <a:p>
            <a:pPr>
              <a:defRPr/>
            </a:pPr>
            <a:r>
              <a:rPr lang="en-US" altLang="ko-KR" dirty="0"/>
              <a:t>Aug. </a:t>
            </a:r>
            <a:r>
              <a:rPr lang="en-US" altLang="ko-KR" dirty="0" smtClean="0"/>
              <a:t>2020</a:t>
            </a:r>
            <a:endParaRPr lang="en-US" dirty="0"/>
          </a:p>
        </p:txBody>
      </p:sp>
      <p:sp>
        <p:nvSpPr>
          <p:cNvPr id="5" name="바닥글 개체 틀 4"/>
          <p:cNvSpPr>
            <a:spLocks noGrp="1"/>
          </p:cNvSpPr>
          <p:nvPr>
            <p:ph type="ftr" sz="quarter" idx="3"/>
          </p:nvPr>
        </p:nvSpPr>
        <p:spPr/>
        <p:txBody>
          <a:bodyPr/>
          <a:lstStyle/>
          <a:p>
            <a:pPr>
              <a:defRPr/>
            </a:pPr>
            <a:r>
              <a:rPr lang="en-US" altLang="ko-KR" smtClean="0"/>
              <a:t>Dongguk Lim, LG Electronics</a:t>
            </a:r>
            <a:endParaRPr lang="en-US" altLang="ko-KR" dirty="0"/>
          </a:p>
        </p:txBody>
      </p:sp>
      <p:sp>
        <p:nvSpPr>
          <p:cNvPr id="6" name="슬라이드 번호 개체 틀 5"/>
          <p:cNvSpPr>
            <a:spLocks noGrp="1"/>
          </p:cNvSpPr>
          <p:nvPr>
            <p:ph type="sldNum" sz="quarter" idx="4"/>
          </p:nvPr>
        </p:nvSpPr>
        <p:spPr/>
        <p:txBody>
          <a:bodyPr/>
          <a:lstStyle/>
          <a:p>
            <a:pPr>
              <a:defRPr/>
            </a:pPr>
            <a:r>
              <a:rPr lang="en-US" altLang="ko-KR" smtClean="0"/>
              <a:t>Slide </a:t>
            </a:r>
            <a:fld id="{6E0A3520-BDA5-4137-83B2-D2C57FC18B77}" type="slidenum">
              <a:rPr lang="en-US" altLang="ko-KR" smtClean="0"/>
              <a:pPr>
                <a:defRPr/>
              </a:pPr>
              <a:t>11</a:t>
            </a:fld>
            <a:endParaRPr lang="en-US" altLang="ko-KR"/>
          </a:p>
        </p:txBody>
      </p:sp>
    </p:spTree>
    <p:extLst>
      <p:ext uri="{BB962C8B-B14F-4D97-AF65-F5344CB8AC3E}">
        <p14:creationId xmlns:p14="http://schemas.microsoft.com/office/powerpoint/2010/main" val="28706604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Introduction </a:t>
            </a:r>
            <a:endParaRPr lang="ko-KR" altLang="en-US"/>
          </a:p>
        </p:txBody>
      </p:sp>
      <p:sp>
        <p:nvSpPr>
          <p:cNvPr id="3" name="내용 개체 틀 2"/>
          <p:cNvSpPr>
            <a:spLocks noGrp="1"/>
          </p:cNvSpPr>
          <p:nvPr>
            <p:ph idx="1"/>
          </p:nvPr>
        </p:nvSpPr>
        <p:spPr/>
        <p:txBody>
          <a:bodyPr/>
          <a:lstStyle/>
          <a:p>
            <a:r>
              <a:rPr lang="en-US" altLang="ko-KR" dirty="0" smtClean="0"/>
              <a:t>Regarding the usage model/use cases, several contributions[1-3] have been discussed in the previous meetings. </a:t>
            </a:r>
          </a:p>
          <a:p>
            <a:pPr lvl="2"/>
            <a:endParaRPr lang="en-US" altLang="ko-KR" dirty="0" smtClean="0"/>
          </a:p>
          <a:p>
            <a:r>
              <a:rPr lang="en-US" altLang="ko-KR" dirty="0" smtClean="0"/>
              <a:t>In this contribution, we introduce and address the use cases applicable and suitable to WLAN sensing in the home environment. </a:t>
            </a:r>
          </a:p>
          <a:p>
            <a:pPr lvl="1"/>
            <a:endParaRPr lang="ko-KR" altLang="en-US" dirty="0"/>
          </a:p>
        </p:txBody>
      </p:sp>
      <p:sp>
        <p:nvSpPr>
          <p:cNvPr id="4" name="날짜 개체 틀 3"/>
          <p:cNvSpPr>
            <a:spLocks noGrp="1"/>
          </p:cNvSpPr>
          <p:nvPr>
            <p:ph type="dt" sz="half" idx="2"/>
          </p:nvPr>
        </p:nvSpPr>
        <p:spPr/>
        <p:txBody>
          <a:bodyPr/>
          <a:lstStyle/>
          <a:p>
            <a:pPr>
              <a:defRPr/>
            </a:pPr>
            <a:r>
              <a:rPr lang="en-US" altLang="ko-KR" dirty="0"/>
              <a:t>Aug. </a:t>
            </a:r>
            <a:r>
              <a:rPr lang="en-US" altLang="ko-KR" dirty="0" smtClean="0"/>
              <a:t>2020</a:t>
            </a:r>
            <a:endParaRPr lang="en-US" dirty="0"/>
          </a:p>
        </p:txBody>
      </p:sp>
      <p:sp>
        <p:nvSpPr>
          <p:cNvPr id="5" name="바닥글 개체 틀 4"/>
          <p:cNvSpPr>
            <a:spLocks noGrp="1"/>
          </p:cNvSpPr>
          <p:nvPr>
            <p:ph type="ftr" sz="quarter" idx="3"/>
          </p:nvPr>
        </p:nvSpPr>
        <p:spPr/>
        <p:txBody>
          <a:bodyPr/>
          <a:lstStyle/>
          <a:p>
            <a:pPr>
              <a:defRPr/>
            </a:pPr>
            <a:r>
              <a:rPr lang="en-US" altLang="ko-KR" smtClean="0"/>
              <a:t>Dongguk Lim, LG Electronics</a:t>
            </a:r>
            <a:endParaRPr lang="en-US" altLang="ko-KR" dirty="0"/>
          </a:p>
        </p:txBody>
      </p:sp>
      <p:sp>
        <p:nvSpPr>
          <p:cNvPr id="6" name="슬라이드 번호 개체 틀 5"/>
          <p:cNvSpPr>
            <a:spLocks noGrp="1"/>
          </p:cNvSpPr>
          <p:nvPr>
            <p:ph type="sldNum" sz="quarter" idx="4"/>
          </p:nvPr>
        </p:nvSpPr>
        <p:spPr/>
        <p:txBody>
          <a:bodyPr/>
          <a:lstStyle/>
          <a:p>
            <a:pPr>
              <a:defRPr/>
            </a:pPr>
            <a:r>
              <a:rPr lang="en-US" altLang="ko-KR" smtClean="0"/>
              <a:t>Slide </a:t>
            </a:r>
            <a:fld id="{6E0A3520-BDA5-4137-83B2-D2C57FC18B77}" type="slidenum">
              <a:rPr lang="en-US" altLang="ko-KR" smtClean="0"/>
              <a:pPr>
                <a:defRPr/>
              </a:pPr>
              <a:t>2</a:t>
            </a:fld>
            <a:endParaRPr lang="en-US" altLang="ko-KR"/>
          </a:p>
        </p:txBody>
      </p:sp>
    </p:spTree>
    <p:extLst>
      <p:ext uri="{BB962C8B-B14F-4D97-AF65-F5344CB8AC3E}">
        <p14:creationId xmlns:p14="http://schemas.microsoft.com/office/powerpoint/2010/main" val="28770870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Home environment </a:t>
            </a:r>
            <a:endParaRPr lang="ko-KR" altLang="en-US"/>
          </a:p>
        </p:txBody>
      </p:sp>
      <p:sp>
        <p:nvSpPr>
          <p:cNvPr id="3" name="내용 개체 틀 2"/>
          <p:cNvSpPr>
            <a:spLocks noGrp="1"/>
          </p:cNvSpPr>
          <p:nvPr>
            <p:ph idx="1"/>
          </p:nvPr>
        </p:nvSpPr>
        <p:spPr/>
        <p:txBody>
          <a:bodyPr>
            <a:normAutofit fontScale="70000" lnSpcReduction="20000"/>
          </a:bodyPr>
          <a:lstStyle/>
          <a:p>
            <a:r>
              <a:rPr lang="en-US" altLang="ko-KR" dirty="0" smtClean="0"/>
              <a:t>The use of Wireless LAN at home has become common, and, the use of more than one AP at home is getting attention for a stable connection and coverage. </a:t>
            </a:r>
          </a:p>
          <a:p>
            <a:pPr lvl="1"/>
            <a:endParaRPr lang="en-US" altLang="ko-KR" dirty="0" smtClean="0"/>
          </a:p>
          <a:p>
            <a:r>
              <a:rPr lang="en-US" altLang="ko-KR" dirty="0" smtClean="0"/>
              <a:t>Furthermore, many home appliances(i.e., HAs) are being equipped with the connection capability to the Wireless LAN for various services. </a:t>
            </a:r>
          </a:p>
          <a:p>
            <a:pPr lvl="1"/>
            <a:r>
              <a:rPr lang="en-US" altLang="ko-KR" dirty="0" smtClean="0"/>
              <a:t>For example, TV, </a:t>
            </a:r>
            <a:r>
              <a:rPr lang="en-US" altLang="ko-KR" dirty="0"/>
              <a:t>s</a:t>
            </a:r>
            <a:r>
              <a:rPr lang="en-US" altLang="ko-KR" dirty="0" smtClean="0"/>
              <a:t>peaker, air conditioner, refrigerator, air cleaner, washing machine, dryer, electric light and etc. can support the connection through WLAN. </a:t>
            </a:r>
          </a:p>
          <a:p>
            <a:pPr lvl="2"/>
            <a:endParaRPr lang="en-US" altLang="ko-KR" dirty="0" smtClean="0"/>
          </a:p>
          <a:p>
            <a:r>
              <a:rPr lang="en-US" altLang="ko-KR" dirty="0" smtClean="0"/>
              <a:t>Therefore, the various link connection between AP and home appliances can be considered for WLAN sensing as well because these connection can enhance the performance of WLAN sensing. </a:t>
            </a:r>
          </a:p>
          <a:p>
            <a:pPr lvl="2"/>
            <a:endParaRPr lang="en-US" altLang="ko-KR" dirty="0"/>
          </a:p>
          <a:p>
            <a:r>
              <a:rPr lang="en-US" altLang="ko-KR" dirty="0" smtClean="0"/>
              <a:t>In this contribution, we consider some use cases for WLAN sensing that utilize the home appliance. </a:t>
            </a:r>
            <a:r>
              <a:rPr lang="en-US" altLang="ko-KR" dirty="0"/>
              <a:t>Also, regarding suggested use cases, the some requirement and KPIs are take into account</a:t>
            </a:r>
            <a:r>
              <a:rPr lang="en-US" altLang="ko-KR" dirty="0" smtClean="0"/>
              <a:t>.</a:t>
            </a:r>
          </a:p>
          <a:p>
            <a:pPr lvl="1"/>
            <a:r>
              <a:rPr lang="en-US" altLang="ko-KR" dirty="0"/>
              <a:t>Basically, we assume </a:t>
            </a:r>
            <a:r>
              <a:rPr lang="en-US" altLang="ko-KR" dirty="0" smtClean="0"/>
              <a:t>the following conditions.</a:t>
            </a:r>
            <a:endParaRPr lang="en-US" altLang="ko-KR" dirty="0"/>
          </a:p>
          <a:p>
            <a:pPr lvl="2"/>
            <a:r>
              <a:rPr lang="en-US" altLang="ko-KR" dirty="0" smtClean="0"/>
              <a:t>The User </a:t>
            </a:r>
            <a:r>
              <a:rPr lang="en-US" altLang="ko-KR" dirty="0"/>
              <a:t>does not need to carry a controller/ WLAN device.</a:t>
            </a:r>
          </a:p>
          <a:p>
            <a:pPr lvl="2"/>
            <a:r>
              <a:rPr lang="en-US" altLang="ko-KR" dirty="0"/>
              <a:t>The user is continuously monitored by WLAN sensing</a:t>
            </a:r>
            <a:endParaRPr lang="ko-KR" altLang="en-US" dirty="0"/>
          </a:p>
        </p:txBody>
      </p:sp>
      <p:sp>
        <p:nvSpPr>
          <p:cNvPr id="4" name="날짜 개체 틀 3"/>
          <p:cNvSpPr>
            <a:spLocks noGrp="1"/>
          </p:cNvSpPr>
          <p:nvPr>
            <p:ph type="dt" sz="half" idx="2"/>
          </p:nvPr>
        </p:nvSpPr>
        <p:spPr>
          <a:xfrm>
            <a:off x="696913" y="332601"/>
            <a:ext cx="987450" cy="276999"/>
          </a:xfrm>
        </p:spPr>
        <p:txBody>
          <a:bodyPr/>
          <a:lstStyle/>
          <a:p>
            <a:pPr>
              <a:defRPr/>
            </a:pPr>
            <a:r>
              <a:rPr lang="en-US" altLang="ko-KR" dirty="0" smtClean="0"/>
              <a:t>Aug. 2020</a:t>
            </a:r>
            <a:endParaRPr lang="en-US" dirty="0"/>
          </a:p>
        </p:txBody>
      </p:sp>
      <p:sp>
        <p:nvSpPr>
          <p:cNvPr id="5" name="바닥글 개체 틀 4"/>
          <p:cNvSpPr>
            <a:spLocks noGrp="1"/>
          </p:cNvSpPr>
          <p:nvPr>
            <p:ph type="ftr" sz="quarter" idx="3"/>
          </p:nvPr>
        </p:nvSpPr>
        <p:spPr/>
        <p:txBody>
          <a:bodyPr/>
          <a:lstStyle/>
          <a:p>
            <a:pPr>
              <a:defRPr/>
            </a:pPr>
            <a:r>
              <a:rPr lang="en-US" altLang="ko-KR" smtClean="0"/>
              <a:t>Dongguk Lim, LG Electronics</a:t>
            </a:r>
            <a:endParaRPr lang="en-US" altLang="ko-KR" dirty="0"/>
          </a:p>
        </p:txBody>
      </p:sp>
      <p:sp>
        <p:nvSpPr>
          <p:cNvPr id="6" name="슬라이드 번호 개체 틀 5"/>
          <p:cNvSpPr>
            <a:spLocks noGrp="1"/>
          </p:cNvSpPr>
          <p:nvPr>
            <p:ph type="sldNum" sz="quarter" idx="4"/>
          </p:nvPr>
        </p:nvSpPr>
        <p:spPr/>
        <p:txBody>
          <a:bodyPr/>
          <a:lstStyle/>
          <a:p>
            <a:pPr>
              <a:defRPr/>
            </a:pPr>
            <a:r>
              <a:rPr lang="en-US" altLang="ko-KR" smtClean="0"/>
              <a:t>Slide </a:t>
            </a:r>
            <a:fld id="{6E0A3520-BDA5-4137-83B2-D2C57FC18B77}" type="slidenum">
              <a:rPr lang="en-US" altLang="ko-KR" smtClean="0"/>
              <a:pPr>
                <a:defRPr/>
              </a:pPr>
              <a:t>3</a:t>
            </a:fld>
            <a:endParaRPr lang="en-US" altLang="ko-KR"/>
          </a:p>
        </p:txBody>
      </p:sp>
    </p:spTree>
    <p:extLst>
      <p:ext uri="{BB962C8B-B14F-4D97-AF65-F5344CB8AC3E}">
        <p14:creationId xmlns:p14="http://schemas.microsoft.com/office/powerpoint/2010/main" val="11669293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solidFill>
                  <a:schemeClr val="tx1"/>
                </a:solidFill>
              </a:rPr>
              <a:t>Use case #1</a:t>
            </a:r>
            <a:r>
              <a:rPr lang="en-US" altLang="ko-KR" dirty="0">
                <a:solidFill>
                  <a:schemeClr val="tx1"/>
                </a:solidFill>
              </a:rPr>
              <a:t>: Home appliance control </a:t>
            </a:r>
            <a:r>
              <a:rPr lang="en-US" altLang="ko-KR" dirty="0" smtClean="0">
                <a:solidFill>
                  <a:schemeClr val="tx1"/>
                </a:solidFill>
              </a:rPr>
              <a:t> </a:t>
            </a:r>
            <a:endParaRPr lang="ko-KR" altLang="en-US">
              <a:solidFill>
                <a:schemeClr val="tx1"/>
              </a:solidFill>
            </a:endParaRPr>
          </a:p>
        </p:txBody>
      </p:sp>
      <p:sp>
        <p:nvSpPr>
          <p:cNvPr id="3" name="내용 개체 틀 2"/>
          <p:cNvSpPr>
            <a:spLocks noGrp="1"/>
          </p:cNvSpPr>
          <p:nvPr>
            <p:ph idx="1"/>
          </p:nvPr>
        </p:nvSpPr>
        <p:spPr/>
        <p:txBody>
          <a:bodyPr>
            <a:normAutofit fontScale="70000" lnSpcReduction="20000"/>
          </a:bodyPr>
          <a:lstStyle/>
          <a:p>
            <a:r>
              <a:rPr kumimoji="1" lang="en-US" altLang="ko-KR" kern="1200" dirty="0" smtClean="0">
                <a:latin typeface="Times New Roman" panose="02020603050405020304" pitchFamily="18" charset="0"/>
              </a:rPr>
              <a:t>1-1. Control of home appliances by detecting gestures of a user </a:t>
            </a:r>
            <a:endParaRPr kumimoji="1" lang="en-US" altLang="ko-KR" kern="1200" dirty="0">
              <a:latin typeface="Times New Roman" panose="02020603050405020304" pitchFamily="18" charset="0"/>
            </a:endParaRPr>
          </a:p>
          <a:p>
            <a:pPr lvl="1"/>
            <a:r>
              <a:rPr kumimoji="1" lang="en-US" altLang="ko-KR" kern="1200" dirty="0" smtClean="0">
                <a:latin typeface="Times New Roman" panose="02020603050405020304" pitchFamily="18" charset="0"/>
              </a:rPr>
              <a:t>For </a:t>
            </a:r>
            <a:r>
              <a:rPr kumimoji="1" lang="en-US" altLang="ko-KR" kern="1200" dirty="0">
                <a:latin typeface="Times New Roman" panose="02020603050405020304" pitchFamily="18" charset="0"/>
              </a:rPr>
              <a:t>example, power on/off, operating mode selection, strength control, channel switching, volume control and etc</a:t>
            </a:r>
            <a:r>
              <a:rPr kumimoji="1" lang="en-US" altLang="ko-KR" kern="1200" dirty="0" smtClean="0">
                <a:latin typeface="Times New Roman" panose="02020603050405020304" pitchFamily="18" charset="0"/>
              </a:rPr>
              <a:t>.</a:t>
            </a:r>
          </a:p>
          <a:p>
            <a:pPr lvl="1"/>
            <a:endParaRPr lang="en-US" altLang="ko-KR" dirty="0" smtClean="0"/>
          </a:p>
          <a:p>
            <a:r>
              <a:rPr kumimoji="1" lang="en-US" altLang="ko-KR" kern="1200" dirty="0" smtClean="0">
                <a:latin typeface="Times New Roman" panose="02020603050405020304" pitchFamily="18" charset="0"/>
              </a:rPr>
              <a:t>1-2. Control of home appliances by detecting presence </a:t>
            </a:r>
            <a:r>
              <a:rPr kumimoji="1" lang="en-US" altLang="ko-KR" kern="1200" dirty="0">
                <a:latin typeface="Times New Roman" panose="02020603050405020304" pitchFamily="18" charset="0"/>
              </a:rPr>
              <a:t>or </a:t>
            </a:r>
            <a:r>
              <a:rPr kumimoji="1" lang="en-US" altLang="ko-KR" kern="1200" dirty="0" smtClean="0">
                <a:latin typeface="Times New Roman" panose="02020603050405020304" pitchFamily="18" charset="0"/>
              </a:rPr>
              <a:t>movement </a:t>
            </a:r>
            <a:r>
              <a:rPr kumimoji="1" lang="en-US" altLang="ko-KR" kern="1200" dirty="0">
                <a:latin typeface="Times New Roman" panose="02020603050405020304" pitchFamily="18" charset="0"/>
              </a:rPr>
              <a:t>of </a:t>
            </a:r>
            <a:r>
              <a:rPr kumimoji="1" lang="en-US" altLang="ko-KR" kern="1200" dirty="0" smtClean="0">
                <a:latin typeface="Times New Roman" panose="02020603050405020304" pitchFamily="18" charset="0"/>
              </a:rPr>
              <a:t>a user </a:t>
            </a:r>
          </a:p>
          <a:p>
            <a:pPr lvl="1"/>
            <a:r>
              <a:rPr kumimoji="1" lang="en-US" altLang="ko-KR" kern="1200" dirty="0" smtClean="0">
                <a:latin typeface="Times New Roman" panose="02020603050405020304" pitchFamily="18" charset="0"/>
              </a:rPr>
              <a:t>Automatic control happens when presence or movement of a user is detected within some </a:t>
            </a:r>
            <a:r>
              <a:rPr kumimoji="1" lang="en-US" altLang="ko-KR" kern="1200" dirty="0">
                <a:latin typeface="Times New Roman" panose="02020603050405020304" pitchFamily="18" charset="0"/>
              </a:rPr>
              <a:t>range of each home </a:t>
            </a:r>
            <a:r>
              <a:rPr kumimoji="1" lang="en-US" altLang="ko-KR" kern="1200" dirty="0" smtClean="0">
                <a:latin typeface="Times New Roman" panose="02020603050405020304" pitchFamily="18" charset="0"/>
              </a:rPr>
              <a:t>appliance.</a:t>
            </a:r>
            <a:endParaRPr kumimoji="1" lang="en-US" altLang="ko-KR" kern="1200" dirty="0">
              <a:latin typeface="Times New Roman" panose="02020603050405020304" pitchFamily="18" charset="0"/>
            </a:endParaRPr>
          </a:p>
          <a:p>
            <a:pPr lvl="1"/>
            <a:r>
              <a:rPr kumimoji="1" lang="en-US" altLang="ko-KR" kern="1200" dirty="0">
                <a:latin typeface="Times New Roman" panose="02020603050405020304" pitchFamily="18" charset="0"/>
              </a:rPr>
              <a:t>For example, when </a:t>
            </a:r>
            <a:r>
              <a:rPr kumimoji="1" lang="en-US" altLang="ko-KR" kern="1200" dirty="0" smtClean="0">
                <a:latin typeface="Times New Roman" panose="02020603050405020304" pitchFamily="18" charset="0"/>
              </a:rPr>
              <a:t>a </a:t>
            </a:r>
            <a:r>
              <a:rPr kumimoji="1" lang="en-US" altLang="ko-KR" kern="1200" dirty="0">
                <a:latin typeface="Times New Roman" panose="02020603050405020304" pitchFamily="18" charset="0"/>
              </a:rPr>
              <a:t>user watching </a:t>
            </a:r>
            <a:r>
              <a:rPr kumimoji="1" lang="en-US" altLang="ko-KR" kern="1200" dirty="0" smtClean="0">
                <a:latin typeface="Times New Roman" panose="02020603050405020304" pitchFamily="18" charset="0"/>
              </a:rPr>
              <a:t>TV </a:t>
            </a:r>
            <a:r>
              <a:rPr kumimoji="1" lang="en-US" altLang="ko-KR" kern="1200" dirty="0">
                <a:latin typeface="Times New Roman" panose="02020603050405020304" pitchFamily="18" charset="0"/>
              </a:rPr>
              <a:t>moves to the </a:t>
            </a:r>
            <a:r>
              <a:rPr kumimoji="1" lang="en-US" altLang="ko-KR" kern="1200" dirty="0" smtClean="0">
                <a:latin typeface="Times New Roman" panose="02020603050405020304" pitchFamily="18" charset="0"/>
              </a:rPr>
              <a:t>bedroom and the </a:t>
            </a:r>
            <a:r>
              <a:rPr kumimoji="1" lang="en-US" altLang="ko-KR" kern="1200" dirty="0">
                <a:latin typeface="Times New Roman" panose="02020603050405020304" pitchFamily="18" charset="0"/>
              </a:rPr>
              <a:t>situation is detected </a:t>
            </a:r>
            <a:r>
              <a:rPr kumimoji="1" lang="en-US" altLang="ko-KR" kern="1200" dirty="0" smtClean="0">
                <a:latin typeface="Times New Roman" panose="02020603050405020304" pitchFamily="18" charset="0"/>
              </a:rPr>
              <a:t>through </a:t>
            </a:r>
            <a:r>
              <a:rPr kumimoji="1" lang="en-US" altLang="ko-KR" kern="1200" dirty="0">
                <a:latin typeface="Times New Roman" panose="02020603050405020304" pitchFamily="18" charset="0"/>
              </a:rPr>
              <a:t>WLAN </a:t>
            </a:r>
            <a:r>
              <a:rPr kumimoji="1" lang="en-US" altLang="ko-KR" kern="1200" dirty="0" smtClean="0">
                <a:latin typeface="Times New Roman" panose="02020603050405020304" pitchFamily="18" charset="0"/>
              </a:rPr>
              <a:t>sensing, then </a:t>
            </a:r>
            <a:r>
              <a:rPr kumimoji="1" lang="en-US" altLang="ko-KR" kern="1200" dirty="0">
                <a:latin typeface="Times New Roman" panose="02020603050405020304" pitchFamily="18" charset="0"/>
              </a:rPr>
              <a:t>the TV </a:t>
            </a:r>
            <a:r>
              <a:rPr kumimoji="1" lang="en-US" altLang="ko-KR" kern="1200" dirty="0" smtClean="0">
                <a:latin typeface="Times New Roman" panose="02020603050405020304" pitchFamily="18" charset="0"/>
              </a:rPr>
              <a:t>is </a:t>
            </a:r>
            <a:r>
              <a:rPr kumimoji="1" lang="en-US" altLang="ko-KR" kern="1200" dirty="0">
                <a:latin typeface="Times New Roman" panose="02020603050405020304" pitchFamily="18" charset="0"/>
              </a:rPr>
              <a:t>turned off/dimmed or </a:t>
            </a:r>
            <a:r>
              <a:rPr kumimoji="1" lang="en-US" altLang="ko-KR" kern="1200" dirty="0" smtClean="0">
                <a:latin typeface="Times New Roman" panose="02020603050405020304" pitchFamily="18" charset="0"/>
              </a:rPr>
              <a:t>volume-downed </a:t>
            </a:r>
            <a:r>
              <a:rPr kumimoji="1" lang="en-US" altLang="ko-KR" kern="1200" dirty="0">
                <a:latin typeface="Times New Roman" panose="02020603050405020304" pitchFamily="18" charset="0"/>
              </a:rPr>
              <a:t>automatically</a:t>
            </a:r>
            <a:r>
              <a:rPr kumimoji="1" lang="en-US" altLang="ko-KR" kern="1200" dirty="0" smtClean="0">
                <a:latin typeface="Times New Roman" panose="02020603050405020304" pitchFamily="18" charset="0"/>
              </a:rPr>
              <a:t>.</a:t>
            </a:r>
          </a:p>
          <a:p>
            <a:pPr lvl="1"/>
            <a:endParaRPr lang="en-US" altLang="ko-KR" dirty="0" smtClean="0"/>
          </a:p>
          <a:p>
            <a:r>
              <a:rPr lang="en-US" altLang="ko-KR" dirty="0" smtClean="0"/>
              <a:t>1-3. Control of home appliances by identifying users </a:t>
            </a:r>
          </a:p>
          <a:p>
            <a:pPr lvl="1"/>
            <a:r>
              <a:rPr lang="en-US" altLang="ko-KR" dirty="0" smtClean="0"/>
              <a:t>Home </a:t>
            </a:r>
            <a:r>
              <a:rPr lang="en-US" altLang="ko-KR" dirty="0"/>
              <a:t>appliances can provide </a:t>
            </a:r>
            <a:r>
              <a:rPr lang="en-US" altLang="ko-KR" dirty="0" smtClean="0"/>
              <a:t>user-specific services when identifying users. </a:t>
            </a:r>
            <a:endParaRPr lang="en-US" altLang="ko-KR" dirty="0"/>
          </a:p>
          <a:p>
            <a:pPr lvl="1"/>
            <a:r>
              <a:rPr lang="en-US" altLang="ko-KR" dirty="0"/>
              <a:t>For example, when </a:t>
            </a:r>
            <a:r>
              <a:rPr lang="en-US" altLang="ko-KR" dirty="0" smtClean="0"/>
              <a:t>a </a:t>
            </a:r>
            <a:r>
              <a:rPr lang="en-US" altLang="ko-KR" dirty="0"/>
              <a:t>user </a:t>
            </a:r>
            <a:r>
              <a:rPr lang="en-US" altLang="ko-KR" dirty="0" smtClean="0"/>
              <a:t>sits </a:t>
            </a:r>
            <a:r>
              <a:rPr lang="en-US" altLang="ko-KR" dirty="0"/>
              <a:t>down in front of </a:t>
            </a:r>
            <a:r>
              <a:rPr lang="en-US" altLang="ko-KR" dirty="0" smtClean="0"/>
              <a:t>TV, TV identifies </a:t>
            </a:r>
            <a:r>
              <a:rPr lang="en-US" altLang="ko-KR" dirty="0"/>
              <a:t>who the user is by using WLAN sensing and then, </a:t>
            </a:r>
            <a:r>
              <a:rPr lang="en-US" altLang="ko-KR" dirty="0" smtClean="0"/>
              <a:t>provides program </a:t>
            </a:r>
            <a:r>
              <a:rPr lang="en-US" altLang="ko-KR" dirty="0"/>
              <a:t>list or schedule that the user is interested in. </a:t>
            </a:r>
          </a:p>
          <a:p>
            <a:pPr lvl="1"/>
            <a:r>
              <a:rPr lang="en-US" altLang="ko-KR" dirty="0"/>
              <a:t>For another example, when </a:t>
            </a:r>
            <a:r>
              <a:rPr lang="en-US" altLang="ko-KR" dirty="0" smtClean="0"/>
              <a:t>a </a:t>
            </a:r>
            <a:r>
              <a:rPr lang="en-US" altLang="ko-KR" dirty="0"/>
              <a:t>user comes to the refrigerator, </a:t>
            </a:r>
            <a:r>
              <a:rPr lang="en-US" altLang="ko-KR" dirty="0" smtClean="0"/>
              <a:t>the </a:t>
            </a:r>
            <a:r>
              <a:rPr lang="en-US" altLang="ko-KR" dirty="0"/>
              <a:t>refrigerator displays </a:t>
            </a:r>
            <a:r>
              <a:rPr lang="en-US" altLang="ko-KR" dirty="0" smtClean="0"/>
              <a:t>customized </a:t>
            </a:r>
            <a:r>
              <a:rPr lang="en-US" altLang="ko-KR" dirty="0"/>
              <a:t>diet for the identified user on the front screen of the refrigerator or sets a customized </a:t>
            </a:r>
            <a:r>
              <a:rPr lang="en-US" altLang="ko-KR" dirty="0" smtClean="0"/>
              <a:t>dispenser (</a:t>
            </a:r>
            <a:r>
              <a:rPr lang="en-US" altLang="ko-KR" dirty="0"/>
              <a:t>ex., the water capacity, ice shape or size, etc.) for the identified user</a:t>
            </a:r>
            <a:r>
              <a:rPr lang="en-US" altLang="ko-KR" dirty="0" smtClean="0"/>
              <a:t>.</a:t>
            </a:r>
          </a:p>
          <a:p>
            <a:pPr lvl="1"/>
            <a:endParaRPr lang="ko-KR" altLang="en-US" dirty="0"/>
          </a:p>
        </p:txBody>
      </p:sp>
      <p:sp>
        <p:nvSpPr>
          <p:cNvPr id="4" name="날짜 개체 틀 3"/>
          <p:cNvSpPr>
            <a:spLocks noGrp="1"/>
          </p:cNvSpPr>
          <p:nvPr>
            <p:ph type="dt" sz="half" idx="2"/>
          </p:nvPr>
        </p:nvSpPr>
        <p:spPr/>
        <p:txBody>
          <a:bodyPr/>
          <a:lstStyle/>
          <a:p>
            <a:pPr>
              <a:defRPr/>
            </a:pPr>
            <a:r>
              <a:rPr lang="en-US" altLang="ko-KR" dirty="0"/>
              <a:t>Aug. </a:t>
            </a:r>
            <a:r>
              <a:rPr lang="en-US" altLang="ko-KR" dirty="0" smtClean="0"/>
              <a:t>2020</a:t>
            </a:r>
            <a:endParaRPr lang="en-US" dirty="0"/>
          </a:p>
        </p:txBody>
      </p:sp>
      <p:sp>
        <p:nvSpPr>
          <p:cNvPr id="5" name="바닥글 개체 틀 4"/>
          <p:cNvSpPr>
            <a:spLocks noGrp="1"/>
          </p:cNvSpPr>
          <p:nvPr>
            <p:ph type="ftr" sz="quarter" idx="3"/>
          </p:nvPr>
        </p:nvSpPr>
        <p:spPr/>
        <p:txBody>
          <a:bodyPr/>
          <a:lstStyle/>
          <a:p>
            <a:pPr>
              <a:defRPr/>
            </a:pPr>
            <a:r>
              <a:rPr lang="en-US" altLang="ko-KR" smtClean="0"/>
              <a:t>Dongguk Lim, LG Electronics</a:t>
            </a:r>
            <a:endParaRPr lang="en-US" altLang="ko-KR" dirty="0"/>
          </a:p>
        </p:txBody>
      </p:sp>
      <p:sp>
        <p:nvSpPr>
          <p:cNvPr id="6" name="슬라이드 번호 개체 틀 5"/>
          <p:cNvSpPr>
            <a:spLocks noGrp="1"/>
          </p:cNvSpPr>
          <p:nvPr>
            <p:ph type="sldNum" sz="quarter" idx="4"/>
          </p:nvPr>
        </p:nvSpPr>
        <p:spPr/>
        <p:txBody>
          <a:bodyPr/>
          <a:lstStyle/>
          <a:p>
            <a:pPr>
              <a:defRPr/>
            </a:pPr>
            <a:r>
              <a:rPr lang="en-US" altLang="ko-KR" smtClean="0"/>
              <a:t>Slide </a:t>
            </a:r>
            <a:fld id="{6E0A3520-BDA5-4137-83B2-D2C57FC18B77}" type="slidenum">
              <a:rPr lang="en-US" altLang="ko-KR" smtClean="0"/>
              <a:pPr>
                <a:defRPr/>
              </a:pPr>
              <a:t>4</a:t>
            </a:fld>
            <a:endParaRPr lang="en-US" altLang="ko-KR"/>
          </a:p>
        </p:txBody>
      </p:sp>
    </p:spTree>
    <p:extLst>
      <p:ext uri="{BB962C8B-B14F-4D97-AF65-F5344CB8AC3E}">
        <p14:creationId xmlns:p14="http://schemas.microsoft.com/office/powerpoint/2010/main" val="15978996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solidFill>
                  <a:schemeClr val="tx1"/>
                </a:solidFill>
              </a:rPr>
              <a:t>Use case </a:t>
            </a:r>
            <a:r>
              <a:rPr lang="en-US" altLang="ko-KR" dirty="0" smtClean="0">
                <a:solidFill>
                  <a:schemeClr val="tx1"/>
                </a:solidFill>
              </a:rPr>
              <a:t>#2: </a:t>
            </a:r>
            <a:r>
              <a:rPr lang="en-US" altLang="ko-KR" dirty="0">
                <a:solidFill>
                  <a:schemeClr val="tx1"/>
                </a:solidFill>
                <a:ea typeface="굴림"/>
              </a:rPr>
              <a:t>Surveillance/Monitoring of elder people and/or children</a:t>
            </a:r>
            <a:r>
              <a:rPr lang="en-US" altLang="ko-KR" dirty="0">
                <a:solidFill>
                  <a:schemeClr val="tx1"/>
                </a:solidFill>
              </a:rPr>
              <a:t> </a:t>
            </a:r>
            <a:endParaRPr lang="ko-KR" altLang="en-US">
              <a:solidFill>
                <a:schemeClr val="tx1"/>
              </a:solidFill>
            </a:endParaRPr>
          </a:p>
        </p:txBody>
      </p:sp>
      <p:sp>
        <p:nvSpPr>
          <p:cNvPr id="3" name="내용 개체 틀 2"/>
          <p:cNvSpPr>
            <a:spLocks noGrp="1"/>
          </p:cNvSpPr>
          <p:nvPr>
            <p:ph idx="1"/>
          </p:nvPr>
        </p:nvSpPr>
        <p:spPr/>
        <p:txBody>
          <a:bodyPr>
            <a:normAutofit fontScale="70000" lnSpcReduction="20000"/>
          </a:bodyPr>
          <a:lstStyle/>
          <a:p>
            <a:r>
              <a:rPr lang="en-US" altLang="ko-KR" dirty="0" smtClean="0">
                <a:ea typeface="맑은 고딕" pitchFamily="50" charset="-127"/>
              </a:rPr>
              <a:t>Home </a:t>
            </a:r>
            <a:r>
              <a:rPr lang="en-US" altLang="ko-KR" dirty="0">
                <a:ea typeface="맑은 고딕" pitchFamily="50" charset="-127"/>
              </a:rPr>
              <a:t>appliances are placed at various places in the house, WLAN sensing using the various link connections between AP and those of home appliance(s) can cover the whole house for detecting of the presence in the </a:t>
            </a:r>
            <a:r>
              <a:rPr lang="en-US" altLang="ko-KR" dirty="0" smtClean="0">
                <a:ea typeface="맑은 고딕" pitchFamily="50" charset="-127"/>
              </a:rPr>
              <a:t>home.</a:t>
            </a:r>
          </a:p>
          <a:p>
            <a:pPr lvl="1"/>
            <a:endParaRPr lang="en-US" altLang="ko-KR" dirty="0" smtClean="0">
              <a:ea typeface="맑은 고딕" pitchFamily="50" charset="-127"/>
            </a:endParaRPr>
          </a:p>
          <a:p>
            <a:r>
              <a:rPr lang="en-US" altLang="ko-KR" dirty="0" smtClean="0">
                <a:ea typeface="맑은 고딕" pitchFamily="50" charset="-127"/>
              </a:rPr>
              <a:t>2-1 Presence or movement detection within home</a:t>
            </a:r>
          </a:p>
          <a:p>
            <a:pPr lvl="1"/>
            <a:r>
              <a:rPr lang="en-US" altLang="ko-KR" dirty="0" smtClean="0">
                <a:ea typeface="맑은 고딕" pitchFamily="50" charset="-127"/>
              </a:rPr>
              <a:t>For example, if </a:t>
            </a:r>
            <a:r>
              <a:rPr lang="en-US" altLang="ko-KR" dirty="0">
                <a:ea typeface="맑은 고딕" pitchFamily="50" charset="-127"/>
              </a:rPr>
              <a:t>there is no one in the house and some movement inside the house is detected by WLAN sensing. </a:t>
            </a:r>
          </a:p>
          <a:p>
            <a:pPr lvl="1"/>
            <a:r>
              <a:rPr lang="en-US" altLang="ko-KR" dirty="0" smtClean="0">
                <a:ea typeface="맑은 고딕" pitchFamily="50" charset="-127"/>
              </a:rPr>
              <a:t>If </a:t>
            </a:r>
            <a:r>
              <a:rPr lang="en-US" altLang="ko-KR" dirty="0">
                <a:ea typeface="맑은 고딕" pitchFamily="50" charset="-127"/>
              </a:rPr>
              <a:t>it is determined as a unusual, for example, starting at the window, this is notified to current home owner or security</a:t>
            </a:r>
            <a:r>
              <a:rPr lang="en-US" altLang="ko-KR" dirty="0" smtClean="0">
                <a:ea typeface="맑은 고딕" pitchFamily="50" charset="-127"/>
              </a:rPr>
              <a:t>.</a:t>
            </a:r>
          </a:p>
          <a:p>
            <a:pPr lvl="1"/>
            <a:endParaRPr lang="en-US" altLang="ko-KR" dirty="0">
              <a:ea typeface="맑은 고딕" pitchFamily="50" charset="-127"/>
            </a:endParaRPr>
          </a:p>
          <a:p>
            <a:r>
              <a:rPr lang="en-US" altLang="ko-KR" dirty="0" smtClean="0">
                <a:ea typeface="맑은 고딕" pitchFamily="50" charset="-127"/>
              </a:rPr>
              <a:t>2-2 Monitoring of identified user</a:t>
            </a:r>
          </a:p>
          <a:p>
            <a:pPr lvl="1"/>
            <a:r>
              <a:rPr lang="en-US" altLang="ko-KR" dirty="0" smtClean="0"/>
              <a:t>Whereabouts </a:t>
            </a:r>
            <a:r>
              <a:rPr lang="en-US" altLang="ko-KR" dirty="0"/>
              <a:t>of the </a:t>
            </a:r>
            <a:r>
              <a:rPr lang="en-US" altLang="ko-KR" dirty="0" smtClean="0"/>
              <a:t>identified child </a:t>
            </a:r>
            <a:r>
              <a:rPr lang="en-US" altLang="ko-KR" dirty="0"/>
              <a:t>in the house are not known to a caretaker or </a:t>
            </a:r>
            <a:r>
              <a:rPr lang="en-US" altLang="ko-KR" dirty="0" smtClean="0"/>
              <a:t>identified elder </a:t>
            </a:r>
            <a:r>
              <a:rPr lang="en-US" altLang="ko-KR" dirty="0"/>
              <a:t>people are staying at home alone, </a:t>
            </a:r>
            <a:r>
              <a:rPr lang="en-US" altLang="ko-KR" dirty="0" smtClean="0"/>
              <a:t>their location and status can </a:t>
            </a:r>
            <a:r>
              <a:rPr lang="en-US" altLang="ko-KR" dirty="0"/>
              <a:t>be </a:t>
            </a:r>
            <a:r>
              <a:rPr lang="en-US" altLang="ko-KR" dirty="0" smtClean="0"/>
              <a:t>tracked </a:t>
            </a:r>
            <a:r>
              <a:rPr lang="en-US" altLang="ko-KR" dirty="0"/>
              <a:t>or </a:t>
            </a:r>
            <a:r>
              <a:rPr lang="en-US" altLang="ko-KR" dirty="0" smtClean="0"/>
              <a:t>detected by WLAN sensing. </a:t>
            </a:r>
          </a:p>
          <a:p>
            <a:pPr lvl="1"/>
            <a:r>
              <a:rPr lang="en-US" altLang="ko-KR" dirty="0" smtClean="0">
                <a:ea typeface="맑은 고딕" pitchFamily="50" charset="-127"/>
              </a:rPr>
              <a:t>For example, If </a:t>
            </a:r>
            <a:r>
              <a:rPr lang="en-US" altLang="ko-KR" dirty="0">
                <a:ea typeface="맑은 고딕" pitchFamily="50" charset="-127"/>
              </a:rPr>
              <a:t>it detects </a:t>
            </a:r>
            <a:r>
              <a:rPr lang="en-US" altLang="ko-KR" dirty="0" smtClean="0">
                <a:ea typeface="맑은 고딕" pitchFamily="50" charset="-127"/>
              </a:rPr>
              <a:t>some troublesome situations such as fall, bump from </a:t>
            </a:r>
            <a:r>
              <a:rPr lang="en-US" altLang="ko-KR" dirty="0">
                <a:ea typeface="맑은 고딕" pitchFamily="50" charset="-127"/>
              </a:rPr>
              <a:t>the identified child or elder people, it is indicated to the parent or family members</a:t>
            </a:r>
            <a:r>
              <a:rPr lang="en-US" altLang="ko-KR" dirty="0" smtClean="0">
                <a:ea typeface="맑은 고딕" pitchFamily="50" charset="-127"/>
              </a:rPr>
              <a:t>.</a:t>
            </a:r>
          </a:p>
          <a:p>
            <a:pPr lvl="1"/>
            <a:r>
              <a:rPr lang="en-US" altLang="ko-KR" dirty="0"/>
              <a:t>This can be useful application of WLAN sensing for deployment in elderly care facilities and daycare center. </a:t>
            </a:r>
            <a:endParaRPr lang="en-US" altLang="ko-KR" dirty="0" smtClean="0"/>
          </a:p>
          <a:p>
            <a:pPr lvl="1"/>
            <a:endParaRPr lang="en-US" altLang="ko-KR" dirty="0"/>
          </a:p>
        </p:txBody>
      </p:sp>
      <p:sp>
        <p:nvSpPr>
          <p:cNvPr id="4" name="날짜 개체 틀 3"/>
          <p:cNvSpPr>
            <a:spLocks noGrp="1"/>
          </p:cNvSpPr>
          <p:nvPr>
            <p:ph type="dt" sz="half" idx="2"/>
          </p:nvPr>
        </p:nvSpPr>
        <p:spPr/>
        <p:txBody>
          <a:bodyPr/>
          <a:lstStyle/>
          <a:p>
            <a:pPr>
              <a:defRPr/>
            </a:pPr>
            <a:r>
              <a:rPr lang="en-US" altLang="ko-KR" dirty="0"/>
              <a:t>Aug. </a:t>
            </a:r>
            <a:r>
              <a:rPr lang="en-US" altLang="ko-KR" dirty="0" smtClean="0"/>
              <a:t>2020</a:t>
            </a:r>
            <a:endParaRPr lang="en-US" dirty="0"/>
          </a:p>
        </p:txBody>
      </p:sp>
      <p:sp>
        <p:nvSpPr>
          <p:cNvPr id="5" name="바닥글 개체 틀 4"/>
          <p:cNvSpPr>
            <a:spLocks noGrp="1"/>
          </p:cNvSpPr>
          <p:nvPr>
            <p:ph type="ftr" sz="quarter" idx="3"/>
          </p:nvPr>
        </p:nvSpPr>
        <p:spPr/>
        <p:txBody>
          <a:bodyPr/>
          <a:lstStyle/>
          <a:p>
            <a:pPr>
              <a:defRPr/>
            </a:pPr>
            <a:r>
              <a:rPr lang="en-US" altLang="ko-KR" smtClean="0"/>
              <a:t>Dongguk Lim, LG Electronics</a:t>
            </a:r>
            <a:endParaRPr lang="en-US" altLang="ko-KR" dirty="0"/>
          </a:p>
        </p:txBody>
      </p:sp>
      <p:sp>
        <p:nvSpPr>
          <p:cNvPr id="6" name="슬라이드 번호 개체 틀 5"/>
          <p:cNvSpPr>
            <a:spLocks noGrp="1"/>
          </p:cNvSpPr>
          <p:nvPr>
            <p:ph type="sldNum" sz="quarter" idx="4"/>
          </p:nvPr>
        </p:nvSpPr>
        <p:spPr/>
        <p:txBody>
          <a:bodyPr/>
          <a:lstStyle/>
          <a:p>
            <a:pPr>
              <a:defRPr/>
            </a:pPr>
            <a:r>
              <a:rPr lang="en-US" altLang="ko-KR" smtClean="0"/>
              <a:t>Slide </a:t>
            </a:r>
            <a:fld id="{6E0A3520-BDA5-4137-83B2-D2C57FC18B77}" type="slidenum">
              <a:rPr lang="en-US" altLang="ko-KR" smtClean="0"/>
              <a:pPr>
                <a:defRPr/>
              </a:pPr>
              <a:t>5</a:t>
            </a:fld>
            <a:endParaRPr lang="en-US" altLang="ko-KR"/>
          </a:p>
        </p:txBody>
      </p:sp>
    </p:spTree>
    <p:extLst>
      <p:ext uri="{BB962C8B-B14F-4D97-AF65-F5344CB8AC3E}">
        <p14:creationId xmlns:p14="http://schemas.microsoft.com/office/powerpoint/2010/main" val="10811475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Use </a:t>
            </a:r>
            <a:r>
              <a:rPr lang="en-US" altLang="ko-KR" dirty="0" smtClean="0"/>
              <a:t>case #3: </a:t>
            </a:r>
            <a:r>
              <a:rPr lang="en-US" altLang="ko-KR" dirty="0">
                <a:solidFill>
                  <a:srgbClr val="000000"/>
                </a:solidFill>
              </a:rPr>
              <a:t>Medical/health care</a:t>
            </a:r>
            <a:endParaRPr lang="ko-KR" altLang="en-US"/>
          </a:p>
        </p:txBody>
      </p:sp>
      <p:sp>
        <p:nvSpPr>
          <p:cNvPr id="3" name="내용 개체 틀 2"/>
          <p:cNvSpPr>
            <a:spLocks noGrp="1"/>
          </p:cNvSpPr>
          <p:nvPr>
            <p:ph idx="1"/>
          </p:nvPr>
        </p:nvSpPr>
        <p:spPr/>
        <p:txBody>
          <a:bodyPr>
            <a:normAutofit fontScale="70000" lnSpcReduction="20000"/>
          </a:bodyPr>
          <a:lstStyle/>
          <a:p>
            <a:r>
              <a:rPr lang="en-US" altLang="ja-JP" kern="1200" dirty="0" smtClean="0">
                <a:solidFill>
                  <a:srgbClr val="000000"/>
                </a:solidFill>
                <a:latin typeface="Times New Roman" panose="02020603050405020304" pitchFamily="18" charset="0"/>
              </a:rPr>
              <a:t>WLAN sensing is used to continuously monitor the user’s </a:t>
            </a:r>
            <a:r>
              <a:rPr lang="en-US" altLang="ja-JP" kern="1200" dirty="0">
                <a:solidFill>
                  <a:srgbClr val="000000"/>
                </a:solidFill>
                <a:latin typeface="Times New Roman" panose="02020603050405020304" pitchFamily="18" charset="0"/>
              </a:rPr>
              <a:t>body </a:t>
            </a:r>
            <a:r>
              <a:rPr lang="en-US" altLang="ja-JP" kern="1200" dirty="0" smtClean="0">
                <a:solidFill>
                  <a:srgbClr val="000000"/>
                </a:solidFill>
                <a:latin typeface="Times New Roman" panose="02020603050405020304" pitchFamily="18" charset="0"/>
              </a:rPr>
              <a:t>movement, for example, </a:t>
            </a:r>
            <a:r>
              <a:rPr lang="en-US" altLang="ko-KR" dirty="0"/>
              <a:t>abdomen and </a:t>
            </a:r>
            <a:r>
              <a:rPr lang="en-US" altLang="ko-KR" dirty="0" smtClean="0"/>
              <a:t>chest,</a:t>
            </a:r>
            <a:r>
              <a:rPr lang="en-US" altLang="ja-JP" kern="1200" dirty="0" smtClean="0">
                <a:solidFill>
                  <a:srgbClr val="000000"/>
                </a:solidFill>
                <a:latin typeface="Times New Roman" panose="02020603050405020304" pitchFamily="18" charset="0"/>
              </a:rPr>
              <a:t> in real time at the home.</a:t>
            </a:r>
          </a:p>
          <a:p>
            <a:pPr lvl="1"/>
            <a:r>
              <a:rPr lang="en-US" altLang="ko-KR" dirty="0" smtClean="0">
                <a:solidFill>
                  <a:srgbClr val="000000"/>
                </a:solidFill>
              </a:rPr>
              <a:t>For the WLAN sensing-based vital sign of user, the various link connections between AP/wearable and home appliances are used.  </a:t>
            </a:r>
          </a:p>
          <a:p>
            <a:pPr lvl="2"/>
            <a:endParaRPr lang="en-US" altLang="ko-KR" dirty="0">
              <a:solidFill>
                <a:srgbClr val="000000"/>
              </a:solidFill>
            </a:endParaRPr>
          </a:p>
          <a:p>
            <a:r>
              <a:rPr lang="en-US" altLang="ko-KR" dirty="0" smtClean="0">
                <a:solidFill>
                  <a:srgbClr val="000000"/>
                </a:solidFill>
              </a:rPr>
              <a:t>Also, the biometric </a:t>
            </a:r>
            <a:r>
              <a:rPr lang="en-US" altLang="ko-KR" dirty="0">
                <a:solidFill>
                  <a:srgbClr val="000000"/>
                </a:solidFill>
              </a:rPr>
              <a:t>data measurements include heartbeat and respiration </a:t>
            </a:r>
            <a:r>
              <a:rPr lang="en-US" altLang="ko-KR" dirty="0" smtClean="0">
                <a:solidFill>
                  <a:srgbClr val="000000"/>
                </a:solidFill>
              </a:rPr>
              <a:t>rates are measured by using the </a:t>
            </a:r>
            <a:r>
              <a:rPr lang="en-US" altLang="ko-KR" dirty="0">
                <a:solidFill>
                  <a:srgbClr val="000000"/>
                </a:solidFill>
              </a:rPr>
              <a:t>WLAN </a:t>
            </a:r>
            <a:r>
              <a:rPr lang="en-US" altLang="ko-KR" dirty="0" smtClean="0">
                <a:solidFill>
                  <a:srgbClr val="000000"/>
                </a:solidFill>
              </a:rPr>
              <a:t>sensing. </a:t>
            </a:r>
            <a:endParaRPr lang="en-US" altLang="ko-KR" dirty="0">
              <a:solidFill>
                <a:srgbClr val="000000"/>
              </a:solidFill>
            </a:endParaRPr>
          </a:p>
          <a:p>
            <a:pPr lvl="1"/>
            <a:r>
              <a:rPr lang="en-US" altLang="ko-KR" dirty="0">
                <a:solidFill>
                  <a:srgbClr val="000000"/>
                </a:solidFill>
              </a:rPr>
              <a:t>This information can be used for </a:t>
            </a:r>
            <a:r>
              <a:rPr lang="en-US" altLang="ko-KR" dirty="0" smtClean="0">
                <a:solidFill>
                  <a:srgbClr val="000000"/>
                </a:solidFill>
              </a:rPr>
              <a:t>monitoring the health of patients/users </a:t>
            </a:r>
            <a:r>
              <a:rPr lang="en-US" altLang="ko-KR" dirty="0">
                <a:solidFill>
                  <a:srgbClr val="000000"/>
                </a:solidFill>
              </a:rPr>
              <a:t>in a noninvasive and passive </a:t>
            </a:r>
            <a:r>
              <a:rPr lang="en-US" altLang="ko-KR" dirty="0" smtClean="0">
                <a:solidFill>
                  <a:srgbClr val="000000"/>
                </a:solidFill>
              </a:rPr>
              <a:t>manner.</a:t>
            </a:r>
          </a:p>
          <a:p>
            <a:pPr lvl="1"/>
            <a:endParaRPr lang="en-US" altLang="ko-KR" dirty="0" smtClean="0">
              <a:solidFill>
                <a:srgbClr val="000000"/>
              </a:solidFill>
            </a:endParaRPr>
          </a:p>
          <a:p>
            <a:r>
              <a:rPr lang="en-US" altLang="ko-KR" dirty="0" smtClean="0">
                <a:solidFill>
                  <a:srgbClr val="000000"/>
                </a:solidFill>
              </a:rPr>
              <a:t>In addition, WLAN sensing is useful to detect the immediate change of vital signs for people in unusual situation. </a:t>
            </a:r>
          </a:p>
          <a:p>
            <a:pPr lvl="1"/>
            <a:r>
              <a:rPr lang="en-US" altLang="ko-KR" dirty="0" smtClean="0">
                <a:solidFill>
                  <a:srgbClr val="000000"/>
                </a:solidFill>
              </a:rPr>
              <a:t>If an emergency situation(s), </a:t>
            </a:r>
            <a:r>
              <a:rPr lang="en-US" altLang="ko-KR" dirty="0">
                <a:solidFill>
                  <a:srgbClr val="000000"/>
                </a:solidFill>
              </a:rPr>
              <a:t>for example rapidly reducing or </a:t>
            </a:r>
            <a:r>
              <a:rPr lang="en-US" altLang="ko-KR" dirty="0" smtClean="0">
                <a:solidFill>
                  <a:srgbClr val="000000"/>
                </a:solidFill>
              </a:rPr>
              <a:t>stopping </a:t>
            </a:r>
            <a:r>
              <a:rPr lang="en-US" altLang="ko-KR" dirty="0">
                <a:solidFill>
                  <a:srgbClr val="000000"/>
                </a:solidFill>
              </a:rPr>
              <a:t>of heart rate,  happens</a:t>
            </a:r>
            <a:r>
              <a:rPr lang="en-US" altLang="ko-KR" dirty="0" smtClean="0">
                <a:solidFill>
                  <a:srgbClr val="000000"/>
                </a:solidFill>
              </a:rPr>
              <a:t>, it is indicated to a medical staffs or family members.</a:t>
            </a:r>
          </a:p>
          <a:p>
            <a:pPr lvl="1"/>
            <a:endParaRPr lang="en-US" altLang="ko-KR" dirty="0" smtClean="0">
              <a:solidFill>
                <a:srgbClr val="000000"/>
              </a:solidFill>
            </a:endParaRPr>
          </a:p>
          <a:p>
            <a:r>
              <a:rPr lang="en-US" altLang="ko-KR" dirty="0" smtClean="0">
                <a:solidFill>
                  <a:srgbClr val="000000"/>
                </a:solidFill>
              </a:rPr>
              <a:t>This </a:t>
            </a:r>
            <a:r>
              <a:rPr lang="en-US" altLang="ko-KR" dirty="0">
                <a:solidFill>
                  <a:srgbClr val="000000"/>
                </a:solidFill>
              </a:rPr>
              <a:t>use case primarily targets home </a:t>
            </a:r>
            <a:r>
              <a:rPr lang="en-US" altLang="ko-KR" dirty="0" smtClean="0">
                <a:solidFill>
                  <a:srgbClr val="000000"/>
                </a:solidFill>
              </a:rPr>
              <a:t>deployment for living alone elder people or, however, </a:t>
            </a:r>
            <a:r>
              <a:rPr lang="en-US" altLang="ko-KR" dirty="0">
                <a:solidFill>
                  <a:srgbClr val="000000"/>
                </a:solidFill>
              </a:rPr>
              <a:t>it </a:t>
            </a:r>
            <a:r>
              <a:rPr lang="en-US" altLang="ko-KR" dirty="0" smtClean="0">
                <a:solidFill>
                  <a:srgbClr val="000000"/>
                </a:solidFill>
              </a:rPr>
              <a:t>is also suitable </a:t>
            </a:r>
            <a:r>
              <a:rPr lang="en-US" altLang="ko-KR" dirty="0">
                <a:solidFill>
                  <a:srgbClr val="000000"/>
                </a:solidFill>
              </a:rPr>
              <a:t>for deployment in hospital and elderly care </a:t>
            </a:r>
            <a:r>
              <a:rPr lang="en-US" altLang="ko-KR" dirty="0" smtClean="0">
                <a:solidFill>
                  <a:srgbClr val="000000"/>
                </a:solidFill>
              </a:rPr>
              <a:t>facilities. </a:t>
            </a:r>
          </a:p>
          <a:p>
            <a:endParaRPr lang="ko-KR" altLang="en-US" dirty="0"/>
          </a:p>
        </p:txBody>
      </p:sp>
      <p:sp>
        <p:nvSpPr>
          <p:cNvPr id="4" name="날짜 개체 틀 3"/>
          <p:cNvSpPr>
            <a:spLocks noGrp="1"/>
          </p:cNvSpPr>
          <p:nvPr>
            <p:ph type="dt" sz="half" idx="2"/>
          </p:nvPr>
        </p:nvSpPr>
        <p:spPr/>
        <p:txBody>
          <a:bodyPr/>
          <a:lstStyle/>
          <a:p>
            <a:pPr>
              <a:defRPr/>
            </a:pPr>
            <a:r>
              <a:rPr lang="en-US" altLang="ko-KR" dirty="0"/>
              <a:t>Aug. </a:t>
            </a:r>
            <a:r>
              <a:rPr lang="en-US" altLang="ko-KR" dirty="0" smtClean="0"/>
              <a:t>2020</a:t>
            </a:r>
            <a:endParaRPr lang="en-US" dirty="0"/>
          </a:p>
        </p:txBody>
      </p:sp>
      <p:sp>
        <p:nvSpPr>
          <p:cNvPr id="5" name="바닥글 개체 틀 4"/>
          <p:cNvSpPr>
            <a:spLocks noGrp="1"/>
          </p:cNvSpPr>
          <p:nvPr>
            <p:ph type="ftr" sz="quarter" idx="3"/>
          </p:nvPr>
        </p:nvSpPr>
        <p:spPr/>
        <p:txBody>
          <a:bodyPr/>
          <a:lstStyle/>
          <a:p>
            <a:pPr>
              <a:defRPr/>
            </a:pPr>
            <a:r>
              <a:rPr lang="en-US" altLang="ko-KR" smtClean="0"/>
              <a:t>Dongguk Lim, LG Electronics</a:t>
            </a:r>
            <a:endParaRPr lang="en-US" altLang="ko-KR" dirty="0"/>
          </a:p>
        </p:txBody>
      </p:sp>
      <p:sp>
        <p:nvSpPr>
          <p:cNvPr id="6" name="슬라이드 번호 개체 틀 5"/>
          <p:cNvSpPr>
            <a:spLocks noGrp="1"/>
          </p:cNvSpPr>
          <p:nvPr>
            <p:ph type="sldNum" sz="quarter" idx="4"/>
          </p:nvPr>
        </p:nvSpPr>
        <p:spPr/>
        <p:txBody>
          <a:bodyPr/>
          <a:lstStyle/>
          <a:p>
            <a:pPr>
              <a:defRPr/>
            </a:pPr>
            <a:r>
              <a:rPr lang="en-US" altLang="ko-KR" smtClean="0"/>
              <a:t>Slide </a:t>
            </a:r>
            <a:fld id="{6E0A3520-BDA5-4137-83B2-D2C57FC18B77}" type="slidenum">
              <a:rPr lang="en-US" altLang="ko-KR" smtClean="0"/>
              <a:pPr>
                <a:defRPr/>
              </a:pPr>
              <a:t>6</a:t>
            </a:fld>
            <a:endParaRPr lang="en-US" altLang="ko-KR"/>
          </a:p>
        </p:txBody>
      </p:sp>
    </p:spTree>
    <p:extLst>
      <p:ext uri="{BB962C8B-B14F-4D97-AF65-F5344CB8AC3E}">
        <p14:creationId xmlns:p14="http://schemas.microsoft.com/office/powerpoint/2010/main" val="31279671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Use cases in home</a:t>
            </a:r>
            <a:endParaRPr lang="ko-KR" altLang="en-US" dirty="0"/>
          </a:p>
        </p:txBody>
      </p:sp>
      <p:sp>
        <p:nvSpPr>
          <p:cNvPr id="3" name="내용 개체 틀 2"/>
          <p:cNvSpPr>
            <a:spLocks noGrp="1"/>
          </p:cNvSpPr>
          <p:nvPr>
            <p:ph idx="1"/>
          </p:nvPr>
        </p:nvSpPr>
        <p:spPr/>
        <p:txBody>
          <a:bodyPr/>
          <a:lstStyle/>
          <a:p>
            <a:r>
              <a:rPr lang="en-US" altLang="ko-KR" dirty="0" smtClean="0"/>
              <a:t>Example illustration for use cases</a:t>
            </a:r>
            <a:endParaRPr lang="ko-KR" altLang="en-US"/>
          </a:p>
        </p:txBody>
      </p:sp>
      <p:sp>
        <p:nvSpPr>
          <p:cNvPr id="4" name="날짜 개체 틀 3"/>
          <p:cNvSpPr>
            <a:spLocks noGrp="1"/>
          </p:cNvSpPr>
          <p:nvPr>
            <p:ph type="dt" sz="half" idx="2"/>
          </p:nvPr>
        </p:nvSpPr>
        <p:spPr/>
        <p:txBody>
          <a:bodyPr/>
          <a:lstStyle/>
          <a:p>
            <a:pPr>
              <a:defRPr/>
            </a:pPr>
            <a:r>
              <a:rPr lang="en-US" altLang="ko-KR" dirty="0"/>
              <a:t>Aug. </a:t>
            </a:r>
            <a:r>
              <a:rPr lang="en-US" altLang="ko-KR" dirty="0" smtClean="0"/>
              <a:t>2020</a:t>
            </a:r>
            <a:endParaRPr lang="en-US" dirty="0"/>
          </a:p>
        </p:txBody>
      </p:sp>
      <p:sp>
        <p:nvSpPr>
          <p:cNvPr id="5" name="바닥글 개체 틀 4"/>
          <p:cNvSpPr>
            <a:spLocks noGrp="1"/>
          </p:cNvSpPr>
          <p:nvPr>
            <p:ph type="ftr" sz="quarter" idx="3"/>
          </p:nvPr>
        </p:nvSpPr>
        <p:spPr/>
        <p:txBody>
          <a:bodyPr/>
          <a:lstStyle/>
          <a:p>
            <a:pPr>
              <a:defRPr/>
            </a:pPr>
            <a:r>
              <a:rPr lang="en-US" altLang="ko-KR" smtClean="0"/>
              <a:t>Dongguk Lim, LG Electronics</a:t>
            </a:r>
            <a:endParaRPr lang="en-US" altLang="ko-KR" dirty="0"/>
          </a:p>
        </p:txBody>
      </p:sp>
      <p:sp>
        <p:nvSpPr>
          <p:cNvPr id="6" name="슬라이드 번호 개체 틀 5"/>
          <p:cNvSpPr>
            <a:spLocks noGrp="1"/>
          </p:cNvSpPr>
          <p:nvPr>
            <p:ph type="sldNum" sz="quarter" idx="4"/>
          </p:nvPr>
        </p:nvSpPr>
        <p:spPr>
          <a:xfrm>
            <a:off x="4344988" y="6523038"/>
            <a:ext cx="530225" cy="182562"/>
          </a:xfrm>
        </p:spPr>
        <p:txBody>
          <a:bodyPr/>
          <a:lstStyle/>
          <a:p>
            <a:pPr>
              <a:defRPr/>
            </a:pPr>
            <a:r>
              <a:rPr lang="en-US" altLang="ko-KR" dirty="0" smtClean="0"/>
              <a:t>Slide </a:t>
            </a:r>
            <a:fld id="{6E0A3520-BDA5-4137-83B2-D2C57FC18B77}" type="slidenum">
              <a:rPr lang="en-US" altLang="ko-KR" smtClean="0"/>
              <a:pPr>
                <a:defRPr/>
              </a:pPr>
              <a:t>7</a:t>
            </a:fld>
            <a:endParaRPr lang="en-US" altLang="ko-KR" dirty="0"/>
          </a:p>
        </p:txBody>
      </p:sp>
      <p:pic>
        <p:nvPicPr>
          <p:cNvPr id="8" name="그림 7"/>
          <p:cNvPicPr>
            <a:picLocks noChangeAspect="1"/>
          </p:cNvPicPr>
          <p:nvPr/>
        </p:nvPicPr>
        <p:blipFill>
          <a:blip r:embed="rId2"/>
          <a:stretch>
            <a:fillRect/>
          </a:stretch>
        </p:blipFill>
        <p:spPr>
          <a:xfrm>
            <a:off x="1427518" y="2133600"/>
            <a:ext cx="6268682" cy="4285499"/>
          </a:xfrm>
          <a:prstGeom prst="rect">
            <a:avLst/>
          </a:prstGeom>
        </p:spPr>
      </p:pic>
      <p:pic>
        <p:nvPicPr>
          <p:cNvPr id="10" name="그림 9"/>
          <p:cNvPicPr>
            <a:picLocks noChangeAspect="1"/>
          </p:cNvPicPr>
          <p:nvPr/>
        </p:nvPicPr>
        <p:blipFill>
          <a:blip r:embed="rId3"/>
          <a:stretch>
            <a:fillRect/>
          </a:stretch>
        </p:blipFill>
        <p:spPr>
          <a:xfrm rot="16483154">
            <a:off x="3276658" y="5060804"/>
            <a:ext cx="550431" cy="493787"/>
          </a:xfrm>
          <a:prstGeom prst="rect">
            <a:avLst/>
          </a:prstGeom>
        </p:spPr>
      </p:pic>
      <p:pic>
        <p:nvPicPr>
          <p:cNvPr id="11" name="그림 10"/>
          <p:cNvPicPr>
            <a:picLocks noChangeAspect="1"/>
          </p:cNvPicPr>
          <p:nvPr/>
        </p:nvPicPr>
        <p:blipFill>
          <a:blip r:embed="rId4"/>
          <a:stretch>
            <a:fillRect/>
          </a:stretch>
        </p:blipFill>
        <p:spPr>
          <a:xfrm>
            <a:off x="4618066" y="3271249"/>
            <a:ext cx="276225" cy="545951"/>
          </a:xfrm>
          <a:prstGeom prst="rect">
            <a:avLst/>
          </a:prstGeom>
        </p:spPr>
      </p:pic>
      <p:pic>
        <p:nvPicPr>
          <p:cNvPr id="12" name="그림 11"/>
          <p:cNvPicPr>
            <a:picLocks noChangeAspect="1"/>
          </p:cNvPicPr>
          <p:nvPr/>
        </p:nvPicPr>
        <p:blipFill>
          <a:blip r:embed="rId5"/>
          <a:stretch>
            <a:fillRect/>
          </a:stretch>
        </p:blipFill>
        <p:spPr>
          <a:xfrm>
            <a:off x="3410818" y="3792540"/>
            <a:ext cx="282110" cy="442913"/>
          </a:xfrm>
          <a:prstGeom prst="rect">
            <a:avLst/>
          </a:prstGeom>
        </p:spPr>
      </p:pic>
      <p:pic>
        <p:nvPicPr>
          <p:cNvPr id="13" name="그림 12"/>
          <p:cNvPicPr>
            <a:picLocks noChangeAspect="1"/>
          </p:cNvPicPr>
          <p:nvPr/>
        </p:nvPicPr>
        <p:blipFill>
          <a:blip r:embed="rId6"/>
          <a:stretch>
            <a:fillRect/>
          </a:stretch>
        </p:blipFill>
        <p:spPr>
          <a:xfrm>
            <a:off x="5334000" y="2537585"/>
            <a:ext cx="292546" cy="616435"/>
          </a:xfrm>
          <a:prstGeom prst="rect">
            <a:avLst/>
          </a:prstGeom>
        </p:spPr>
      </p:pic>
      <p:pic>
        <p:nvPicPr>
          <p:cNvPr id="15" name="그림 14"/>
          <p:cNvPicPr>
            <a:picLocks noChangeAspect="1"/>
          </p:cNvPicPr>
          <p:nvPr/>
        </p:nvPicPr>
        <p:blipFill>
          <a:blip r:embed="rId7"/>
          <a:stretch>
            <a:fillRect/>
          </a:stretch>
        </p:blipFill>
        <p:spPr>
          <a:xfrm>
            <a:off x="4875213" y="5356275"/>
            <a:ext cx="174144" cy="752475"/>
          </a:xfrm>
          <a:prstGeom prst="rect">
            <a:avLst/>
          </a:prstGeom>
        </p:spPr>
      </p:pic>
      <p:pic>
        <p:nvPicPr>
          <p:cNvPr id="16" name="그림 15"/>
          <p:cNvPicPr>
            <a:picLocks noChangeAspect="1"/>
          </p:cNvPicPr>
          <p:nvPr/>
        </p:nvPicPr>
        <p:blipFill>
          <a:blip r:embed="rId8"/>
          <a:stretch>
            <a:fillRect/>
          </a:stretch>
        </p:blipFill>
        <p:spPr>
          <a:xfrm>
            <a:off x="5380066" y="3315508"/>
            <a:ext cx="200414" cy="780299"/>
          </a:xfrm>
          <a:prstGeom prst="rect">
            <a:avLst/>
          </a:prstGeom>
        </p:spPr>
      </p:pic>
      <p:pic>
        <p:nvPicPr>
          <p:cNvPr id="17" name="그림 16"/>
          <p:cNvPicPr>
            <a:picLocks noChangeAspect="1"/>
          </p:cNvPicPr>
          <p:nvPr/>
        </p:nvPicPr>
        <p:blipFill>
          <a:blip r:embed="rId7"/>
          <a:stretch>
            <a:fillRect/>
          </a:stretch>
        </p:blipFill>
        <p:spPr>
          <a:xfrm>
            <a:off x="1905000" y="4770020"/>
            <a:ext cx="174144" cy="752475"/>
          </a:xfrm>
          <a:prstGeom prst="rect">
            <a:avLst/>
          </a:prstGeom>
        </p:spPr>
      </p:pic>
      <p:pic>
        <p:nvPicPr>
          <p:cNvPr id="18" name="그림 17"/>
          <p:cNvPicPr>
            <a:picLocks noChangeAspect="1"/>
          </p:cNvPicPr>
          <p:nvPr/>
        </p:nvPicPr>
        <p:blipFill>
          <a:blip r:embed="rId9"/>
          <a:stretch>
            <a:fillRect/>
          </a:stretch>
        </p:blipFill>
        <p:spPr>
          <a:xfrm>
            <a:off x="4761716" y="4557686"/>
            <a:ext cx="309563" cy="356041"/>
          </a:xfrm>
          <a:prstGeom prst="rect">
            <a:avLst/>
          </a:prstGeom>
        </p:spPr>
      </p:pic>
      <p:pic>
        <p:nvPicPr>
          <p:cNvPr id="21" name="그림 20"/>
          <p:cNvPicPr>
            <a:picLocks noChangeAspect="1"/>
          </p:cNvPicPr>
          <p:nvPr/>
        </p:nvPicPr>
        <p:blipFill>
          <a:blip r:embed="rId10"/>
          <a:stretch>
            <a:fillRect/>
          </a:stretch>
        </p:blipFill>
        <p:spPr>
          <a:xfrm rot="10637027">
            <a:off x="5546300" y="5598183"/>
            <a:ext cx="485220" cy="305418"/>
          </a:xfrm>
          <a:prstGeom prst="rect">
            <a:avLst/>
          </a:prstGeom>
        </p:spPr>
      </p:pic>
      <p:pic>
        <p:nvPicPr>
          <p:cNvPr id="22" name="그림 21"/>
          <p:cNvPicPr>
            <a:picLocks noChangeAspect="1"/>
          </p:cNvPicPr>
          <p:nvPr/>
        </p:nvPicPr>
        <p:blipFill>
          <a:blip r:embed="rId11"/>
          <a:stretch>
            <a:fillRect/>
          </a:stretch>
        </p:blipFill>
        <p:spPr>
          <a:xfrm>
            <a:off x="6983378" y="4657114"/>
            <a:ext cx="262309" cy="360376"/>
          </a:xfrm>
          <a:prstGeom prst="rect">
            <a:avLst/>
          </a:prstGeom>
        </p:spPr>
      </p:pic>
      <p:pic>
        <p:nvPicPr>
          <p:cNvPr id="23" name="그림 22"/>
          <p:cNvPicPr>
            <a:picLocks noChangeAspect="1"/>
          </p:cNvPicPr>
          <p:nvPr/>
        </p:nvPicPr>
        <p:blipFill>
          <a:blip r:embed="rId12"/>
          <a:stretch>
            <a:fillRect/>
          </a:stretch>
        </p:blipFill>
        <p:spPr>
          <a:xfrm>
            <a:off x="1828800" y="2807046"/>
            <a:ext cx="249071" cy="362454"/>
          </a:xfrm>
          <a:prstGeom prst="rect">
            <a:avLst/>
          </a:prstGeom>
        </p:spPr>
      </p:pic>
      <p:pic>
        <p:nvPicPr>
          <p:cNvPr id="24" name="그림 23"/>
          <p:cNvPicPr>
            <a:picLocks noChangeAspect="1"/>
          </p:cNvPicPr>
          <p:nvPr/>
        </p:nvPicPr>
        <p:blipFill>
          <a:blip r:embed="rId13"/>
          <a:stretch>
            <a:fillRect/>
          </a:stretch>
        </p:blipFill>
        <p:spPr>
          <a:xfrm>
            <a:off x="4056704" y="5477340"/>
            <a:ext cx="390577" cy="656501"/>
          </a:xfrm>
          <a:prstGeom prst="rect">
            <a:avLst/>
          </a:prstGeom>
        </p:spPr>
      </p:pic>
      <p:pic>
        <p:nvPicPr>
          <p:cNvPr id="27" name="그림 26"/>
          <p:cNvPicPr>
            <a:picLocks noChangeAspect="1"/>
          </p:cNvPicPr>
          <p:nvPr/>
        </p:nvPicPr>
        <p:blipFill>
          <a:blip r:embed="rId14"/>
          <a:stretch>
            <a:fillRect/>
          </a:stretch>
        </p:blipFill>
        <p:spPr>
          <a:xfrm rot="5400000">
            <a:off x="2983918" y="4677457"/>
            <a:ext cx="365286" cy="348414"/>
          </a:xfrm>
          <a:prstGeom prst="rect">
            <a:avLst/>
          </a:prstGeom>
        </p:spPr>
      </p:pic>
      <p:pic>
        <p:nvPicPr>
          <p:cNvPr id="28" name="그림 27"/>
          <p:cNvPicPr>
            <a:picLocks noChangeAspect="1"/>
          </p:cNvPicPr>
          <p:nvPr/>
        </p:nvPicPr>
        <p:blipFill>
          <a:blip r:embed="rId14"/>
          <a:stretch>
            <a:fillRect/>
          </a:stretch>
        </p:blipFill>
        <p:spPr>
          <a:xfrm rot="21123346">
            <a:off x="4621046" y="4008147"/>
            <a:ext cx="295528" cy="281878"/>
          </a:xfrm>
          <a:prstGeom prst="rect">
            <a:avLst/>
          </a:prstGeom>
        </p:spPr>
      </p:pic>
      <p:cxnSp>
        <p:nvCxnSpPr>
          <p:cNvPr id="31" name="직선 화살표 연결선 30"/>
          <p:cNvCxnSpPr/>
          <p:nvPr/>
        </p:nvCxnSpPr>
        <p:spPr bwMode="auto">
          <a:xfrm flipV="1">
            <a:off x="3845719" y="3817200"/>
            <a:ext cx="757266" cy="1333501"/>
          </a:xfrm>
          <a:prstGeom prst="straightConnector1">
            <a:avLst/>
          </a:prstGeom>
          <a:solidFill>
            <a:schemeClr val="accent1"/>
          </a:solidFill>
          <a:ln w="12700" cap="flat" cmpd="sng" algn="ctr">
            <a:solidFill>
              <a:srgbClr val="FF0000"/>
            </a:solidFill>
            <a:prstDash val="dash"/>
            <a:round/>
            <a:headEnd type="none" w="sm" len="sm"/>
            <a:tailEnd type="triangle"/>
          </a:ln>
          <a:effectLst/>
        </p:spPr>
      </p:cxnSp>
      <p:pic>
        <p:nvPicPr>
          <p:cNvPr id="26" name="그림 25"/>
          <p:cNvPicPr>
            <a:picLocks noChangeAspect="1"/>
          </p:cNvPicPr>
          <p:nvPr/>
        </p:nvPicPr>
        <p:blipFill>
          <a:blip r:embed="rId15"/>
          <a:stretch>
            <a:fillRect/>
          </a:stretch>
        </p:blipFill>
        <p:spPr>
          <a:xfrm rot="19840866">
            <a:off x="4029764" y="4218138"/>
            <a:ext cx="269307" cy="616210"/>
          </a:xfrm>
          <a:prstGeom prst="rect">
            <a:avLst/>
          </a:prstGeom>
        </p:spPr>
      </p:pic>
      <p:cxnSp>
        <p:nvCxnSpPr>
          <p:cNvPr id="40" name="직선 화살표 연결선 39"/>
          <p:cNvCxnSpPr/>
          <p:nvPr/>
        </p:nvCxnSpPr>
        <p:spPr bwMode="auto">
          <a:xfrm>
            <a:off x="5968136" y="4396569"/>
            <a:ext cx="827791" cy="923220"/>
          </a:xfrm>
          <a:prstGeom prst="straightConnector1">
            <a:avLst/>
          </a:prstGeom>
          <a:solidFill>
            <a:schemeClr val="accent1"/>
          </a:solidFill>
          <a:ln w="12700" cap="flat" cmpd="sng" algn="ctr">
            <a:solidFill>
              <a:srgbClr val="FF0000"/>
            </a:solidFill>
            <a:prstDash val="dash"/>
            <a:round/>
            <a:headEnd type="none" w="sm" len="sm"/>
            <a:tailEnd type="triangle"/>
          </a:ln>
          <a:effectLst/>
        </p:spPr>
      </p:cxnSp>
      <p:pic>
        <p:nvPicPr>
          <p:cNvPr id="25" name="그림 24"/>
          <p:cNvPicPr>
            <a:picLocks noChangeAspect="1"/>
          </p:cNvPicPr>
          <p:nvPr/>
        </p:nvPicPr>
        <p:blipFill>
          <a:blip r:embed="rId15"/>
          <a:stretch>
            <a:fillRect/>
          </a:stretch>
        </p:blipFill>
        <p:spPr>
          <a:xfrm rot="1241995">
            <a:off x="6389129" y="4614092"/>
            <a:ext cx="269307" cy="616210"/>
          </a:xfrm>
          <a:prstGeom prst="rect">
            <a:avLst/>
          </a:prstGeom>
        </p:spPr>
      </p:pic>
      <p:cxnSp>
        <p:nvCxnSpPr>
          <p:cNvPr id="45" name="직선 연결선 44"/>
          <p:cNvCxnSpPr/>
          <p:nvPr/>
        </p:nvCxnSpPr>
        <p:spPr bwMode="auto">
          <a:xfrm>
            <a:off x="2077871" y="3154020"/>
            <a:ext cx="914483" cy="1503094"/>
          </a:xfrm>
          <a:prstGeom prst="line">
            <a:avLst/>
          </a:prstGeom>
          <a:solidFill>
            <a:schemeClr val="accent1"/>
          </a:solidFill>
          <a:ln w="12700" cap="flat" cmpd="sng" algn="ctr">
            <a:solidFill>
              <a:srgbClr val="0000FF"/>
            </a:solidFill>
            <a:prstDash val="sysDot"/>
            <a:round/>
            <a:headEnd type="none" w="sm" len="sm"/>
            <a:tailEnd type="none" w="sm" len="sm"/>
          </a:ln>
          <a:effectLst/>
        </p:spPr>
      </p:cxnSp>
      <p:cxnSp>
        <p:nvCxnSpPr>
          <p:cNvPr id="47" name="직선 연결선 46"/>
          <p:cNvCxnSpPr/>
          <p:nvPr/>
        </p:nvCxnSpPr>
        <p:spPr bwMode="auto">
          <a:xfrm flipV="1">
            <a:off x="2133600" y="4860818"/>
            <a:ext cx="858754" cy="52909"/>
          </a:xfrm>
          <a:prstGeom prst="line">
            <a:avLst/>
          </a:prstGeom>
          <a:solidFill>
            <a:schemeClr val="accent1"/>
          </a:solidFill>
          <a:ln w="12700" cap="flat" cmpd="sng" algn="ctr">
            <a:solidFill>
              <a:srgbClr val="0000FF"/>
            </a:solidFill>
            <a:prstDash val="sysDot"/>
            <a:round/>
            <a:headEnd type="none" w="sm" len="sm"/>
            <a:tailEnd type="none" w="sm" len="sm"/>
          </a:ln>
          <a:effectLst/>
        </p:spPr>
      </p:cxnSp>
      <p:cxnSp>
        <p:nvCxnSpPr>
          <p:cNvPr id="49" name="직선 연결선 48"/>
          <p:cNvCxnSpPr/>
          <p:nvPr/>
        </p:nvCxnSpPr>
        <p:spPr bwMode="auto">
          <a:xfrm flipH="1">
            <a:off x="3283174" y="4235453"/>
            <a:ext cx="298226" cy="322233"/>
          </a:xfrm>
          <a:prstGeom prst="line">
            <a:avLst/>
          </a:prstGeom>
          <a:solidFill>
            <a:schemeClr val="accent1"/>
          </a:solidFill>
          <a:ln w="12700" cap="flat" cmpd="sng" algn="ctr">
            <a:solidFill>
              <a:srgbClr val="0000FF"/>
            </a:solidFill>
            <a:prstDash val="sysDot"/>
            <a:round/>
            <a:headEnd type="none" w="sm" len="sm"/>
            <a:tailEnd type="none" w="sm" len="sm"/>
          </a:ln>
          <a:effectLst/>
        </p:spPr>
      </p:cxnSp>
      <p:cxnSp>
        <p:nvCxnSpPr>
          <p:cNvPr id="51" name="직선 연결선 50"/>
          <p:cNvCxnSpPr>
            <a:endCxn id="10" idx="3"/>
          </p:cNvCxnSpPr>
          <p:nvPr/>
        </p:nvCxnSpPr>
        <p:spPr bwMode="auto">
          <a:xfrm>
            <a:off x="3340768" y="4860818"/>
            <a:ext cx="233749" cy="172597"/>
          </a:xfrm>
          <a:prstGeom prst="line">
            <a:avLst/>
          </a:prstGeom>
          <a:solidFill>
            <a:schemeClr val="accent1"/>
          </a:solidFill>
          <a:ln w="12700" cap="flat" cmpd="sng" algn="ctr">
            <a:solidFill>
              <a:srgbClr val="0000FF"/>
            </a:solidFill>
            <a:prstDash val="sysDot"/>
            <a:round/>
            <a:headEnd type="none" w="sm" len="sm"/>
            <a:tailEnd type="none" w="sm" len="sm"/>
          </a:ln>
          <a:effectLst/>
        </p:spPr>
      </p:cxnSp>
      <p:cxnSp>
        <p:nvCxnSpPr>
          <p:cNvPr id="53" name="직선 연결선 52"/>
          <p:cNvCxnSpPr/>
          <p:nvPr/>
        </p:nvCxnSpPr>
        <p:spPr bwMode="auto">
          <a:xfrm flipH="1" flipV="1">
            <a:off x="3410818" y="4860818"/>
            <a:ext cx="1464395" cy="616522"/>
          </a:xfrm>
          <a:prstGeom prst="line">
            <a:avLst/>
          </a:prstGeom>
          <a:solidFill>
            <a:schemeClr val="accent1"/>
          </a:solidFill>
          <a:ln w="12700" cap="flat" cmpd="sng" algn="ctr">
            <a:solidFill>
              <a:srgbClr val="0000FF"/>
            </a:solidFill>
            <a:prstDash val="sysDot"/>
            <a:round/>
            <a:headEnd type="none" w="sm" len="sm"/>
            <a:tailEnd type="none" w="sm" len="sm"/>
          </a:ln>
          <a:effectLst/>
        </p:spPr>
      </p:cxnSp>
      <p:cxnSp>
        <p:nvCxnSpPr>
          <p:cNvPr id="55" name="직선 연결선 54"/>
          <p:cNvCxnSpPr/>
          <p:nvPr/>
        </p:nvCxnSpPr>
        <p:spPr bwMode="auto">
          <a:xfrm flipH="1" flipV="1">
            <a:off x="4663990" y="4324035"/>
            <a:ext cx="60410" cy="344986"/>
          </a:xfrm>
          <a:prstGeom prst="line">
            <a:avLst/>
          </a:prstGeom>
          <a:solidFill>
            <a:schemeClr val="accent1"/>
          </a:solidFill>
          <a:ln w="12700" cap="flat" cmpd="sng" algn="ctr">
            <a:solidFill>
              <a:srgbClr val="00B0F0"/>
            </a:solidFill>
            <a:prstDash val="sysDot"/>
            <a:round/>
            <a:headEnd type="none" w="sm" len="sm"/>
            <a:tailEnd type="none" w="sm" len="sm"/>
          </a:ln>
          <a:effectLst/>
        </p:spPr>
      </p:cxnSp>
      <p:cxnSp>
        <p:nvCxnSpPr>
          <p:cNvPr id="58" name="직선 연결선 57"/>
          <p:cNvCxnSpPr/>
          <p:nvPr/>
        </p:nvCxnSpPr>
        <p:spPr bwMode="auto">
          <a:xfrm flipH="1">
            <a:off x="4826350" y="2759689"/>
            <a:ext cx="484621" cy="1209911"/>
          </a:xfrm>
          <a:prstGeom prst="line">
            <a:avLst/>
          </a:prstGeom>
          <a:solidFill>
            <a:schemeClr val="accent1"/>
          </a:solidFill>
          <a:ln w="12700" cap="flat" cmpd="sng" algn="ctr">
            <a:solidFill>
              <a:srgbClr val="00B0F0"/>
            </a:solidFill>
            <a:prstDash val="sysDot"/>
            <a:round/>
            <a:headEnd type="none" w="sm" len="sm"/>
            <a:tailEnd type="none" w="sm" len="sm"/>
          </a:ln>
          <a:effectLst/>
        </p:spPr>
      </p:cxnSp>
      <p:cxnSp>
        <p:nvCxnSpPr>
          <p:cNvPr id="60" name="직선 연결선 59"/>
          <p:cNvCxnSpPr/>
          <p:nvPr/>
        </p:nvCxnSpPr>
        <p:spPr bwMode="auto">
          <a:xfrm flipH="1" flipV="1">
            <a:off x="4995640" y="4235453"/>
            <a:ext cx="1944992" cy="587926"/>
          </a:xfrm>
          <a:prstGeom prst="line">
            <a:avLst/>
          </a:prstGeom>
          <a:solidFill>
            <a:schemeClr val="accent1"/>
          </a:solidFill>
          <a:ln w="12700" cap="flat" cmpd="sng" algn="ctr">
            <a:solidFill>
              <a:srgbClr val="00B0F0"/>
            </a:solidFill>
            <a:prstDash val="sysDot"/>
            <a:round/>
            <a:headEnd type="none" w="sm" len="sm"/>
            <a:tailEnd type="none" w="sm" len="sm"/>
          </a:ln>
          <a:effectLst/>
        </p:spPr>
      </p:cxnSp>
      <p:cxnSp>
        <p:nvCxnSpPr>
          <p:cNvPr id="62" name="직선 연결선 61"/>
          <p:cNvCxnSpPr/>
          <p:nvPr/>
        </p:nvCxnSpPr>
        <p:spPr bwMode="auto">
          <a:xfrm flipH="1">
            <a:off x="4995640" y="3740666"/>
            <a:ext cx="338360" cy="381334"/>
          </a:xfrm>
          <a:prstGeom prst="line">
            <a:avLst/>
          </a:prstGeom>
          <a:solidFill>
            <a:schemeClr val="accent1"/>
          </a:solidFill>
          <a:ln w="12700" cap="flat" cmpd="sng" algn="ctr">
            <a:solidFill>
              <a:srgbClr val="00B0F0"/>
            </a:solidFill>
            <a:prstDash val="sysDot"/>
            <a:round/>
            <a:headEnd type="none" w="sm" len="sm"/>
            <a:tailEnd type="none" w="sm" len="sm"/>
          </a:ln>
          <a:effectLst/>
        </p:spPr>
      </p:cxnSp>
      <p:cxnSp>
        <p:nvCxnSpPr>
          <p:cNvPr id="64" name="직선 연결선 63"/>
          <p:cNvCxnSpPr/>
          <p:nvPr/>
        </p:nvCxnSpPr>
        <p:spPr bwMode="auto">
          <a:xfrm>
            <a:off x="4610100" y="3780109"/>
            <a:ext cx="53890" cy="188531"/>
          </a:xfrm>
          <a:prstGeom prst="line">
            <a:avLst/>
          </a:prstGeom>
          <a:solidFill>
            <a:schemeClr val="accent1"/>
          </a:solidFill>
          <a:ln w="12700" cap="flat" cmpd="sng" algn="ctr">
            <a:solidFill>
              <a:srgbClr val="00B0F0"/>
            </a:solidFill>
            <a:prstDash val="sysDot"/>
            <a:round/>
            <a:headEnd type="none" w="sm" len="sm"/>
            <a:tailEnd type="none" w="sm" len="sm"/>
          </a:ln>
          <a:effectLst/>
        </p:spPr>
      </p:cxnSp>
      <p:cxnSp>
        <p:nvCxnSpPr>
          <p:cNvPr id="65" name="직선 연결선 64"/>
          <p:cNvCxnSpPr/>
          <p:nvPr/>
        </p:nvCxnSpPr>
        <p:spPr bwMode="auto">
          <a:xfrm flipH="1" flipV="1">
            <a:off x="4894291" y="4309095"/>
            <a:ext cx="820710" cy="1277763"/>
          </a:xfrm>
          <a:prstGeom prst="line">
            <a:avLst/>
          </a:prstGeom>
          <a:solidFill>
            <a:schemeClr val="accent1"/>
          </a:solidFill>
          <a:ln w="12700" cap="flat" cmpd="sng" algn="ctr">
            <a:solidFill>
              <a:srgbClr val="00B0F0"/>
            </a:solidFill>
            <a:prstDash val="sysDot"/>
            <a:round/>
            <a:headEnd type="none" w="sm" len="sm"/>
            <a:tailEnd type="none" w="sm" len="sm"/>
          </a:ln>
          <a:effectLst/>
        </p:spPr>
      </p:cxnSp>
      <p:sp>
        <p:nvSpPr>
          <p:cNvPr id="69" name="TextBox 68"/>
          <p:cNvSpPr txBox="1"/>
          <p:nvPr/>
        </p:nvSpPr>
        <p:spPr>
          <a:xfrm>
            <a:off x="3896142" y="6100840"/>
            <a:ext cx="756938" cy="276999"/>
          </a:xfrm>
          <a:prstGeom prst="rect">
            <a:avLst/>
          </a:prstGeom>
          <a:noFill/>
        </p:spPr>
        <p:txBody>
          <a:bodyPr wrap="none" rtlCol="0">
            <a:spAutoFit/>
          </a:bodyPr>
          <a:lstStyle/>
          <a:p>
            <a:r>
              <a:rPr lang="en-US" altLang="ko-KR" b="1" dirty="0" smtClean="0">
                <a:solidFill>
                  <a:srgbClr val="FF0000"/>
                </a:solidFill>
              </a:rPr>
              <a:t>Intruder</a:t>
            </a:r>
            <a:endParaRPr lang="ko-KR" altLang="en-US" b="1">
              <a:solidFill>
                <a:srgbClr val="FF0000"/>
              </a:solidFill>
            </a:endParaRPr>
          </a:p>
        </p:txBody>
      </p:sp>
      <p:sp>
        <p:nvSpPr>
          <p:cNvPr id="70" name="TextBox 69"/>
          <p:cNvSpPr txBox="1"/>
          <p:nvPr/>
        </p:nvSpPr>
        <p:spPr>
          <a:xfrm>
            <a:off x="4054703" y="4670117"/>
            <a:ext cx="569387" cy="276999"/>
          </a:xfrm>
          <a:prstGeom prst="rect">
            <a:avLst/>
          </a:prstGeom>
          <a:noFill/>
        </p:spPr>
        <p:txBody>
          <a:bodyPr wrap="none" rtlCol="0">
            <a:spAutoFit/>
          </a:bodyPr>
          <a:lstStyle/>
          <a:p>
            <a:r>
              <a:rPr lang="en-US" altLang="ko-KR" b="1" dirty="0" smtClean="0">
                <a:solidFill>
                  <a:srgbClr val="FF0000"/>
                </a:solidFill>
              </a:rPr>
              <a:t>User1</a:t>
            </a:r>
            <a:endParaRPr lang="ko-KR" altLang="en-US" b="1">
              <a:solidFill>
                <a:srgbClr val="FF0000"/>
              </a:solidFill>
            </a:endParaRPr>
          </a:p>
        </p:txBody>
      </p:sp>
      <p:sp>
        <p:nvSpPr>
          <p:cNvPr id="71" name="TextBox 70"/>
          <p:cNvSpPr txBox="1"/>
          <p:nvPr/>
        </p:nvSpPr>
        <p:spPr>
          <a:xfrm>
            <a:off x="6220277" y="4443045"/>
            <a:ext cx="569387" cy="276999"/>
          </a:xfrm>
          <a:prstGeom prst="rect">
            <a:avLst/>
          </a:prstGeom>
          <a:noFill/>
        </p:spPr>
        <p:txBody>
          <a:bodyPr wrap="none" rtlCol="0">
            <a:spAutoFit/>
          </a:bodyPr>
          <a:lstStyle/>
          <a:p>
            <a:r>
              <a:rPr lang="en-US" altLang="ko-KR" b="1" dirty="0" smtClean="0">
                <a:solidFill>
                  <a:srgbClr val="FF0000"/>
                </a:solidFill>
              </a:rPr>
              <a:t>User2</a:t>
            </a:r>
            <a:endParaRPr lang="ko-KR" altLang="en-US" b="1">
              <a:solidFill>
                <a:srgbClr val="FF0000"/>
              </a:solidFill>
            </a:endParaRPr>
          </a:p>
        </p:txBody>
      </p:sp>
      <p:pic>
        <p:nvPicPr>
          <p:cNvPr id="7" name="그림 6"/>
          <p:cNvPicPr>
            <a:picLocks noChangeAspect="1"/>
          </p:cNvPicPr>
          <p:nvPr/>
        </p:nvPicPr>
        <p:blipFill>
          <a:blip r:embed="rId16"/>
          <a:stretch>
            <a:fillRect/>
          </a:stretch>
        </p:blipFill>
        <p:spPr>
          <a:xfrm>
            <a:off x="2294498" y="4415407"/>
            <a:ext cx="372680" cy="393209"/>
          </a:xfrm>
          <a:prstGeom prst="rect">
            <a:avLst/>
          </a:prstGeom>
        </p:spPr>
      </p:pic>
      <p:sp>
        <p:nvSpPr>
          <p:cNvPr id="9" name="타원형 설명선 8"/>
          <p:cNvSpPr/>
          <p:nvPr/>
        </p:nvSpPr>
        <p:spPr bwMode="auto">
          <a:xfrm>
            <a:off x="7433137" y="3738023"/>
            <a:ext cx="1368543" cy="551946"/>
          </a:xfrm>
          <a:prstGeom prst="wedgeEllipseCallout">
            <a:avLst>
              <a:gd name="adj1" fmla="val -97346"/>
              <a:gd name="adj2" fmla="val 109617"/>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altLang="ko-KR" dirty="0" smtClean="0"/>
              <a:t>User moves to room</a:t>
            </a:r>
            <a:endParaRPr kumimoji="0" lang="ko-KR" altLang="en-US" sz="1200" b="0" i="0" u="none" strike="noStrike" cap="none" normalizeH="0" baseline="0" smtClean="0">
              <a:ln>
                <a:noFill/>
              </a:ln>
              <a:effectLst/>
              <a:latin typeface="Times New Roman" pitchFamily="18" charset="0"/>
            </a:endParaRPr>
          </a:p>
        </p:txBody>
      </p:sp>
      <p:sp>
        <p:nvSpPr>
          <p:cNvPr id="14" name="모서리가 둥근 사각형 설명선 13"/>
          <p:cNvSpPr/>
          <p:nvPr/>
        </p:nvSpPr>
        <p:spPr bwMode="auto">
          <a:xfrm>
            <a:off x="88153" y="2740622"/>
            <a:ext cx="1540919" cy="857755"/>
          </a:xfrm>
          <a:prstGeom prst="wedgeRoundRectCallout">
            <a:avLst>
              <a:gd name="adj1" fmla="val 104079"/>
              <a:gd name="adj2" fmla="val 144855"/>
              <a:gd name="adj3" fmla="val 16667"/>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altLang="ko-KR" sz="1200" b="0" i="0" u="none" strike="noStrike" cap="none" normalizeH="0" baseline="0" dirty="0" smtClean="0">
                <a:ln>
                  <a:noFill/>
                </a:ln>
                <a:solidFill>
                  <a:schemeClr val="tx1"/>
                </a:solidFill>
                <a:effectLst/>
                <a:latin typeface="Times New Roman" pitchFamily="18" charset="0"/>
              </a:rPr>
              <a:t>When</a:t>
            </a:r>
            <a:r>
              <a:rPr kumimoji="0" lang="en-US" altLang="ko-KR" sz="1200" b="0" i="0" u="none" strike="noStrike" cap="none" normalizeH="0" dirty="0" smtClean="0">
                <a:ln>
                  <a:noFill/>
                </a:ln>
                <a:solidFill>
                  <a:schemeClr val="tx1"/>
                </a:solidFill>
                <a:effectLst/>
                <a:latin typeface="Times New Roman" pitchFamily="18" charset="0"/>
              </a:rPr>
              <a:t> </a:t>
            </a:r>
            <a:r>
              <a:rPr kumimoji="0" lang="en-US" altLang="ko-KR" dirty="0" smtClean="0"/>
              <a:t>the </a:t>
            </a:r>
            <a:r>
              <a:rPr kumimoji="0" lang="en-US" altLang="ko-KR" sz="1200" b="0" i="0" u="none" strike="noStrike" cap="none" normalizeH="0" baseline="0" dirty="0" smtClean="0">
                <a:ln>
                  <a:noFill/>
                </a:ln>
                <a:solidFill>
                  <a:schemeClr val="tx1"/>
                </a:solidFill>
                <a:effectLst/>
                <a:latin typeface="Times New Roman" pitchFamily="18" charset="0"/>
              </a:rPr>
              <a:t>falling of user is detected by WLAN</a:t>
            </a:r>
            <a:r>
              <a:rPr kumimoji="0" lang="en-US" altLang="ko-KR" sz="1200" b="0" i="0" u="none" strike="noStrike" cap="none" normalizeH="0" dirty="0" smtClean="0">
                <a:ln>
                  <a:noFill/>
                </a:ln>
                <a:solidFill>
                  <a:schemeClr val="tx1"/>
                </a:solidFill>
                <a:effectLst/>
                <a:latin typeface="Times New Roman" pitchFamily="18" charset="0"/>
              </a:rPr>
              <a:t> sensing, it is alerted to others.  </a:t>
            </a:r>
            <a:endParaRPr kumimoji="0" lang="ko-KR" altLang="en-US" sz="1200" b="0" i="0" u="none" strike="noStrike" cap="none" normalizeH="0" baseline="0" smtClean="0">
              <a:ln>
                <a:noFill/>
              </a:ln>
              <a:solidFill>
                <a:schemeClr val="tx1"/>
              </a:solidFill>
              <a:effectLst/>
              <a:latin typeface="Times New Roman" pitchFamily="18" charset="0"/>
            </a:endParaRPr>
          </a:p>
        </p:txBody>
      </p:sp>
      <p:sp>
        <p:nvSpPr>
          <p:cNvPr id="20" name="모서리가 둥근 사각형 설명선 19"/>
          <p:cNvSpPr/>
          <p:nvPr/>
        </p:nvSpPr>
        <p:spPr bwMode="auto">
          <a:xfrm>
            <a:off x="7433137" y="4922197"/>
            <a:ext cx="1642021" cy="869003"/>
          </a:xfrm>
          <a:prstGeom prst="wedgeRoundRectCallout">
            <a:avLst>
              <a:gd name="adj1" fmla="val -97364"/>
              <a:gd name="adj2" fmla="val -31872"/>
              <a:gd name="adj3" fmla="val 16667"/>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r>
              <a:rPr kumimoji="0" lang="en-US" altLang="ko-KR" dirty="0"/>
              <a:t>Through the WLAN sensing, </a:t>
            </a:r>
            <a:r>
              <a:rPr kumimoji="0" lang="en-US" altLang="ko-KR" dirty="0" smtClean="0"/>
              <a:t>presence or movement of user is detected.</a:t>
            </a:r>
            <a:endParaRPr kumimoji="0" lang="ko-KR" altLang="en-US"/>
          </a:p>
        </p:txBody>
      </p:sp>
      <p:sp>
        <p:nvSpPr>
          <p:cNvPr id="29" name="모서리가 둥근 사각형 설명선 28"/>
          <p:cNvSpPr/>
          <p:nvPr/>
        </p:nvSpPr>
        <p:spPr bwMode="auto">
          <a:xfrm>
            <a:off x="3414373" y="2756168"/>
            <a:ext cx="1447800" cy="511085"/>
          </a:xfrm>
          <a:prstGeom prst="wedgeRoundRectCallout">
            <a:avLst>
              <a:gd name="adj1" fmla="val -6347"/>
              <a:gd name="adj2" fmla="val 238131"/>
              <a:gd name="adj3" fmla="val 16667"/>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altLang="ko-KR" sz="1200" b="0" i="0" u="none" strike="noStrike" cap="none" normalizeH="0" baseline="0" dirty="0" smtClean="0">
                <a:ln>
                  <a:noFill/>
                </a:ln>
                <a:solidFill>
                  <a:schemeClr val="tx1"/>
                </a:solidFill>
                <a:effectLst/>
                <a:latin typeface="Times New Roman" pitchFamily="18" charset="0"/>
              </a:rPr>
              <a:t>User moves from</a:t>
            </a:r>
            <a:r>
              <a:rPr kumimoji="0" lang="en-US" altLang="ko-KR" dirty="0"/>
              <a:t> </a:t>
            </a:r>
            <a:r>
              <a:rPr kumimoji="0" lang="en-US" altLang="ko-KR" dirty="0" smtClean="0"/>
              <a:t>TV to refrigerator </a:t>
            </a:r>
            <a:endParaRPr kumimoji="0" lang="ko-KR" altLang="en-US" sz="1200" b="0" i="0" u="none" strike="noStrike" cap="none" normalizeH="0" baseline="0" smtClean="0">
              <a:ln>
                <a:noFill/>
              </a:ln>
              <a:solidFill>
                <a:schemeClr val="tx1"/>
              </a:solidFill>
              <a:effectLst/>
              <a:latin typeface="Times New Roman" pitchFamily="18" charset="0"/>
            </a:endParaRPr>
          </a:p>
        </p:txBody>
      </p:sp>
      <p:sp>
        <p:nvSpPr>
          <p:cNvPr id="48" name="모서리가 둥근 사각형 설명선 47"/>
          <p:cNvSpPr/>
          <p:nvPr/>
        </p:nvSpPr>
        <p:spPr bwMode="auto">
          <a:xfrm>
            <a:off x="17880" y="4059991"/>
            <a:ext cx="1615918" cy="1259798"/>
          </a:xfrm>
          <a:prstGeom prst="wedgeRoundRectCallout">
            <a:avLst>
              <a:gd name="adj1" fmla="val 169918"/>
              <a:gd name="adj2" fmla="val 46700"/>
              <a:gd name="adj3" fmla="val 16667"/>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r>
              <a:rPr kumimoji="0" lang="en-US" altLang="ko-KR" dirty="0"/>
              <a:t>when </a:t>
            </a:r>
            <a:r>
              <a:rPr kumimoji="0" lang="en-US" altLang="ko-KR" dirty="0" smtClean="0"/>
              <a:t>WLAN sensing detects a user is away from the TV, </a:t>
            </a:r>
            <a:r>
              <a:rPr kumimoji="0" lang="en-US" altLang="ko-KR" dirty="0"/>
              <a:t>TV turn off the screen or </a:t>
            </a:r>
            <a:r>
              <a:rPr kumimoji="0" lang="en-US" altLang="ko-KR" dirty="0" smtClean="0"/>
              <a:t>decrease the </a:t>
            </a:r>
            <a:r>
              <a:rPr kumimoji="0" lang="en-US" altLang="ko-KR" dirty="0"/>
              <a:t>volume. </a:t>
            </a:r>
            <a:endParaRPr kumimoji="0" lang="ko-KR" altLang="en-US" sz="1200" b="0" i="0" u="none" strike="noStrike" cap="none" normalizeH="0" baseline="0" smtClean="0">
              <a:ln>
                <a:noFill/>
              </a:ln>
              <a:solidFill>
                <a:schemeClr val="tx1"/>
              </a:solidFill>
              <a:effectLst/>
              <a:latin typeface="Times New Roman" pitchFamily="18" charset="0"/>
            </a:endParaRPr>
          </a:p>
        </p:txBody>
      </p:sp>
      <p:sp>
        <p:nvSpPr>
          <p:cNvPr id="50" name="모서리가 둥근 사각형 설명선 49"/>
          <p:cNvSpPr/>
          <p:nvPr/>
        </p:nvSpPr>
        <p:spPr bwMode="auto">
          <a:xfrm>
            <a:off x="6049044" y="2331300"/>
            <a:ext cx="3059133" cy="952687"/>
          </a:xfrm>
          <a:prstGeom prst="wedgeRoundRectCallout">
            <a:avLst>
              <a:gd name="adj1" fmla="val -96412"/>
              <a:gd name="adj2" fmla="val 55694"/>
              <a:gd name="adj3" fmla="val 16667"/>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r>
              <a:rPr kumimoji="0" lang="en-US" altLang="ko-KR" dirty="0" smtClean="0"/>
              <a:t>When identified user approaching is detected through </a:t>
            </a:r>
            <a:r>
              <a:rPr kumimoji="0" lang="en-US" altLang="ko-KR" dirty="0"/>
              <a:t>the WLAN sensing</a:t>
            </a:r>
            <a:r>
              <a:rPr kumimoji="0" lang="en-US" altLang="ko-KR" dirty="0" smtClean="0"/>
              <a:t>, the screen of the refrigerator turn on and the refrigerator provides the customized services. </a:t>
            </a:r>
            <a:endParaRPr kumimoji="0" lang="ko-KR" altLang="en-US"/>
          </a:p>
        </p:txBody>
      </p:sp>
      <p:sp>
        <p:nvSpPr>
          <p:cNvPr id="52" name="모서리가 둥근 사각형 설명선 51"/>
          <p:cNvSpPr/>
          <p:nvPr/>
        </p:nvSpPr>
        <p:spPr bwMode="auto">
          <a:xfrm>
            <a:off x="68841" y="5466666"/>
            <a:ext cx="1503528" cy="857755"/>
          </a:xfrm>
          <a:prstGeom prst="wedgeRoundRectCallout">
            <a:avLst>
              <a:gd name="adj1" fmla="val 215112"/>
              <a:gd name="adj2" fmla="val -2825"/>
              <a:gd name="adj3" fmla="val 16667"/>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r>
              <a:rPr kumimoji="0" lang="en-US" altLang="ko-KR" sz="1200" b="0" i="0" u="none" strike="noStrike" cap="none" normalizeH="0" baseline="0" dirty="0" smtClean="0">
                <a:ln>
                  <a:noFill/>
                </a:ln>
                <a:solidFill>
                  <a:schemeClr val="tx1"/>
                </a:solidFill>
                <a:effectLst/>
                <a:latin typeface="Times New Roman" pitchFamily="18" charset="0"/>
              </a:rPr>
              <a:t>When</a:t>
            </a:r>
            <a:r>
              <a:rPr kumimoji="0" lang="en-US" altLang="ko-KR" sz="1200" b="0" i="0" u="none" strike="noStrike" cap="none" normalizeH="0" dirty="0" smtClean="0">
                <a:ln>
                  <a:noFill/>
                </a:ln>
                <a:solidFill>
                  <a:schemeClr val="tx1"/>
                </a:solidFill>
                <a:effectLst/>
                <a:latin typeface="Times New Roman" pitchFamily="18" charset="0"/>
              </a:rPr>
              <a:t> </a:t>
            </a:r>
            <a:r>
              <a:rPr kumimoji="0" lang="en-US" altLang="ko-KR" dirty="0"/>
              <a:t>the </a:t>
            </a:r>
            <a:r>
              <a:rPr kumimoji="0" lang="en-US" altLang="ko-KR" dirty="0" smtClean="0"/>
              <a:t>intrusion </a:t>
            </a:r>
            <a:r>
              <a:rPr kumimoji="0" lang="en-US" altLang="ko-KR" sz="1200" b="0" i="0" u="none" strike="noStrike" cap="none" normalizeH="0" baseline="0" dirty="0" smtClean="0">
                <a:ln>
                  <a:noFill/>
                </a:ln>
                <a:solidFill>
                  <a:schemeClr val="tx1"/>
                </a:solidFill>
                <a:effectLst/>
                <a:latin typeface="Times New Roman" pitchFamily="18" charset="0"/>
              </a:rPr>
              <a:t>is detected by WLAN</a:t>
            </a:r>
            <a:r>
              <a:rPr kumimoji="0" lang="en-US" altLang="ko-KR" sz="1200" b="0" i="0" u="none" strike="noStrike" cap="none" normalizeH="0" dirty="0" smtClean="0">
                <a:ln>
                  <a:noFill/>
                </a:ln>
                <a:solidFill>
                  <a:schemeClr val="tx1"/>
                </a:solidFill>
                <a:effectLst/>
                <a:latin typeface="Times New Roman" pitchFamily="18" charset="0"/>
              </a:rPr>
              <a:t> sensing, it is alerted to others.  </a:t>
            </a:r>
            <a:endParaRPr kumimoji="0" lang="ko-KR" altLang="en-US" sz="1200" b="0" i="0" u="none" strike="noStrike" cap="none" normalizeH="0" baseline="0" smtClean="0">
              <a:ln>
                <a:noFill/>
              </a:ln>
              <a:solidFill>
                <a:schemeClr val="tx1"/>
              </a:solidFill>
              <a:effectLst/>
              <a:latin typeface="Times New Roman" pitchFamily="18" charset="0"/>
            </a:endParaRPr>
          </a:p>
        </p:txBody>
      </p:sp>
      <p:sp>
        <p:nvSpPr>
          <p:cNvPr id="54" name="TextBox 53"/>
          <p:cNvSpPr txBox="1"/>
          <p:nvPr/>
        </p:nvSpPr>
        <p:spPr>
          <a:xfrm>
            <a:off x="2378043" y="4208994"/>
            <a:ext cx="569387" cy="276999"/>
          </a:xfrm>
          <a:prstGeom prst="rect">
            <a:avLst/>
          </a:prstGeom>
          <a:noFill/>
        </p:spPr>
        <p:txBody>
          <a:bodyPr wrap="none" rtlCol="0">
            <a:spAutoFit/>
          </a:bodyPr>
          <a:lstStyle/>
          <a:p>
            <a:r>
              <a:rPr lang="en-US" altLang="ko-KR" b="1" dirty="0" smtClean="0">
                <a:solidFill>
                  <a:srgbClr val="FF0000"/>
                </a:solidFill>
              </a:rPr>
              <a:t>User3</a:t>
            </a:r>
            <a:endParaRPr lang="ko-KR" altLang="en-US" b="1">
              <a:solidFill>
                <a:srgbClr val="FF0000"/>
              </a:solidFill>
            </a:endParaRPr>
          </a:p>
        </p:txBody>
      </p:sp>
    </p:spTree>
    <p:extLst>
      <p:ext uri="{BB962C8B-B14F-4D97-AF65-F5344CB8AC3E}">
        <p14:creationId xmlns:p14="http://schemas.microsoft.com/office/powerpoint/2010/main" val="20934690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Operation for use cases</a:t>
            </a:r>
            <a:endParaRPr lang="ko-KR" altLang="en-US"/>
          </a:p>
        </p:txBody>
      </p:sp>
      <p:sp>
        <p:nvSpPr>
          <p:cNvPr id="3" name="내용 개체 틀 2"/>
          <p:cNvSpPr>
            <a:spLocks noGrp="1"/>
          </p:cNvSpPr>
          <p:nvPr>
            <p:ph idx="1"/>
          </p:nvPr>
        </p:nvSpPr>
        <p:spPr/>
        <p:txBody>
          <a:bodyPr>
            <a:normAutofit fontScale="70000" lnSpcReduction="20000"/>
          </a:bodyPr>
          <a:lstStyle/>
          <a:p>
            <a:r>
              <a:rPr lang="en-US" altLang="ko-KR" dirty="0" smtClean="0"/>
              <a:t>Example for Sensing operation </a:t>
            </a:r>
          </a:p>
          <a:p>
            <a:pPr lvl="1"/>
            <a:r>
              <a:rPr lang="en-US" altLang="ko-KR" dirty="0" smtClean="0"/>
              <a:t>The home appliances(i.e., STAs) able to support the Wi-Fi are connected to AP in the home.  </a:t>
            </a:r>
          </a:p>
          <a:p>
            <a:pPr lvl="1"/>
            <a:r>
              <a:rPr lang="en-US" altLang="ko-KR" dirty="0" smtClean="0"/>
              <a:t>AP(s) sends the sensing request or sensing measurement frame to home appliances periodically. </a:t>
            </a:r>
          </a:p>
          <a:p>
            <a:pPr lvl="1"/>
            <a:r>
              <a:rPr lang="en-US" altLang="ko-KR" dirty="0" smtClean="0"/>
              <a:t>After receiving the sensing request or measurement frame from AP, the home appliances send the response frame or feedback the CSI (i.e., channel status information) to AP. </a:t>
            </a:r>
          </a:p>
          <a:p>
            <a:pPr lvl="2"/>
            <a:r>
              <a:rPr lang="en-US" altLang="ko-KR" dirty="0" smtClean="0"/>
              <a:t>In the first case, the response frame can be replaced with measurement frame or  the measurement frame can be transmitted after response frame.</a:t>
            </a:r>
          </a:p>
          <a:p>
            <a:pPr lvl="1"/>
            <a:r>
              <a:rPr lang="en-US" altLang="ko-KR" dirty="0" smtClean="0"/>
              <a:t>By using the CSI that is measured itself or received from home appliances, AP determines the user’s movement or gestures. </a:t>
            </a:r>
          </a:p>
          <a:p>
            <a:pPr lvl="1"/>
            <a:r>
              <a:rPr lang="en-US" altLang="ko-KR" dirty="0"/>
              <a:t>Contrary to the above, the </a:t>
            </a:r>
            <a:r>
              <a:rPr lang="en-US" altLang="ko-KR" dirty="0" smtClean="0"/>
              <a:t>STA(Home appliances) </a:t>
            </a:r>
            <a:r>
              <a:rPr lang="en-US" altLang="ko-KR" dirty="0"/>
              <a:t>can become the subject to measure the </a:t>
            </a:r>
            <a:r>
              <a:rPr lang="en-US" altLang="ko-KR" dirty="0" smtClean="0"/>
              <a:t>CSI and determine/utilize the information </a:t>
            </a:r>
            <a:r>
              <a:rPr lang="en-US" altLang="ko-KR" dirty="0"/>
              <a:t>or receive the feedback of CSI from others when it performs the </a:t>
            </a:r>
            <a:r>
              <a:rPr lang="en-US" altLang="ko-KR" dirty="0" smtClean="0"/>
              <a:t>WLAN </a:t>
            </a:r>
            <a:r>
              <a:rPr lang="en-US" altLang="ko-KR" dirty="0"/>
              <a:t>sensing.</a:t>
            </a:r>
          </a:p>
          <a:p>
            <a:pPr lvl="1"/>
            <a:endParaRPr lang="en-US" altLang="ko-KR" dirty="0" smtClean="0"/>
          </a:p>
          <a:p>
            <a:pPr lvl="1"/>
            <a:endParaRPr lang="en-US" altLang="ko-KR" dirty="0"/>
          </a:p>
          <a:p>
            <a:pPr lvl="1"/>
            <a:endParaRPr lang="en-US" altLang="ko-KR" dirty="0" smtClean="0"/>
          </a:p>
          <a:p>
            <a:pPr lvl="1"/>
            <a:endParaRPr lang="en-US" altLang="ko-KR" dirty="0"/>
          </a:p>
          <a:p>
            <a:pPr lvl="1"/>
            <a:endParaRPr lang="en-US" altLang="ko-KR" dirty="0" smtClean="0"/>
          </a:p>
          <a:p>
            <a:pPr lvl="1"/>
            <a:endParaRPr lang="en-US" altLang="ko-KR" dirty="0" smtClean="0"/>
          </a:p>
          <a:p>
            <a:pPr lvl="1"/>
            <a:endParaRPr lang="en-US" altLang="ko-KR" dirty="0"/>
          </a:p>
          <a:p>
            <a:pPr lvl="1"/>
            <a:endParaRPr lang="en-US" altLang="ko-KR" dirty="0" smtClean="0"/>
          </a:p>
          <a:p>
            <a:pPr marL="457200" lvl="1" indent="0">
              <a:buNone/>
            </a:pPr>
            <a:r>
              <a:rPr lang="en-US" altLang="ko-KR" dirty="0" smtClean="0"/>
              <a:t> </a:t>
            </a:r>
            <a:endParaRPr lang="en-US" altLang="ko-KR" dirty="0"/>
          </a:p>
          <a:p>
            <a:pPr lvl="1"/>
            <a:endParaRPr lang="en-US" altLang="ko-KR" dirty="0" smtClean="0"/>
          </a:p>
          <a:p>
            <a:pPr lvl="1"/>
            <a:endParaRPr lang="en-US" altLang="ko-KR" dirty="0" smtClean="0"/>
          </a:p>
          <a:p>
            <a:pPr lvl="1"/>
            <a:endParaRPr lang="ko-KR" altLang="en-US" dirty="0"/>
          </a:p>
        </p:txBody>
      </p:sp>
      <p:sp>
        <p:nvSpPr>
          <p:cNvPr id="4" name="날짜 개체 틀 3"/>
          <p:cNvSpPr>
            <a:spLocks noGrp="1"/>
          </p:cNvSpPr>
          <p:nvPr>
            <p:ph type="dt" sz="half" idx="2"/>
          </p:nvPr>
        </p:nvSpPr>
        <p:spPr/>
        <p:txBody>
          <a:bodyPr/>
          <a:lstStyle/>
          <a:p>
            <a:pPr>
              <a:defRPr/>
            </a:pPr>
            <a:r>
              <a:rPr lang="en-US" altLang="ko-KR" dirty="0"/>
              <a:t>Aug. </a:t>
            </a:r>
            <a:r>
              <a:rPr lang="en-US" altLang="ko-KR" dirty="0" smtClean="0"/>
              <a:t>2020</a:t>
            </a:r>
            <a:endParaRPr lang="en-US" dirty="0"/>
          </a:p>
        </p:txBody>
      </p:sp>
      <p:sp>
        <p:nvSpPr>
          <p:cNvPr id="5" name="바닥글 개체 틀 4"/>
          <p:cNvSpPr>
            <a:spLocks noGrp="1"/>
          </p:cNvSpPr>
          <p:nvPr>
            <p:ph type="ftr" sz="quarter" idx="3"/>
          </p:nvPr>
        </p:nvSpPr>
        <p:spPr/>
        <p:txBody>
          <a:bodyPr/>
          <a:lstStyle/>
          <a:p>
            <a:pPr>
              <a:defRPr/>
            </a:pPr>
            <a:r>
              <a:rPr lang="en-US" altLang="ko-KR" smtClean="0"/>
              <a:t>Dongguk Lim, LG Electronics</a:t>
            </a:r>
            <a:endParaRPr lang="en-US" altLang="ko-KR" dirty="0"/>
          </a:p>
        </p:txBody>
      </p:sp>
      <p:sp>
        <p:nvSpPr>
          <p:cNvPr id="6" name="슬라이드 번호 개체 틀 5"/>
          <p:cNvSpPr>
            <a:spLocks noGrp="1"/>
          </p:cNvSpPr>
          <p:nvPr>
            <p:ph type="sldNum" sz="quarter" idx="4"/>
          </p:nvPr>
        </p:nvSpPr>
        <p:spPr/>
        <p:txBody>
          <a:bodyPr/>
          <a:lstStyle/>
          <a:p>
            <a:pPr>
              <a:defRPr/>
            </a:pPr>
            <a:r>
              <a:rPr lang="en-US" altLang="ko-KR" smtClean="0"/>
              <a:t>Slide </a:t>
            </a:r>
            <a:fld id="{6E0A3520-BDA5-4137-83B2-D2C57FC18B77}" type="slidenum">
              <a:rPr lang="en-US" altLang="ko-KR" smtClean="0"/>
              <a:pPr>
                <a:defRPr/>
              </a:pPr>
              <a:t>8</a:t>
            </a:fld>
            <a:endParaRPr lang="en-US" altLang="ko-KR"/>
          </a:p>
        </p:txBody>
      </p:sp>
      <p:grpSp>
        <p:nvGrpSpPr>
          <p:cNvPr id="7" name="그룹 6"/>
          <p:cNvGrpSpPr/>
          <p:nvPr/>
        </p:nvGrpSpPr>
        <p:grpSpPr>
          <a:xfrm>
            <a:off x="1524000" y="4114800"/>
            <a:ext cx="5791200" cy="2209800"/>
            <a:chOff x="1601136" y="3839388"/>
            <a:chExt cx="6061380" cy="2332812"/>
          </a:xfrm>
        </p:grpSpPr>
        <p:cxnSp>
          <p:nvCxnSpPr>
            <p:cNvPr id="14" name="직선 연결선 13"/>
            <p:cNvCxnSpPr/>
            <p:nvPr/>
          </p:nvCxnSpPr>
          <p:spPr bwMode="auto">
            <a:xfrm>
              <a:off x="1829736" y="4116387"/>
              <a:ext cx="0" cy="2055813"/>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24" name="직선 연결선 23"/>
            <p:cNvCxnSpPr/>
            <p:nvPr/>
          </p:nvCxnSpPr>
          <p:spPr bwMode="auto">
            <a:xfrm>
              <a:off x="3582336" y="4116387"/>
              <a:ext cx="0" cy="2055813"/>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25" name="직선 연결선 24"/>
            <p:cNvCxnSpPr/>
            <p:nvPr/>
          </p:nvCxnSpPr>
          <p:spPr bwMode="auto">
            <a:xfrm>
              <a:off x="3963336" y="4116387"/>
              <a:ext cx="0" cy="2055813"/>
            </a:xfrm>
            <a:prstGeom prst="line">
              <a:avLst/>
            </a:prstGeom>
            <a:solidFill>
              <a:schemeClr val="accent1"/>
            </a:solidFill>
            <a:ln w="12700" cap="flat" cmpd="sng" algn="ctr">
              <a:solidFill>
                <a:schemeClr val="tx1"/>
              </a:solidFill>
              <a:prstDash val="solid"/>
              <a:round/>
              <a:headEnd type="none" w="sm" len="sm"/>
              <a:tailEnd type="none" w="sm" len="sm"/>
            </a:ln>
            <a:effectLst/>
          </p:spPr>
        </p:cxnSp>
        <p:sp>
          <p:nvSpPr>
            <p:cNvPr id="20" name="TextBox 19"/>
            <p:cNvSpPr txBox="1"/>
            <p:nvPr/>
          </p:nvSpPr>
          <p:spPr>
            <a:xfrm>
              <a:off x="3582336" y="4847701"/>
              <a:ext cx="324128" cy="307777"/>
            </a:xfrm>
            <a:prstGeom prst="rect">
              <a:avLst/>
            </a:prstGeom>
            <a:noFill/>
          </p:spPr>
          <p:txBody>
            <a:bodyPr wrap="none" rtlCol="0">
              <a:spAutoFit/>
            </a:bodyPr>
            <a:lstStyle/>
            <a:p>
              <a:r>
                <a:rPr lang="en-US" altLang="ko-KR" sz="1400" b="1" dirty="0" smtClean="0">
                  <a:latin typeface="맑은 고딕" panose="020B0503020000020004" pitchFamily="50" charset="-127"/>
                  <a:ea typeface="맑은 고딕" panose="020B0503020000020004" pitchFamily="50" charset="-127"/>
                </a:rPr>
                <a:t>···</a:t>
              </a:r>
              <a:endParaRPr lang="ko-KR" altLang="en-US" sz="1400" b="1"/>
            </a:p>
          </p:txBody>
        </p:sp>
        <p:sp>
          <p:nvSpPr>
            <p:cNvPr id="21" name="TextBox 20"/>
            <p:cNvSpPr txBox="1"/>
            <p:nvPr/>
          </p:nvSpPr>
          <p:spPr>
            <a:xfrm>
              <a:off x="1601136" y="3887787"/>
              <a:ext cx="674807" cy="292419"/>
            </a:xfrm>
            <a:prstGeom prst="rect">
              <a:avLst/>
            </a:prstGeom>
            <a:noFill/>
          </p:spPr>
          <p:txBody>
            <a:bodyPr wrap="none" rtlCol="0">
              <a:spAutoFit/>
            </a:bodyPr>
            <a:lstStyle/>
            <a:p>
              <a:r>
                <a:rPr lang="en-US" altLang="ko-KR" dirty="0" smtClean="0"/>
                <a:t>AP/HA</a:t>
              </a:r>
              <a:endParaRPr lang="ko-KR" altLang="en-US"/>
            </a:p>
          </p:txBody>
        </p:sp>
        <p:sp>
          <p:nvSpPr>
            <p:cNvPr id="22" name="TextBox 21"/>
            <p:cNvSpPr txBox="1"/>
            <p:nvPr/>
          </p:nvSpPr>
          <p:spPr>
            <a:xfrm>
              <a:off x="3318979" y="3839388"/>
              <a:ext cx="674807" cy="292419"/>
            </a:xfrm>
            <a:prstGeom prst="rect">
              <a:avLst/>
            </a:prstGeom>
            <a:noFill/>
          </p:spPr>
          <p:txBody>
            <a:bodyPr wrap="none" rtlCol="0">
              <a:spAutoFit/>
            </a:bodyPr>
            <a:lstStyle/>
            <a:p>
              <a:r>
                <a:rPr lang="en-US" altLang="ko-KR" dirty="0" smtClean="0"/>
                <a:t>HA/AP</a:t>
              </a:r>
              <a:endParaRPr lang="ko-KR" altLang="en-US"/>
            </a:p>
          </p:txBody>
        </p:sp>
        <p:cxnSp>
          <p:nvCxnSpPr>
            <p:cNvPr id="27" name="직선 화살표 연결선 26"/>
            <p:cNvCxnSpPr/>
            <p:nvPr/>
          </p:nvCxnSpPr>
          <p:spPr bwMode="auto">
            <a:xfrm>
              <a:off x="1829736" y="4421187"/>
              <a:ext cx="1752600" cy="0"/>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29" name="직선 화살표 연결선 28"/>
            <p:cNvCxnSpPr/>
            <p:nvPr/>
          </p:nvCxnSpPr>
          <p:spPr bwMode="auto">
            <a:xfrm flipH="1">
              <a:off x="1829736" y="4802187"/>
              <a:ext cx="1752600" cy="0"/>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34" name="직선 화살표 연결선 33"/>
            <p:cNvCxnSpPr/>
            <p:nvPr/>
          </p:nvCxnSpPr>
          <p:spPr bwMode="auto">
            <a:xfrm flipH="1">
              <a:off x="1829736" y="5638800"/>
              <a:ext cx="1752600" cy="0"/>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sp>
          <p:nvSpPr>
            <p:cNvPr id="35" name="TextBox 34"/>
            <p:cNvSpPr txBox="1"/>
            <p:nvPr/>
          </p:nvSpPr>
          <p:spPr>
            <a:xfrm>
              <a:off x="1680891" y="4116388"/>
              <a:ext cx="2345884" cy="292419"/>
            </a:xfrm>
            <a:prstGeom prst="rect">
              <a:avLst/>
            </a:prstGeom>
            <a:noFill/>
          </p:spPr>
          <p:txBody>
            <a:bodyPr wrap="none" rtlCol="0">
              <a:spAutoFit/>
            </a:bodyPr>
            <a:lstStyle/>
            <a:p>
              <a:r>
                <a:rPr lang="en-US" altLang="ko-KR" dirty="0" smtClean="0"/>
                <a:t>Sensing </a:t>
              </a:r>
              <a:r>
                <a:rPr lang="en-US" altLang="ko-KR" dirty="0" err="1" smtClean="0"/>
                <a:t>Req</a:t>
              </a:r>
              <a:r>
                <a:rPr lang="en-US" altLang="ko-KR" dirty="0" smtClean="0"/>
                <a:t>/Measurement frame</a:t>
              </a:r>
              <a:endParaRPr lang="ko-KR" altLang="en-US"/>
            </a:p>
          </p:txBody>
        </p:sp>
        <p:sp>
          <p:nvSpPr>
            <p:cNvPr id="36" name="TextBox 35"/>
            <p:cNvSpPr txBox="1"/>
            <p:nvPr/>
          </p:nvSpPr>
          <p:spPr>
            <a:xfrm>
              <a:off x="1913963" y="4500988"/>
              <a:ext cx="2032137" cy="292419"/>
            </a:xfrm>
            <a:prstGeom prst="rect">
              <a:avLst/>
            </a:prstGeom>
            <a:noFill/>
          </p:spPr>
          <p:txBody>
            <a:bodyPr wrap="none" rtlCol="0">
              <a:spAutoFit/>
            </a:bodyPr>
            <a:lstStyle/>
            <a:p>
              <a:r>
                <a:rPr lang="en-US" altLang="ko-KR" dirty="0" smtClean="0"/>
                <a:t>Sensing Res/feedback frame</a:t>
              </a:r>
              <a:endParaRPr lang="ko-KR" altLang="en-US"/>
            </a:p>
          </p:txBody>
        </p:sp>
        <p:sp>
          <p:nvSpPr>
            <p:cNvPr id="37" name="TextBox 36"/>
            <p:cNvSpPr txBox="1"/>
            <p:nvPr/>
          </p:nvSpPr>
          <p:spPr>
            <a:xfrm>
              <a:off x="1708963" y="5321325"/>
              <a:ext cx="1949573" cy="276999"/>
            </a:xfrm>
            <a:prstGeom prst="rect">
              <a:avLst/>
            </a:prstGeom>
            <a:noFill/>
          </p:spPr>
          <p:txBody>
            <a:bodyPr wrap="none" rtlCol="0">
              <a:spAutoFit/>
            </a:bodyPr>
            <a:lstStyle/>
            <a:p>
              <a:r>
                <a:rPr lang="en-US" altLang="ko-KR" dirty="0" smtClean="0"/>
                <a:t>Sensing Measurement frame</a:t>
              </a:r>
              <a:endParaRPr lang="ko-KR" altLang="en-US"/>
            </a:p>
          </p:txBody>
        </p:sp>
        <p:cxnSp>
          <p:nvCxnSpPr>
            <p:cNvPr id="38" name="직선 연결선 37"/>
            <p:cNvCxnSpPr/>
            <p:nvPr/>
          </p:nvCxnSpPr>
          <p:spPr bwMode="auto">
            <a:xfrm>
              <a:off x="5489859" y="4116387"/>
              <a:ext cx="0" cy="2055813"/>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39" name="직선 연결선 38"/>
            <p:cNvCxnSpPr/>
            <p:nvPr/>
          </p:nvCxnSpPr>
          <p:spPr bwMode="auto">
            <a:xfrm>
              <a:off x="7242459" y="4116387"/>
              <a:ext cx="0" cy="2055813"/>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40" name="직선 연결선 39"/>
            <p:cNvCxnSpPr/>
            <p:nvPr/>
          </p:nvCxnSpPr>
          <p:spPr bwMode="auto">
            <a:xfrm>
              <a:off x="7623459" y="4116387"/>
              <a:ext cx="0" cy="2055813"/>
            </a:xfrm>
            <a:prstGeom prst="line">
              <a:avLst/>
            </a:prstGeom>
            <a:solidFill>
              <a:schemeClr val="accent1"/>
            </a:solidFill>
            <a:ln w="12700" cap="flat" cmpd="sng" algn="ctr">
              <a:solidFill>
                <a:schemeClr val="tx1"/>
              </a:solidFill>
              <a:prstDash val="solid"/>
              <a:round/>
              <a:headEnd type="none" w="sm" len="sm"/>
              <a:tailEnd type="none" w="sm" len="sm"/>
            </a:ln>
            <a:effectLst/>
          </p:spPr>
        </p:cxnSp>
        <p:sp>
          <p:nvSpPr>
            <p:cNvPr id="41" name="TextBox 40"/>
            <p:cNvSpPr txBox="1"/>
            <p:nvPr/>
          </p:nvSpPr>
          <p:spPr>
            <a:xfrm>
              <a:off x="7242459" y="4847701"/>
              <a:ext cx="324128" cy="307777"/>
            </a:xfrm>
            <a:prstGeom prst="rect">
              <a:avLst/>
            </a:prstGeom>
            <a:noFill/>
          </p:spPr>
          <p:txBody>
            <a:bodyPr wrap="none" rtlCol="0">
              <a:spAutoFit/>
            </a:bodyPr>
            <a:lstStyle/>
            <a:p>
              <a:r>
                <a:rPr lang="en-US" altLang="ko-KR" sz="1400" b="1" dirty="0" smtClean="0">
                  <a:latin typeface="맑은 고딕" panose="020B0503020000020004" pitchFamily="50" charset="-127"/>
                  <a:ea typeface="맑은 고딕" panose="020B0503020000020004" pitchFamily="50" charset="-127"/>
                </a:rPr>
                <a:t>···</a:t>
              </a:r>
              <a:endParaRPr lang="ko-KR" altLang="en-US" sz="1400" b="1"/>
            </a:p>
          </p:txBody>
        </p:sp>
        <p:sp>
          <p:nvSpPr>
            <p:cNvPr id="42" name="TextBox 41"/>
            <p:cNvSpPr txBox="1"/>
            <p:nvPr/>
          </p:nvSpPr>
          <p:spPr>
            <a:xfrm>
              <a:off x="5261259" y="3887787"/>
              <a:ext cx="674807" cy="292419"/>
            </a:xfrm>
            <a:prstGeom prst="rect">
              <a:avLst/>
            </a:prstGeom>
            <a:noFill/>
          </p:spPr>
          <p:txBody>
            <a:bodyPr wrap="none" rtlCol="0">
              <a:spAutoFit/>
            </a:bodyPr>
            <a:lstStyle/>
            <a:p>
              <a:r>
                <a:rPr lang="en-US" altLang="ko-KR" dirty="0" smtClean="0"/>
                <a:t>AP/HA</a:t>
              </a:r>
              <a:endParaRPr lang="ko-KR" altLang="en-US"/>
            </a:p>
          </p:txBody>
        </p:sp>
        <p:sp>
          <p:nvSpPr>
            <p:cNvPr id="43" name="TextBox 42"/>
            <p:cNvSpPr txBox="1"/>
            <p:nvPr/>
          </p:nvSpPr>
          <p:spPr>
            <a:xfrm>
              <a:off x="6956301" y="3839388"/>
              <a:ext cx="706215" cy="292419"/>
            </a:xfrm>
            <a:prstGeom prst="rect">
              <a:avLst/>
            </a:prstGeom>
            <a:noFill/>
          </p:spPr>
          <p:txBody>
            <a:bodyPr wrap="none" rtlCol="0">
              <a:spAutoFit/>
            </a:bodyPr>
            <a:lstStyle/>
            <a:p>
              <a:r>
                <a:rPr lang="en-US" altLang="ko-KR" dirty="0" smtClean="0"/>
                <a:t>HA/ AP</a:t>
              </a:r>
              <a:endParaRPr lang="ko-KR" altLang="en-US"/>
            </a:p>
          </p:txBody>
        </p:sp>
        <p:cxnSp>
          <p:nvCxnSpPr>
            <p:cNvPr id="44" name="직선 화살표 연결선 43"/>
            <p:cNvCxnSpPr/>
            <p:nvPr/>
          </p:nvCxnSpPr>
          <p:spPr bwMode="auto">
            <a:xfrm>
              <a:off x="5489859" y="4393386"/>
              <a:ext cx="1752600" cy="0"/>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46" name="직선 화살표 연결선 45"/>
            <p:cNvCxnSpPr/>
            <p:nvPr/>
          </p:nvCxnSpPr>
          <p:spPr bwMode="auto">
            <a:xfrm flipH="1">
              <a:off x="5489859" y="5640387"/>
              <a:ext cx="1752600" cy="0"/>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sp>
          <p:nvSpPr>
            <p:cNvPr id="47" name="TextBox 46"/>
            <p:cNvSpPr txBox="1"/>
            <p:nvPr/>
          </p:nvSpPr>
          <p:spPr>
            <a:xfrm>
              <a:off x="5566059" y="4116387"/>
              <a:ext cx="1669047" cy="276999"/>
            </a:xfrm>
            <a:prstGeom prst="rect">
              <a:avLst/>
            </a:prstGeom>
            <a:noFill/>
          </p:spPr>
          <p:txBody>
            <a:bodyPr wrap="none" rtlCol="0">
              <a:spAutoFit/>
            </a:bodyPr>
            <a:lstStyle/>
            <a:p>
              <a:r>
                <a:rPr lang="en-US" altLang="ko-KR" dirty="0" smtClean="0"/>
                <a:t>Sensing initiation frame</a:t>
              </a:r>
              <a:endParaRPr lang="ko-KR" altLang="en-US"/>
            </a:p>
          </p:txBody>
        </p:sp>
        <p:sp>
          <p:nvSpPr>
            <p:cNvPr id="49" name="TextBox 48"/>
            <p:cNvSpPr txBox="1"/>
            <p:nvPr/>
          </p:nvSpPr>
          <p:spPr>
            <a:xfrm>
              <a:off x="5384019" y="4604312"/>
              <a:ext cx="1949573" cy="276999"/>
            </a:xfrm>
            <a:prstGeom prst="rect">
              <a:avLst/>
            </a:prstGeom>
            <a:noFill/>
          </p:spPr>
          <p:txBody>
            <a:bodyPr wrap="none" rtlCol="0">
              <a:spAutoFit/>
            </a:bodyPr>
            <a:lstStyle/>
            <a:p>
              <a:r>
                <a:rPr lang="en-US" altLang="ko-KR" dirty="0" smtClean="0"/>
                <a:t>Sensing Measurement frame</a:t>
              </a:r>
              <a:endParaRPr lang="ko-KR" altLang="en-US"/>
            </a:p>
          </p:txBody>
        </p:sp>
        <p:cxnSp>
          <p:nvCxnSpPr>
            <p:cNvPr id="50" name="직선 화살표 연결선 49"/>
            <p:cNvCxnSpPr/>
            <p:nvPr/>
          </p:nvCxnSpPr>
          <p:spPr bwMode="auto">
            <a:xfrm>
              <a:off x="5482506" y="4954587"/>
              <a:ext cx="1752600" cy="0"/>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sp>
          <p:nvSpPr>
            <p:cNvPr id="51" name="TextBox 50"/>
            <p:cNvSpPr txBox="1"/>
            <p:nvPr/>
          </p:nvSpPr>
          <p:spPr>
            <a:xfrm>
              <a:off x="5873742" y="5335587"/>
              <a:ext cx="1213794" cy="276999"/>
            </a:xfrm>
            <a:prstGeom prst="rect">
              <a:avLst/>
            </a:prstGeom>
            <a:noFill/>
          </p:spPr>
          <p:txBody>
            <a:bodyPr wrap="none" rtlCol="0">
              <a:spAutoFit/>
            </a:bodyPr>
            <a:lstStyle/>
            <a:p>
              <a:r>
                <a:rPr lang="en-US" altLang="ko-KR" dirty="0" smtClean="0"/>
                <a:t>Feedback frame </a:t>
              </a:r>
              <a:endParaRPr lang="ko-KR" altLang="en-US"/>
            </a:p>
          </p:txBody>
        </p:sp>
        <p:sp>
          <p:nvSpPr>
            <p:cNvPr id="31" name="TextBox 30"/>
            <p:cNvSpPr txBox="1"/>
            <p:nvPr/>
          </p:nvSpPr>
          <p:spPr>
            <a:xfrm rot="5400000">
              <a:off x="2503122" y="4961176"/>
              <a:ext cx="324128" cy="307777"/>
            </a:xfrm>
            <a:prstGeom prst="rect">
              <a:avLst/>
            </a:prstGeom>
            <a:noFill/>
          </p:spPr>
          <p:txBody>
            <a:bodyPr wrap="none" rtlCol="0">
              <a:spAutoFit/>
            </a:bodyPr>
            <a:lstStyle/>
            <a:p>
              <a:r>
                <a:rPr lang="en-US" altLang="ko-KR" sz="1400" b="1" dirty="0" smtClean="0">
                  <a:latin typeface="맑은 고딕" panose="020B0503020000020004" pitchFamily="50" charset="-127"/>
                  <a:ea typeface="맑은 고딕" panose="020B0503020000020004" pitchFamily="50" charset="-127"/>
                </a:rPr>
                <a:t>···</a:t>
              </a:r>
              <a:endParaRPr lang="ko-KR" altLang="en-US" sz="1400" b="1"/>
            </a:p>
          </p:txBody>
        </p:sp>
        <p:sp>
          <p:nvSpPr>
            <p:cNvPr id="32" name="TextBox 31"/>
            <p:cNvSpPr txBox="1"/>
            <p:nvPr/>
          </p:nvSpPr>
          <p:spPr>
            <a:xfrm rot="5400000">
              <a:off x="6238518" y="5011123"/>
              <a:ext cx="324128" cy="307777"/>
            </a:xfrm>
            <a:prstGeom prst="rect">
              <a:avLst/>
            </a:prstGeom>
            <a:noFill/>
          </p:spPr>
          <p:txBody>
            <a:bodyPr wrap="none" rtlCol="0">
              <a:spAutoFit/>
            </a:bodyPr>
            <a:lstStyle/>
            <a:p>
              <a:r>
                <a:rPr lang="en-US" altLang="ko-KR" sz="1400" b="1" dirty="0" smtClean="0">
                  <a:latin typeface="맑은 고딕" panose="020B0503020000020004" pitchFamily="50" charset="-127"/>
                  <a:ea typeface="맑은 고딕" panose="020B0503020000020004" pitchFamily="50" charset="-127"/>
                </a:rPr>
                <a:t>···</a:t>
              </a:r>
              <a:endParaRPr lang="ko-KR" altLang="en-US" sz="1400" b="1"/>
            </a:p>
          </p:txBody>
        </p:sp>
      </p:grpSp>
    </p:spTree>
    <p:extLst>
      <p:ext uri="{BB962C8B-B14F-4D97-AF65-F5344CB8AC3E}">
        <p14:creationId xmlns:p14="http://schemas.microsoft.com/office/powerpoint/2010/main" val="33026615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Requirement </a:t>
            </a:r>
            <a:endParaRPr lang="ko-KR" altLang="en-US"/>
          </a:p>
        </p:txBody>
      </p:sp>
      <p:sp>
        <p:nvSpPr>
          <p:cNvPr id="4" name="날짜 개체 틀 3"/>
          <p:cNvSpPr>
            <a:spLocks noGrp="1"/>
          </p:cNvSpPr>
          <p:nvPr>
            <p:ph type="dt" sz="half" idx="2"/>
          </p:nvPr>
        </p:nvSpPr>
        <p:spPr/>
        <p:txBody>
          <a:bodyPr/>
          <a:lstStyle/>
          <a:p>
            <a:pPr>
              <a:defRPr/>
            </a:pPr>
            <a:r>
              <a:rPr lang="en-US" altLang="ko-KR" dirty="0"/>
              <a:t>Aug. </a:t>
            </a:r>
            <a:r>
              <a:rPr lang="en-US" altLang="ko-KR" dirty="0" smtClean="0"/>
              <a:t>2020</a:t>
            </a:r>
            <a:endParaRPr lang="en-US" dirty="0"/>
          </a:p>
        </p:txBody>
      </p:sp>
      <p:sp>
        <p:nvSpPr>
          <p:cNvPr id="5" name="바닥글 개체 틀 4"/>
          <p:cNvSpPr>
            <a:spLocks noGrp="1"/>
          </p:cNvSpPr>
          <p:nvPr>
            <p:ph type="ftr" sz="quarter" idx="3"/>
          </p:nvPr>
        </p:nvSpPr>
        <p:spPr/>
        <p:txBody>
          <a:bodyPr/>
          <a:lstStyle/>
          <a:p>
            <a:pPr>
              <a:defRPr/>
            </a:pPr>
            <a:r>
              <a:rPr lang="en-US" altLang="ko-KR" smtClean="0"/>
              <a:t>Dongguk Lim, LG Electronics</a:t>
            </a:r>
            <a:endParaRPr lang="en-US" altLang="ko-KR" dirty="0"/>
          </a:p>
        </p:txBody>
      </p:sp>
      <p:sp>
        <p:nvSpPr>
          <p:cNvPr id="6" name="슬라이드 번호 개체 틀 5"/>
          <p:cNvSpPr>
            <a:spLocks noGrp="1"/>
          </p:cNvSpPr>
          <p:nvPr>
            <p:ph type="sldNum" sz="quarter" idx="4"/>
          </p:nvPr>
        </p:nvSpPr>
        <p:spPr/>
        <p:txBody>
          <a:bodyPr/>
          <a:lstStyle/>
          <a:p>
            <a:pPr>
              <a:defRPr/>
            </a:pPr>
            <a:r>
              <a:rPr lang="en-US" altLang="ko-KR" smtClean="0"/>
              <a:t>Slide </a:t>
            </a:r>
            <a:fld id="{6E0A3520-BDA5-4137-83B2-D2C57FC18B77}" type="slidenum">
              <a:rPr lang="en-US" altLang="ko-KR" smtClean="0"/>
              <a:pPr>
                <a:defRPr/>
              </a:pPr>
              <a:t>9</a:t>
            </a:fld>
            <a:endParaRPr lang="en-US" altLang="ko-KR"/>
          </a:p>
        </p:txBody>
      </p:sp>
      <p:sp>
        <p:nvSpPr>
          <p:cNvPr id="8" name="TextBox 7"/>
          <p:cNvSpPr txBox="1"/>
          <p:nvPr/>
        </p:nvSpPr>
        <p:spPr>
          <a:xfrm>
            <a:off x="701807" y="6144936"/>
            <a:ext cx="6920356" cy="276999"/>
          </a:xfrm>
          <a:prstGeom prst="rect">
            <a:avLst/>
          </a:prstGeom>
          <a:noFill/>
        </p:spPr>
        <p:txBody>
          <a:bodyPr wrap="none" rtlCol="0">
            <a:spAutoFit/>
          </a:bodyPr>
          <a:lstStyle/>
          <a:p>
            <a:r>
              <a:rPr lang="en-US" altLang="ko-KR" dirty="0" smtClean="0"/>
              <a:t>* : This value was set in considering of TV, but it can be changed depending on the type of Home Appliances.</a:t>
            </a:r>
            <a:endParaRPr lang="ko-KR" altLang="en-US"/>
          </a:p>
        </p:txBody>
      </p:sp>
      <p:sp>
        <p:nvSpPr>
          <p:cNvPr id="9" name="내용 개체 틀 2"/>
          <p:cNvSpPr txBox="1">
            <a:spLocks/>
          </p:cNvSpPr>
          <p:nvPr/>
        </p:nvSpPr>
        <p:spPr bwMode="auto">
          <a:xfrm>
            <a:off x="609600" y="1714151"/>
            <a:ext cx="77724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normAutofit/>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r>
              <a:rPr kumimoji="0" lang="en-US" altLang="ko-KR" kern="0" dirty="0" smtClean="0"/>
              <a:t>Based on the requirements metric in [4]</a:t>
            </a:r>
          </a:p>
          <a:p>
            <a:pPr lvl="2"/>
            <a:endParaRPr kumimoji="0" lang="en-US" altLang="ko-KR" kern="0" dirty="0" smtClean="0"/>
          </a:p>
          <a:p>
            <a:pPr lvl="2"/>
            <a:endParaRPr kumimoji="0" lang="en-US" altLang="ko-KR" kern="0" dirty="0" smtClean="0"/>
          </a:p>
          <a:p>
            <a:pPr lvl="2"/>
            <a:endParaRPr kumimoji="0" lang="en-US" altLang="ko-KR" kern="0" dirty="0" smtClean="0"/>
          </a:p>
          <a:p>
            <a:pPr lvl="2"/>
            <a:endParaRPr kumimoji="0" lang="en-US" altLang="ko-KR" kern="0" dirty="0" smtClean="0"/>
          </a:p>
        </p:txBody>
      </p:sp>
      <p:graphicFrame>
        <p:nvGraphicFramePr>
          <p:cNvPr id="7" name="내용 개체 틀 6"/>
          <p:cNvGraphicFramePr>
            <a:graphicFrameLocks noGrp="1"/>
          </p:cNvGraphicFramePr>
          <p:nvPr>
            <p:ph idx="1"/>
            <p:extLst>
              <p:ext uri="{D42A27DB-BD31-4B8C-83A1-F6EECF244321}">
                <p14:modId xmlns:p14="http://schemas.microsoft.com/office/powerpoint/2010/main" val="2517193374"/>
              </p:ext>
            </p:extLst>
          </p:nvPr>
        </p:nvGraphicFramePr>
        <p:xfrm>
          <a:off x="609600" y="2209800"/>
          <a:ext cx="8000999" cy="3350150"/>
        </p:xfrm>
        <a:graphic>
          <a:graphicData uri="http://schemas.openxmlformats.org/drawingml/2006/table">
            <a:tbl>
              <a:tblPr firstRow="1" bandRow="1">
                <a:tableStyleId>{5940675A-B579-460E-94D1-54222C63F5DA}</a:tableStyleId>
              </a:tblPr>
              <a:tblGrid>
                <a:gridCol w="666750"/>
                <a:gridCol w="718038"/>
                <a:gridCol w="769327"/>
                <a:gridCol w="538529"/>
                <a:gridCol w="692394"/>
                <a:gridCol w="692394"/>
                <a:gridCol w="692394"/>
                <a:gridCol w="692394"/>
                <a:gridCol w="769327"/>
                <a:gridCol w="538529"/>
                <a:gridCol w="692394"/>
                <a:gridCol w="538529"/>
              </a:tblGrid>
              <a:tr h="610013">
                <a:tc>
                  <a:txBody>
                    <a:bodyPr/>
                    <a:lstStyle/>
                    <a:p>
                      <a:pPr algn="ctr" latinLnBrk="1"/>
                      <a:r>
                        <a:rPr lang="en-US" altLang="ko-KR" sz="900" dirty="0" smtClean="0"/>
                        <a:t>Use</a:t>
                      </a:r>
                      <a:r>
                        <a:rPr lang="en-US" altLang="ko-KR" sz="900" baseline="0" dirty="0" smtClean="0"/>
                        <a:t> cases</a:t>
                      </a:r>
                      <a:endParaRPr lang="ko-KR" altLang="en-US" sz="900" dirty="0"/>
                    </a:p>
                  </a:txBody>
                  <a:tcPr anchor="ctr"/>
                </a:tc>
                <a:tc>
                  <a:txBody>
                    <a:bodyPr/>
                    <a:lstStyle/>
                    <a:p>
                      <a:pPr algn="ctr" latinLnBrk="1"/>
                      <a:r>
                        <a:rPr lang="en-US" altLang="ko-KR" sz="900" dirty="0" smtClean="0"/>
                        <a:t>details</a:t>
                      </a:r>
                      <a:endParaRPr lang="ko-KR" altLang="en-US" sz="900"/>
                    </a:p>
                  </a:txBody>
                  <a:tcPr anchor="ctr"/>
                </a:tc>
                <a:tc>
                  <a:txBody>
                    <a:bodyPr/>
                    <a:lstStyle/>
                    <a:p>
                      <a:pPr algn="ctr" latinLnBrk="1"/>
                      <a:r>
                        <a:rPr lang="en-US" altLang="ko-KR" sz="900" dirty="0" smtClean="0"/>
                        <a:t>Key KPI</a:t>
                      </a:r>
                      <a:endParaRPr lang="ko-KR" altLang="en-US" sz="900"/>
                    </a:p>
                  </a:txBody>
                  <a:tcPr anchor="ctr"/>
                </a:tc>
                <a:tc>
                  <a:txBody>
                    <a:bodyPr/>
                    <a:lstStyle/>
                    <a:p>
                      <a:pPr algn="ctr" latinLnBrk="1"/>
                      <a:r>
                        <a:rPr lang="en-US" altLang="ko-KR" sz="900" dirty="0" smtClean="0"/>
                        <a:t>Max range (m)</a:t>
                      </a:r>
                      <a:endParaRPr lang="ko-KR" altLang="en-US" sz="900"/>
                    </a:p>
                  </a:txBody>
                  <a:tcPr anchor="ctr"/>
                </a:tc>
                <a:tc>
                  <a:txBody>
                    <a:bodyPr/>
                    <a:lstStyle/>
                    <a:p>
                      <a:pPr algn="ctr" latinLnBrk="1"/>
                      <a:r>
                        <a:rPr lang="en-US" altLang="ko-KR" sz="900" dirty="0" smtClean="0"/>
                        <a:t>Range Accuracy</a:t>
                      </a:r>
                    </a:p>
                    <a:p>
                      <a:pPr algn="ctr" latinLnBrk="1"/>
                      <a:r>
                        <a:rPr lang="en-US" altLang="ko-KR" sz="900" dirty="0" smtClean="0"/>
                        <a:t>(m)</a:t>
                      </a:r>
                      <a:endParaRPr lang="ko-KR" altLang="en-US" sz="900"/>
                    </a:p>
                  </a:txBody>
                  <a:tcPr anchor="ctr"/>
                </a:tc>
                <a:tc>
                  <a:txBody>
                    <a:bodyPr/>
                    <a:lstStyle/>
                    <a:p>
                      <a:pPr algn="ctr" latinLnBrk="1"/>
                      <a:r>
                        <a:rPr lang="en-US" altLang="ko-KR" sz="900" dirty="0" smtClean="0"/>
                        <a:t>Max</a:t>
                      </a:r>
                      <a:r>
                        <a:rPr lang="en-US" altLang="ko-KR" sz="900" baseline="0" dirty="0" smtClean="0"/>
                        <a:t> speed(m/s)/Speed Accuracy</a:t>
                      </a:r>
                      <a:endParaRPr lang="ko-KR" altLang="en-US" sz="900"/>
                    </a:p>
                  </a:txBody>
                  <a:tcPr anchor="ctr"/>
                </a:tc>
                <a:tc>
                  <a:txBody>
                    <a:bodyPr/>
                    <a:lstStyle/>
                    <a:p>
                      <a:pPr algn="ctr" latinLnBrk="1"/>
                      <a:r>
                        <a:rPr lang="en-US" altLang="ko-KR" sz="900" dirty="0" smtClean="0"/>
                        <a:t>Angular</a:t>
                      </a:r>
                      <a:r>
                        <a:rPr lang="en-US" altLang="ko-KR" sz="900" baseline="0" dirty="0" smtClean="0"/>
                        <a:t> Accuracy</a:t>
                      </a:r>
                    </a:p>
                    <a:p>
                      <a:pPr algn="ctr" latinLnBrk="1"/>
                      <a:r>
                        <a:rPr lang="en-US" altLang="ko-KR" sz="900" baseline="0" dirty="0" smtClean="0"/>
                        <a:t>(</a:t>
                      </a:r>
                      <a:r>
                        <a:rPr lang="en-US" altLang="ko-KR" sz="900" baseline="0" dirty="0" err="1" smtClean="0"/>
                        <a:t>deg</a:t>
                      </a:r>
                      <a:r>
                        <a:rPr lang="en-US" altLang="ko-KR" sz="900" baseline="0" dirty="0" smtClean="0"/>
                        <a:t>)</a:t>
                      </a:r>
                      <a:endParaRPr lang="ko-KR" altLang="en-US" sz="900"/>
                    </a:p>
                  </a:txBody>
                  <a:tcPr anchor="ctr"/>
                </a:tc>
                <a:tc>
                  <a:txBody>
                    <a:bodyPr/>
                    <a:lstStyle/>
                    <a:p>
                      <a:pPr algn="ctr" latinLnBrk="1"/>
                      <a:r>
                        <a:rPr lang="en-US" altLang="ko-KR" sz="900" dirty="0" smtClean="0"/>
                        <a:t>Target Separation (m)</a:t>
                      </a:r>
                      <a:endParaRPr lang="ko-KR" altLang="en-US" sz="900" dirty="0"/>
                    </a:p>
                  </a:txBody>
                  <a:tcPr anchor="ctr"/>
                </a:tc>
                <a:tc>
                  <a:txBody>
                    <a:bodyPr/>
                    <a:lstStyle/>
                    <a:p>
                      <a:pPr algn="ctr" latinLnBrk="1"/>
                      <a:r>
                        <a:rPr lang="en-US" altLang="ko-KR" sz="900" dirty="0" smtClean="0"/>
                        <a:t>	Security/</a:t>
                      </a:r>
                    </a:p>
                    <a:p>
                      <a:pPr algn="ctr" latinLnBrk="1"/>
                      <a:r>
                        <a:rPr lang="en-US" altLang="ko-KR" sz="900" dirty="0" smtClean="0"/>
                        <a:t>Protection</a:t>
                      </a:r>
                    </a:p>
                    <a:p>
                      <a:pPr algn="ctr" latinLnBrk="1"/>
                      <a:endParaRPr lang="ko-KR" altLang="en-US" sz="900" dirty="0"/>
                    </a:p>
                  </a:txBody>
                  <a:tcPr anchor="ctr"/>
                </a:tc>
                <a:tc>
                  <a:txBody>
                    <a:bodyPr/>
                    <a:lstStyle/>
                    <a:p>
                      <a:pPr algn="ctr" latinLnBrk="1"/>
                      <a:r>
                        <a:rPr lang="en-US" altLang="ko-KR" sz="900" dirty="0" smtClean="0"/>
                        <a:t>Robustness</a:t>
                      </a:r>
                      <a:endParaRPr lang="ko-KR" altLang="en-US" sz="900" dirty="0"/>
                    </a:p>
                  </a:txBody>
                  <a:tcPr anchor="ctr"/>
                </a:tc>
                <a:tc>
                  <a:txBody>
                    <a:bodyPr/>
                    <a:lstStyle/>
                    <a:p>
                      <a:pPr algn="ctr" latinLnBrk="1"/>
                      <a:r>
                        <a:rPr lang="en-US" altLang="ko-KR" sz="900" dirty="0" smtClean="0"/>
                        <a:t>Maximum Network Load %</a:t>
                      </a:r>
                      <a:endParaRPr lang="ko-KR" altLang="en-US" sz="900" dirty="0"/>
                    </a:p>
                  </a:txBody>
                  <a:tcPr anchor="ctr"/>
                </a:tc>
                <a:tc>
                  <a:txBody>
                    <a:bodyPr/>
                    <a:lstStyle/>
                    <a:p>
                      <a:pPr algn="ctr" latinLnBrk="1"/>
                      <a:r>
                        <a:rPr lang="en-US" altLang="ko-KR" sz="900" dirty="0" smtClean="0"/>
                        <a:t>60GHz Only</a:t>
                      </a:r>
                      <a:endParaRPr lang="ko-KR" altLang="en-US" sz="900" dirty="0"/>
                    </a:p>
                  </a:txBody>
                  <a:tcPr anchor="ctr"/>
                </a:tc>
              </a:tr>
              <a:tr h="577795">
                <a:tc rowSpan="2">
                  <a:txBody>
                    <a:bodyPr/>
                    <a:lstStyle/>
                    <a:p>
                      <a:pPr algn="ctr" latinLnBrk="1"/>
                      <a:r>
                        <a:rPr lang="en-US" altLang="ko-KR" sz="900" dirty="0" smtClean="0"/>
                        <a:t>Home Appliance Control</a:t>
                      </a:r>
                      <a:endParaRPr lang="ko-KR" altLang="en-US" sz="900"/>
                    </a:p>
                  </a:txBody>
                  <a:tcPr anchor="ctr"/>
                </a:tc>
                <a:tc rowSpan="2">
                  <a:txBody>
                    <a:bodyPr/>
                    <a:lstStyle/>
                    <a:p>
                      <a:pPr algn="ctr" latinLnBrk="1"/>
                      <a:r>
                        <a:rPr lang="en-US" altLang="ko-KR" sz="900" dirty="0" smtClean="0"/>
                        <a:t>Tracking</a:t>
                      </a:r>
                      <a:r>
                        <a:rPr lang="en-US" altLang="ko-KR" sz="900" baseline="0" dirty="0" smtClean="0"/>
                        <a:t> person and motion/ gesture detection</a:t>
                      </a:r>
                      <a:endParaRPr lang="ko-KR" altLang="en-US" sz="900"/>
                    </a:p>
                  </a:txBody>
                  <a:tcPr anchor="ctr"/>
                </a:tc>
                <a:tc>
                  <a:txBody>
                    <a:bodyPr/>
                    <a:lstStyle/>
                    <a:p>
                      <a:pPr algn="ctr" latinLnBrk="1"/>
                      <a:r>
                        <a:rPr lang="en-US" altLang="ko-KR" sz="900" dirty="0" smtClean="0"/>
                        <a:t>Motion detection</a:t>
                      </a:r>
                      <a:endParaRPr lang="ko-KR" altLang="en-US" sz="900" dirty="0"/>
                    </a:p>
                  </a:txBody>
                  <a:tcPr anchor="ctr"/>
                </a:tc>
                <a:tc>
                  <a:txBody>
                    <a:bodyPr/>
                    <a:lstStyle/>
                    <a:p>
                      <a:pPr algn="ctr" latinLnBrk="1"/>
                      <a:r>
                        <a:rPr lang="en-US" altLang="ko-KR" sz="900" dirty="0" smtClean="0">
                          <a:solidFill>
                            <a:schemeClr val="tx1"/>
                          </a:solidFill>
                        </a:rPr>
                        <a:t>10</a:t>
                      </a:r>
                      <a:endParaRPr lang="ko-KR" altLang="en-US" sz="900" baseline="30000" dirty="0">
                        <a:solidFill>
                          <a:schemeClr val="tx1"/>
                        </a:solidFill>
                      </a:endParaRPr>
                    </a:p>
                  </a:txBody>
                  <a:tcPr anchor="ctr"/>
                </a:tc>
                <a:tc>
                  <a:txBody>
                    <a:bodyPr/>
                    <a:lstStyle/>
                    <a:p>
                      <a:pPr algn="ctr" latinLnBrk="1"/>
                      <a:r>
                        <a:rPr lang="en-US" altLang="ko-KR" sz="900" dirty="0" smtClean="0">
                          <a:solidFill>
                            <a:schemeClr val="tx1"/>
                          </a:solidFill>
                        </a:rPr>
                        <a:t>&lt; 1</a:t>
                      </a:r>
                      <a:endParaRPr lang="ko-KR" altLang="en-US" sz="900" dirty="0">
                        <a:solidFill>
                          <a:schemeClr val="tx1"/>
                        </a:solidFill>
                      </a:endParaRPr>
                    </a:p>
                  </a:txBody>
                  <a:tcPr anchor="ctr"/>
                </a:tc>
                <a:tc>
                  <a:txBody>
                    <a:bodyPr/>
                    <a:lstStyle/>
                    <a:p>
                      <a:pPr algn="ctr" latinLnBrk="1"/>
                      <a:endParaRPr lang="ko-KR" altLang="en-US" sz="900" dirty="0">
                        <a:solidFill>
                          <a:schemeClr val="tx1"/>
                        </a:solidFill>
                      </a:endParaRPr>
                    </a:p>
                  </a:txBody>
                  <a:tcPr anchor="ctr"/>
                </a:tc>
                <a:tc>
                  <a:txBody>
                    <a:bodyPr/>
                    <a:lstStyle/>
                    <a:p>
                      <a:pPr algn="ctr" latinLnBrk="1"/>
                      <a:endParaRPr lang="ko-KR" altLang="en-US" sz="900" dirty="0">
                        <a:solidFill>
                          <a:schemeClr val="tx1"/>
                        </a:solidFill>
                      </a:endParaRPr>
                    </a:p>
                  </a:txBody>
                  <a:tcPr anchor="ctr"/>
                </a:tc>
                <a:tc>
                  <a:txBody>
                    <a:bodyPr/>
                    <a:lstStyle/>
                    <a:p>
                      <a:pPr algn="ctr" latinLnBrk="1"/>
                      <a:endParaRPr lang="ko-KR" altLang="en-US" sz="900" dirty="0">
                        <a:solidFill>
                          <a:schemeClr val="tx1"/>
                        </a:solidFill>
                      </a:endParaRPr>
                    </a:p>
                  </a:txBody>
                  <a:tcPr anchor="ctr"/>
                </a:tc>
                <a:tc>
                  <a:txBody>
                    <a:bodyPr/>
                    <a:lstStyle/>
                    <a:p>
                      <a:pPr algn="ctr" latinLnBrk="1"/>
                      <a:r>
                        <a:rPr lang="en-US" altLang="ko-KR" sz="900" dirty="0" smtClean="0">
                          <a:solidFill>
                            <a:schemeClr val="tx1"/>
                          </a:solidFill>
                        </a:rPr>
                        <a:t>Medium</a:t>
                      </a:r>
                      <a:r>
                        <a:rPr lang="en-US" altLang="ko-KR" sz="900" baseline="0" dirty="0" smtClean="0">
                          <a:solidFill>
                            <a:schemeClr val="tx1"/>
                          </a:solidFill>
                        </a:rPr>
                        <a:t> </a:t>
                      </a:r>
                      <a:endParaRPr lang="ko-KR" altLang="en-US" sz="900" dirty="0">
                        <a:solidFill>
                          <a:schemeClr val="tx1"/>
                        </a:solidFill>
                      </a:endParaRPr>
                    </a:p>
                  </a:txBody>
                  <a:tcPr anchor="ctr"/>
                </a:tc>
                <a:tc>
                  <a:txBody>
                    <a:bodyPr/>
                    <a:lstStyle/>
                    <a:p>
                      <a:pPr algn="ctr" latinLnBrk="1"/>
                      <a:r>
                        <a:rPr lang="en-US" altLang="ko-KR" sz="900" dirty="0" smtClean="0">
                          <a:solidFill>
                            <a:schemeClr val="tx1"/>
                          </a:solidFill>
                        </a:rPr>
                        <a:t>Medium-High</a:t>
                      </a:r>
                      <a:endParaRPr lang="ko-KR" altLang="en-US" sz="900" dirty="0">
                        <a:solidFill>
                          <a:schemeClr val="tx1"/>
                        </a:solidFill>
                      </a:endParaRPr>
                    </a:p>
                  </a:txBody>
                  <a:tcPr anchor="ctr"/>
                </a:tc>
                <a:tc>
                  <a:txBody>
                    <a:bodyPr/>
                    <a:lstStyle/>
                    <a:p>
                      <a:pPr algn="ctr" latinLnBrk="1"/>
                      <a:r>
                        <a:rPr lang="en-US" altLang="ko-KR" sz="900" dirty="0" smtClean="0">
                          <a:solidFill>
                            <a:schemeClr val="tx1"/>
                          </a:solidFill>
                        </a:rPr>
                        <a:t>1-2</a:t>
                      </a:r>
                      <a:endParaRPr lang="ko-KR" altLang="en-US" sz="900" dirty="0">
                        <a:solidFill>
                          <a:schemeClr val="tx1"/>
                        </a:solidFill>
                      </a:endParaRPr>
                    </a:p>
                  </a:txBody>
                  <a:tcPr anchor="ctr"/>
                </a:tc>
                <a:tc>
                  <a:txBody>
                    <a:bodyPr/>
                    <a:lstStyle/>
                    <a:p>
                      <a:pPr algn="ctr" latinLnBrk="1"/>
                      <a:r>
                        <a:rPr lang="en-US" altLang="ko-KR" sz="900" dirty="0" smtClean="0">
                          <a:solidFill>
                            <a:schemeClr val="tx1"/>
                          </a:solidFill>
                        </a:rPr>
                        <a:t>N</a:t>
                      </a:r>
                      <a:endParaRPr lang="ko-KR" altLang="en-US" sz="900" dirty="0">
                        <a:solidFill>
                          <a:schemeClr val="tx1"/>
                        </a:solidFill>
                      </a:endParaRPr>
                    </a:p>
                  </a:txBody>
                  <a:tcPr anchor="ctr"/>
                </a:tc>
              </a:tr>
              <a:tr h="577795">
                <a:tc vMerge="1">
                  <a:txBody>
                    <a:bodyPr/>
                    <a:lstStyle/>
                    <a:p>
                      <a:pPr algn="ctr" latinLnBrk="1"/>
                      <a:endParaRPr lang="ko-KR" altLang="en-US" sz="1000" dirty="0"/>
                    </a:p>
                  </a:txBody>
                  <a:tcPr anchor="ctr"/>
                </a:tc>
                <a:tc vMerge="1">
                  <a:txBody>
                    <a:bodyPr/>
                    <a:lstStyle/>
                    <a:p>
                      <a:pPr algn="ctr" latinLnBrk="1"/>
                      <a:endParaRPr lang="ko-KR" altLang="en-US" sz="1000" dirty="0"/>
                    </a:p>
                  </a:txBody>
                  <a:tcPr anchor="ctr"/>
                </a:tc>
                <a:tc>
                  <a:txBody>
                    <a:bodyPr/>
                    <a:lstStyle/>
                    <a:p>
                      <a:pPr algn="ctr" latinLnBrk="1"/>
                      <a:r>
                        <a:rPr lang="en-US" altLang="ko-KR" sz="900" dirty="0" smtClean="0"/>
                        <a:t>Gesture</a:t>
                      </a:r>
                      <a:r>
                        <a:rPr lang="en-US" altLang="ko-KR" sz="900" baseline="0" dirty="0" smtClean="0"/>
                        <a:t> Detection </a:t>
                      </a:r>
                      <a:endParaRPr lang="ko-KR" altLang="en-US" sz="900" dirty="0"/>
                    </a:p>
                  </a:txBody>
                  <a:tcPr anchor="ctr"/>
                </a:tc>
                <a:tc>
                  <a:txBody>
                    <a:bodyPr/>
                    <a:lstStyle/>
                    <a:p>
                      <a:pPr algn="ctr" latinLnBrk="1"/>
                      <a:r>
                        <a:rPr lang="en-US" altLang="ko-KR" sz="900" dirty="0" smtClean="0">
                          <a:solidFill>
                            <a:schemeClr val="tx1"/>
                          </a:solidFill>
                        </a:rPr>
                        <a:t>3*</a:t>
                      </a:r>
                    </a:p>
                    <a:p>
                      <a:pPr algn="ctr" latinLnBrk="1"/>
                      <a:endParaRPr lang="ko-KR" altLang="en-US" sz="900" dirty="0">
                        <a:solidFill>
                          <a:schemeClr val="tx1"/>
                        </a:solidFill>
                      </a:endParaRPr>
                    </a:p>
                  </a:txBody>
                  <a:tcPr anchor="ctr"/>
                </a:tc>
                <a:tc>
                  <a:txBody>
                    <a:bodyPr/>
                    <a:lstStyle/>
                    <a:p>
                      <a:pPr algn="ctr" latinLnBrk="1"/>
                      <a:endParaRPr lang="ko-KR" altLang="en-US" sz="900" dirty="0">
                        <a:solidFill>
                          <a:schemeClr val="tx1"/>
                        </a:solidFill>
                      </a:endParaRPr>
                    </a:p>
                  </a:txBody>
                  <a:tcPr anchor="ctr"/>
                </a:tc>
                <a:tc>
                  <a:txBody>
                    <a:bodyPr/>
                    <a:lstStyle/>
                    <a:p>
                      <a:pPr algn="ctr" latinLnBrk="1"/>
                      <a:endParaRPr lang="ko-KR" altLang="en-US" sz="900" dirty="0">
                        <a:solidFill>
                          <a:schemeClr val="tx1"/>
                        </a:solidFill>
                      </a:endParaRPr>
                    </a:p>
                  </a:txBody>
                  <a:tcPr anchor="ctr"/>
                </a:tc>
                <a:tc>
                  <a:txBody>
                    <a:bodyPr/>
                    <a:lstStyle/>
                    <a:p>
                      <a:pPr algn="ctr" latinLnBrk="1"/>
                      <a:endParaRPr lang="ko-KR" altLang="en-US" sz="900" dirty="0">
                        <a:solidFill>
                          <a:schemeClr val="tx1"/>
                        </a:solidFill>
                      </a:endParaRPr>
                    </a:p>
                  </a:txBody>
                  <a:tcPr anchor="ctr"/>
                </a:tc>
                <a:tc>
                  <a:txBody>
                    <a:bodyPr/>
                    <a:lstStyle/>
                    <a:p>
                      <a:pPr algn="ctr" latinLnBrk="1"/>
                      <a:endParaRPr lang="ko-KR" altLang="en-US" sz="900" dirty="0">
                        <a:solidFill>
                          <a:schemeClr val="tx1"/>
                        </a:solidFill>
                      </a:endParaRPr>
                    </a:p>
                  </a:txBody>
                  <a:tcPr anchor="ctr"/>
                </a:tc>
                <a:tc>
                  <a:txBody>
                    <a:bodyPr/>
                    <a:lstStyle/>
                    <a:p>
                      <a:pPr algn="ctr" latinLnBrk="1"/>
                      <a:r>
                        <a:rPr lang="en-US" altLang="ko-KR" sz="900" dirty="0" smtClean="0">
                          <a:solidFill>
                            <a:schemeClr val="tx1"/>
                          </a:solidFill>
                        </a:rPr>
                        <a:t>Medium</a:t>
                      </a:r>
                      <a:r>
                        <a:rPr lang="en-US" altLang="ko-KR" sz="900" baseline="0" dirty="0" smtClean="0">
                          <a:solidFill>
                            <a:schemeClr val="tx1"/>
                          </a:solidFill>
                        </a:rPr>
                        <a:t> </a:t>
                      </a:r>
                      <a:endParaRPr lang="ko-KR" altLang="en-US" sz="900" dirty="0">
                        <a:solidFill>
                          <a:schemeClr val="tx1"/>
                        </a:solidFill>
                      </a:endParaRPr>
                    </a:p>
                  </a:txBody>
                  <a:tcPr anchor="ct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900" dirty="0" smtClean="0">
                          <a:solidFill>
                            <a:schemeClr val="tx1"/>
                          </a:solidFill>
                        </a:rPr>
                        <a:t>Medium-High</a:t>
                      </a:r>
                      <a:endParaRPr lang="ko-KR" altLang="en-US" sz="900" smtClean="0">
                        <a:solidFill>
                          <a:schemeClr val="tx1"/>
                        </a:solidFill>
                      </a:endParaRPr>
                    </a:p>
                  </a:txBody>
                  <a:tcPr anchor="ctr"/>
                </a:tc>
                <a:tc>
                  <a:txBody>
                    <a:bodyPr/>
                    <a:lstStyle/>
                    <a:p>
                      <a:pPr algn="ctr" latinLnBrk="1"/>
                      <a:r>
                        <a:rPr lang="en-US" altLang="ko-KR" sz="900" dirty="0" smtClean="0">
                          <a:solidFill>
                            <a:schemeClr val="tx1"/>
                          </a:solidFill>
                        </a:rPr>
                        <a:t>5-10</a:t>
                      </a:r>
                      <a:endParaRPr lang="ko-KR" altLang="en-US" sz="900" dirty="0">
                        <a:solidFill>
                          <a:schemeClr val="tx1"/>
                        </a:solidFill>
                      </a:endParaRPr>
                    </a:p>
                  </a:txBody>
                  <a:tcPr anchor="ctr"/>
                </a:tc>
                <a:tc>
                  <a:txBody>
                    <a:bodyPr/>
                    <a:lstStyle/>
                    <a:p>
                      <a:pPr algn="ctr" latinLnBrk="1"/>
                      <a:r>
                        <a:rPr lang="en-US" altLang="ko-KR" sz="900" dirty="0" smtClean="0">
                          <a:solidFill>
                            <a:schemeClr val="tx1"/>
                          </a:solidFill>
                        </a:rPr>
                        <a:t>N</a:t>
                      </a:r>
                      <a:endParaRPr lang="ko-KR" altLang="en-US" sz="900" dirty="0">
                        <a:solidFill>
                          <a:schemeClr val="tx1"/>
                        </a:solidFill>
                      </a:endParaRPr>
                    </a:p>
                  </a:txBody>
                  <a:tcPr anchor="ctr"/>
                </a:tc>
              </a:tr>
              <a:tr h="993137">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900" dirty="0" smtClean="0">
                          <a:solidFill>
                            <a:srgbClr val="000000"/>
                          </a:solidFill>
                          <a:ea typeface="굴림"/>
                        </a:rPr>
                        <a:t>Surveillance/Monitoring of elder people and/or children</a:t>
                      </a:r>
                      <a:endParaRPr lang="ko-KR" altLang="en-US" sz="900"/>
                    </a:p>
                  </a:txBody>
                  <a:tcPr anchor="ct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900" dirty="0" smtClean="0"/>
                        <a:t>Tracking</a:t>
                      </a:r>
                      <a:r>
                        <a:rPr lang="en-US" altLang="ko-KR" sz="900" baseline="0" dirty="0" smtClean="0"/>
                        <a:t> person and presence detection</a:t>
                      </a:r>
                      <a:endParaRPr lang="ko-KR" altLang="en-US" sz="900" dirty="0"/>
                    </a:p>
                  </a:txBody>
                  <a:tcPr anchor="ctr"/>
                </a:tc>
                <a:tc>
                  <a:txBody>
                    <a:bodyPr/>
                    <a:lstStyle/>
                    <a:p>
                      <a:pPr algn="ctr" latinLnBrk="1"/>
                      <a:r>
                        <a:rPr lang="en-US" altLang="ko-KR" sz="900" dirty="0" smtClean="0"/>
                        <a:t>Detection</a:t>
                      </a:r>
                      <a:r>
                        <a:rPr lang="en-US" altLang="ko-KR" sz="900" baseline="0" dirty="0" smtClean="0"/>
                        <a:t> and localization of person</a:t>
                      </a:r>
                      <a:endParaRPr lang="ko-KR" altLang="en-US" sz="900" dirty="0"/>
                    </a:p>
                  </a:txBody>
                  <a:tcPr anchor="ctr"/>
                </a:tc>
                <a:tc>
                  <a:txBody>
                    <a:bodyPr/>
                    <a:lstStyle/>
                    <a:p>
                      <a:pPr algn="ctr" latinLnBrk="1"/>
                      <a:r>
                        <a:rPr lang="en-US" altLang="ko-KR" sz="900" dirty="0" smtClean="0">
                          <a:solidFill>
                            <a:schemeClr val="tx1"/>
                          </a:solidFill>
                        </a:rPr>
                        <a:t>10</a:t>
                      </a:r>
                      <a:endParaRPr lang="ko-KR" altLang="en-US" sz="900" dirty="0">
                        <a:solidFill>
                          <a:schemeClr val="tx1"/>
                        </a:solidFill>
                      </a:endParaRPr>
                    </a:p>
                  </a:txBody>
                  <a:tcPr anchor="ctr"/>
                </a:tc>
                <a:tc>
                  <a:txBody>
                    <a:bodyPr/>
                    <a:lstStyle/>
                    <a:p>
                      <a:pPr algn="ctr" latinLnBrk="1"/>
                      <a:r>
                        <a:rPr lang="en-US" altLang="ko-KR" sz="900" dirty="0" smtClean="0">
                          <a:solidFill>
                            <a:schemeClr val="tx1"/>
                          </a:solidFill>
                        </a:rPr>
                        <a:t>0.2-2</a:t>
                      </a:r>
                      <a:endParaRPr lang="ko-KR" altLang="en-US" sz="900" dirty="0">
                        <a:solidFill>
                          <a:schemeClr val="tx1"/>
                        </a:solidFill>
                      </a:endParaRPr>
                    </a:p>
                  </a:txBody>
                  <a:tcPr anchor="ctr"/>
                </a:tc>
                <a:tc>
                  <a:txBody>
                    <a:bodyPr/>
                    <a:lstStyle/>
                    <a:p>
                      <a:pPr algn="ctr" latinLnBrk="1"/>
                      <a:r>
                        <a:rPr lang="en-US" altLang="ko-KR" sz="900" dirty="0" smtClean="0">
                          <a:solidFill>
                            <a:schemeClr val="tx1"/>
                          </a:solidFill>
                        </a:rPr>
                        <a:t>3/0.</a:t>
                      </a:r>
                      <a:endParaRPr lang="ko-KR" altLang="en-US" sz="900" dirty="0">
                        <a:solidFill>
                          <a:schemeClr val="tx1"/>
                        </a:solidFill>
                      </a:endParaRPr>
                    </a:p>
                  </a:txBody>
                  <a:tcPr anchor="ctr"/>
                </a:tc>
                <a:tc>
                  <a:txBody>
                    <a:bodyPr/>
                    <a:lstStyle/>
                    <a:p>
                      <a:pPr algn="ctr" latinLnBrk="1"/>
                      <a:endParaRPr lang="ko-KR" altLang="en-US" sz="900" dirty="0">
                        <a:solidFill>
                          <a:schemeClr val="tx1"/>
                        </a:solidFill>
                      </a:endParaRPr>
                    </a:p>
                  </a:txBody>
                  <a:tcPr anchor="ctr"/>
                </a:tc>
                <a:tc>
                  <a:txBody>
                    <a:bodyPr/>
                    <a:lstStyle/>
                    <a:p>
                      <a:pPr algn="ctr" latinLnBrk="1"/>
                      <a:r>
                        <a:rPr lang="en-US" altLang="ko-KR" sz="900" dirty="0" smtClean="0">
                          <a:solidFill>
                            <a:schemeClr val="tx1"/>
                          </a:solidFill>
                        </a:rPr>
                        <a:t>0.5</a:t>
                      </a:r>
                      <a:endParaRPr lang="ko-KR" altLang="en-US" sz="900" dirty="0">
                        <a:solidFill>
                          <a:schemeClr val="tx1"/>
                        </a:solidFill>
                      </a:endParaRPr>
                    </a:p>
                  </a:txBody>
                  <a:tcPr anchor="ctr"/>
                </a:tc>
                <a:tc>
                  <a:txBody>
                    <a:bodyPr/>
                    <a:lstStyle/>
                    <a:p>
                      <a:pPr algn="ctr" latinLnBrk="1"/>
                      <a:r>
                        <a:rPr lang="en-US" altLang="ko-KR" sz="900" dirty="0" smtClean="0">
                          <a:solidFill>
                            <a:schemeClr val="tx1"/>
                          </a:solidFill>
                        </a:rPr>
                        <a:t>High</a:t>
                      </a:r>
                      <a:endParaRPr lang="ko-KR" altLang="en-US" sz="900" dirty="0">
                        <a:solidFill>
                          <a:schemeClr val="tx1"/>
                        </a:solidFill>
                      </a:endParaRPr>
                    </a:p>
                  </a:txBody>
                  <a:tcPr anchor="ctr"/>
                </a:tc>
                <a:tc>
                  <a:txBody>
                    <a:bodyPr/>
                    <a:lstStyle/>
                    <a:p>
                      <a:pPr algn="ctr" latinLnBrk="1"/>
                      <a:r>
                        <a:rPr lang="en-US" altLang="ko-KR" sz="900" dirty="0" smtClean="0">
                          <a:solidFill>
                            <a:schemeClr val="tx1"/>
                          </a:solidFill>
                        </a:rPr>
                        <a:t>High</a:t>
                      </a:r>
                      <a:endParaRPr lang="ko-KR" altLang="en-US" sz="900" dirty="0">
                        <a:solidFill>
                          <a:schemeClr val="tx1"/>
                        </a:solidFill>
                      </a:endParaRPr>
                    </a:p>
                  </a:txBody>
                  <a:tcPr anchor="ctr"/>
                </a:tc>
                <a:tc>
                  <a:txBody>
                    <a:bodyPr/>
                    <a:lstStyle/>
                    <a:p>
                      <a:pPr algn="ctr" latinLnBrk="1"/>
                      <a:r>
                        <a:rPr lang="en-US" altLang="ko-KR" sz="900" dirty="0" smtClean="0">
                          <a:solidFill>
                            <a:schemeClr val="tx1"/>
                          </a:solidFill>
                        </a:rPr>
                        <a:t>10</a:t>
                      </a:r>
                      <a:endParaRPr lang="ko-KR" altLang="en-US" sz="900" dirty="0">
                        <a:solidFill>
                          <a:schemeClr val="tx1"/>
                        </a:solidFill>
                      </a:endParaRPr>
                    </a:p>
                  </a:txBody>
                  <a:tcPr anchor="ctr"/>
                </a:tc>
                <a:tc>
                  <a:txBody>
                    <a:bodyPr/>
                    <a:lstStyle/>
                    <a:p>
                      <a:pPr algn="ctr" latinLnBrk="1"/>
                      <a:r>
                        <a:rPr lang="en-US" altLang="ko-KR" sz="900" dirty="0" smtClean="0">
                          <a:solidFill>
                            <a:schemeClr val="tx1"/>
                          </a:solidFill>
                        </a:rPr>
                        <a:t>N</a:t>
                      </a:r>
                      <a:endParaRPr lang="ko-KR" altLang="en-US" sz="900" dirty="0">
                        <a:solidFill>
                          <a:schemeClr val="tx1"/>
                        </a:solidFill>
                      </a:endParaRPr>
                    </a:p>
                  </a:txBody>
                  <a:tcPr anchor="ctr"/>
                </a:tc>
              </a:tr>
              <a:tr h="501082">
                <a:tc>
                  <a:txBody>
                    <a:bodyPr/>
                    <a:lstStyle/>
                    <a:p>
                      <a:pPr algn="ctr" latinLnBrk="1"/>
                      <a:r>
                        <a:rPr lang="en-US" altLang="ko-KR" sz="900" dirty="0" smtClean="0"/>
                        <a:t>Medical/health care </a:t>
                      </a:r>
                      <a:endParaRPr lang="ko-KR" altLang="en-US" sz="900" dirty="0"/>
                    </a:p>
                  </a:txBody>
                  <a:tcPr anchor="ctr"/>
                </a:tc>
                <a:tc>
                  <a:txBody>
                    <a:bodyPr/>
                    <a:lstStyle/>
                    <a:p>
                      <a:pPr algn="ctr" latinLnBrk="1"/>
                      <a:r>
                        <a:rPr lang="en-US" altLang="ko-KR" sz="900" dirty="0" smtClean="0"/>
                        <a:t>measurements of vital signals</a:t>
                      </a:r>
                      <a:endParaRPr lang="ko-KR" altLang="en-US" sz="900" dirty="0"/>
                    </a:p>
                  </a:txBody>
                  <a:tcPr anchor="ctr"/>
                </a:tc>
                <a:tc>
                  <a:txBody>
                    <a:bodyPr/>
                    <a:lstStyle/>
                    <a:p>
                      <a:pPr algn="ctr" latinLnBrk="1"/>
                      <a:r>
                        <a:rPr lang="en-US" altLang="ko-KR" sz="900" dirty="0" smtClean="0"/>
                        <a:t>Heart</a:t>
                      </a:r>
                      <a:r>
                        <a:rPr lang="en-US" altLang="ko-KR" sz="900" baseline="0" dirty="0" smtClean="0"/>
                        <a:t>/breathing rate</a:t>
                      </a:r>
                      <a:endParaRPr lang="ko-KR" altLang="en-US" sz="900" dirty="0"/>
                    </a:p>
                  </a:txBody>
                  <a:tcPr anchor="ctr"/>
                </a:tc>
                <a:tc>
                  <a:txBody>
                    <a:bodyPr/>
                    <a:lstStyle/>
                    <a:p>
                      <a:pPr algn="ctr" latinLnBrk="1"/>
                      <a:r>
                        <a:rPr lang="en-US" altLang="ko-KR" sz="900" dirty="0" smtClean="0">
                          <a:solidFill>
                            <a:schemeClr val="tx1"/>
                          </a:solidFill>
                        </a:rPr>
                        <a:t>3</a:t>
                      </a:r>
                      <a:endParaRPr lang="ko-KR" altLang="en-US" sz="900" dirty="0">
                        <a:solidFill>
                          <a:schemeClr val="tx1"/>
                        </a:solidFill>
                      </a:endParaRPr>
                    </a:p>
                  </a:txBody>
                  <a:tcPr anchor="ctr"/>
                </a:tc>
                <a:tc>
                  <a:txBody>
                    <a:bodyPr/>
                    <a:lstStyle/>
                    <a:p>
                      <a:pPr algn="ctr" latinLnBrk="1"/>
                      <a:endParaRPr lang="ko-KR" altLang="en-US" sz="900" dirty="0">
                        <a:solidFill>
                          <a:schemeClr val="tx1"/>
                        </a:solidFill>
                      </a:endParaRPr>
                    </a:p>
                  </a:txBody>
                  <a:tcPr anchor="ctr"/>
                </a:tc>
                <a:tc>
                  <a:txBody>
                    <a:bodyPr/>
                    <a:lstStyle/>
                    <a:p>
                      <a:pPr algn="ctr" latinLnBrk="1"/>
                      <a:r>
                        <a:rPr lang="en-US" altLang="ko-KR" sz="900" dirty="0" smtClean="0">
                          <a:solidFill>
                            <a:schemeClr val="tx1"/>
                          </a:solidFill>
                        </a:rPr>
                        <a:t>2/0.1</a:t>
                      </a:r>
                      <a:endParaRPr lang="ko-KR" altLang="en-US" sz="900" dirty="0">
                        <a:solidFill>
                          <a:schemeClr val="tx1"/>
                        </a:solidFill>
                      </a:endParaRPr>
                    </a:p>
                  </a:txBody>
                  <a:tcPr anchor="ctr"/>
                </a:tc>
                <a:tc>
                  <a:txBody>
                    <a:bodyPr/>
                    <a:lstStyle/>
                    <a:p>
                      <a:pPr algn="ctr" latinLnBrk="1"/>
                      <a:endParaRPr lang="ko-KR" altLang="en-US" sz="900" dirty="0">
                        <a:solidFill>
                          <a:schemeClr val="tx1"/>
                        </a:solidFill>
                      </a:endParaRPr>
                    </a:p>
                  </a:txBody>
                  <a:tcPr anchor="ctr"/>
                </a:tc>
                <a:tc>
                  <a:txBody>
                    <a:bodyPr/>
                    <a:lstStyle/>
                    <a:p>
                      <a:pPr algn="ctr" latinLnBrk="1"/>
                      <a:endParaRPr lang="ko-KR" altLang="en-US" sz="900" dirty="0">
                        <a:solidFill>
                          <a:schemeClr val="tx1"/>
                        </a:solidFill>
                      </a:endParaRPr>
                    </a:p>
                  </a:txBody>
                  <a:tcPr anchor="ct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900" dirty="0" smtClean="0">
                          <a:solidFill>
                            <a:schemeClr val="tx1"/>
                          </a:solidFill>
                        </a:rPr>
                        <a:t>High</a:t>
                      </a:r>
                      <a:endParaRPr lang="ko-KR" altLang="en-US" sz="900" smtClean="0">
                        <a:solidFill>
                          <a:schemeClr val="tx1"/>
                        </a:solidFill>
                      </a:endParaRPr>
                    </a:p>
                  </a:txBody>
                  <a:tcPr anchor="ctr"/>
                </a:tc>
                <a:tc>
                  <a:txBody>
                    <a:bodyPr/>
                    <a:lstStyle/>
                    <a:p>
                      <a:pPr algn="ctr" latinLnBrk="1"/>
                      <a:r>
                        <a:rPr lang="en-US" altLang="ko-KR" sz="900" dirty="0" smtClean="0">
                          <a:solidFill>
                            <a:schemeClr val="tx1"/>
                          </a:solidFill>
                        </a:rPr>
                        <a:t>High</a:t>
                      </a:r>
                      <a:endParaRPr lang="ko-KR" altLang="en-US" sz="900" dirty="0">
                        <a:solidFill>
                          <a:schemeClr val="tx1"/>
                        </a:solidFill>
                      </a:endParaRPr>
                    </a:p>
                  </a:txBody>
                  <a:tcPr anchor="ctr"/>
                </a:tc>
                <a:tc>
                  <a:txBody>
                    <a:bodyPr/>
                    <a:lstStyle/>
                    <a:p>
                      <a:pPr algn="ctr" latinLnBrk="1"/>
                      <a:r>
                        <a:rPr lang="en-US" altLang="ko-KR" sz="900" dirty="0" smtClean="0">
                          <a:solidFill>
                            <a:schemeClr val="tx1"/>
                          </a:solidFill>
                        </a:rPr>
                        <a:t>10</a:t>
                      </a:r>
                      <a:endParaRPr lang="ko-KR" altLang="en-US" sz="900" dirty="0">
                        <a:solidFill>
                          <a:schemeClr val="tx1"/>
                        </a:solidFill>
                      </a:endParaRPr>
                    </a:p>
                  </a:txBody>
                  <a:tcPr anchor="ctr"/>
                </a:tc>
                <a:tc>
                  <a:txBody>
                    <a:bodyPr/>
                    <a:lstStyle/>
                    <a:p>
                      <a:pPr algn="ctr" latinLnBrk="1"/>
                      <a:r>
                        <a:rPr lang="en-US" altLang="ko-KR" sz="900" dirty="0" smtClean="0">
                          <a:solidFill>
                            <a:schemeClr val="tx1"/>
                          </a:solidFill>
                        </a:rPr>
                        <a:t>N</a:t>
                      </a:r>
                      <a:endParaRPr lang="ko-KR" altLang="en-US" sz="900" dirty="0">
                        <a:solidFill>
                          <a:schemeClr val="tx1"/>
                        </a:solidFill>
                      </a:endParaRPr>
                    </a:p>
                  </a:txBody>
                  <a:tcPr anchor="ctr"/>
                </a:tc>
              </a:tr>
            </a:tbl>
          </a:graphicData>
        </a:graphic>
      </p:graphicFrame>
      <p:sp>
        <p:nvSpPr>
          <p:cNvPr id="3" name="직사각형 2"/>
          <p:cNvSpPr/>
          <p:nvPr/>
        </p:nvSpPr>
        <p:spPr bwMode="auto">
          <a:xfrm>
            <a:off x="609600" y="2819400"/>
            <a:ext cx="8000999" cy="1219200"/>
          </a:xfrm>
          <a:prstGeom prst="rect">
            <a:avLst/>
          </a:prstGeom>
          <a:noFill/>
          <a:ln w="381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755937158"/>
      </p:ext>
    </p:extLst>
  </p:cSld>
  <p:clrMapOvr>
    <a:masterClrMapping/>
  </p:clrMapOvr>
  <p:timing>
    <p:tnLst>
      <p:par>
        <p:cTn id="1" dur="indefinite" restart="never" nodeType="tmRoot"/>
      </p:par>
    </p:tnLst>
  </p:timing>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Slice</Template>
  <TotalTime>302139</TotalTime>
  <Words>1522</Words>
  <Application>Microsoft Office PowerPoint</Application>
  <PresentationFormat>화면 슬라이드 쇼(4:3)</PresentationFormat>
  <Paragraphs>218</Paragraphs>
  <Slides>11</Slides>
  <Notes>3</Notes>
  <HiddenSlides>0</HiddenSlides>
  <MMClips>0</MMClips>
  <ScaleCrop>false</ScaleCrop>
  <HeadingPairs>
    <vt:vector size="6" baseType="variant">
      <vt:variant>
        <vt:lpstr>사용한 글꼴</vt:lpstr>
      </vt:variant>
      <vt:variant>
        <vt:i4>4</vt:i4>
      </vt:variant>
      <vt:variant>
        <vt:lpstr>테마</vt:lpstr>
      </vt:variant>
      <vt:variant>
        <vt:i4>1</vt:i4>
      </vt:variant>
      <vt:variant>
        <vt:lpstr>슬라이드 제목</vt:lpstr>
      </vt:variant>
      <vt:variant>
        <vt:i4>11</vt:i4>
      </vt:variant>
    </vt:vector>
  </HeadingPairs>
  <TitlesOfParts>
    <vt:vector size="16" baseType="lpstr">
      <vt:lpstr>굴림</vt:lpstr>
      <vt:lpstr>맑은 고딕</vt:lpstr>
      <vt:lpstr>Arial</vt:lpstr>
      <vt:lpstr>Times New Roman</vt:lpstr>
      <vt:lpstr>802-11-Submission</vt:lpstr>
      <vt:lpstr>Use Cases for Wireless LAN Sensing</vt:lpstr>
      <vt:lpstr>Introduction </vt:lpstr>
      <vt:lpstr>Home environment </vt:lpstr>
      <vt:lpstr>Use case #1: Home appliance control  </vt:lpstr>
      <vt:lpstr>Use case #2: Surveillance/Monitoring of elder people and/or children </vt:lpstr>
      <vt:lpstr>Use case #3: Medical/health care</vt:lpstr>
      <vt:lpstr>Use cases in home</vt:lpstr>
      <vt:lpstr>Operation for use cases</vt:lpstr>
      <vt:lpstr>Requirement </vt:lpstr>
      <vt:lpstr>Summary </vt:lpstr>
      <vt:lpstr>Reference </vt:lpstr>
    </vt:vector>
  </TitlesOfParts>
  <Company>LG Electronics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System Information update procedure</dc:title>
  <dc:creator>dongguk.lim@lge.com</dc:creator>
  <cp:lastModifiedBy>임동국/선임연구원/차세대표준(연)ICS팀(dongguk.lim@lge.com)</cp:lastModifiedBy>
  <cp:revision>5038</cp:revision>
  <cp:lastPrinted>2017-07-07T02:11:09Z</cp:lastPrinted>
  <dcterms:created xsi:type="dcterms:W3CDTF">2007-05-21T21:00:37Z</dcterms:created>
  <dcterms:modified xsi:type="dcterms:W3CDTF">2020-08-17T22:15:27Z</dcterms:modified>
</cp:coreProperties>
</file>