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896" r:id="rId5"/>
    <p:sldId id="1317" r:id="rId6"/>
    <p:sldId id="1565" r:id="rId7"/>
    <p:sldId id="1539" r:id="rId8"/>
    <p:sldId id="1571" r:id="rId9"/>
    <p:sldId id="1567" r:id="rId10"/>
    <p:sldId id="1566" r:id="rId11"/>
    <p:sldId id="1580" r:id="rId12"/>
    <p:sldId id="1581" r:id="rId13"/>
    <p:sldId id="1555" r:id="rId14"/>
    <p:sldId id="1518" r:id="rId15"/>
    <p:sldId id="1546" r:id="rId16"/>
    <p:sldId id="1547" r:id="rId17"/>
    <p:sldId id="1572" r:id="rId18"/>
    <p:sldId id="1573" r:id="rId19"/>
    <p:sldId id="1540" r:id="rId20"/>
    <p:sldId id="1575" r:id="rId21"/>
    <p:sldId id="1525" r:id="rId22"/>
    <p:sldId id="1545" r:id="rId23"/>
    <p:sldId id="1447" r:id="rId24"/>
    <p:sldId id="1548" r:id="rId25"/>
    <p:sldId id="1549" r:id="rId26"/>
    <p:sldId id="1585" r:id="rId27"/>
    <p:sldId id="1557" r:id="rId28"/>
    <p:sldId id="1574" r:id="rId29"/>
    <p:sldId id="1576" r:id="rId30"/>
    <p:sldId id="1577" r:id="rId31"/>
    <p:sldId id="1563" r:id="rId32"/>
    <p:sldId id="1568" r:id="rId33"/>
    <p:sldId id="1532" r:id="rId34"/>
    <p:sldId id="1583" r:id="rId35"/>
    <p:sldId id="1541" r:id="rId3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5313D6-0CD3-42BE-B7DC-C66DA2FB17BE}" v="2" dt="2020-10-21T16:46:15.6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2" autoAdjust="0"/>
    <p:restoredTop sz="94737" autoAdjust="0"/>
  </p:normalViewPr>
  <p:slideViewPr>
    <p:cSldViewPr>
      <p:cViewPr varScale="1">
        <p:scale>
          <a:sx n="114" d="100"/>
          <a:sy n="114" d="100"/>
        </p:scale>
        <p:origin x="193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8D108FF0-B9E7-4D68-A9E3-D325C5613A60}"/>
    <pc:docChg chg="modSld modMainMaster">
      <pc:chgData name="Sameer Vermani" userId="9be839be-9431-4430-9a85-afa36f2ea81d" providerId="ADAL" clId="{8D108FF0-B9E7-4D68-A9E3-D325C5613A60}" dt="2020-10-21T16:48:59.986" v="26" actId="20577"/>
      <pc:docMkLst>
        <pc:docMk/>
      </pc:docMkLst>
      <pc:sldChg chg="modSp">
        <pc:chgData name="Sameer Vermani" userId="9be839be-9431-4430-9a85-afa36f2ea81d" providerId="ADAL" clId="{8D108FF0-B9E7-4D68-A9E3-D325C5613A60}" dt="2020-10-21T16:46:21.871" v="20" actId="20577"/>
        <pc:sldMkLst>
          <pc:docMk/>
          <pc:sldMk cId="1571352292" sldId="1549"/>
        </pc:sldMkLst>
        <pc:spChg chg="mod">
          <ac:chgData name="Sameer Vermani" userId="9be839be-9431-4430-9a85-afa36f2ea81d" providerId="ADAL" clId="{8D108FF0-B9E7-4D68-A9E3-D325C5613A60}" dt="2020-10-21T16:46:21.871" v="20" actId="20577"/>
          <ac:spMkLst>
            <pc:docMk/>
            <pc:sldMk cId="1571352292" sldId="1549"/>
            <ac:spMk id="3" creationId="{5213281B-6DB4-46B3-A3D2-39EDDEDEE4A9}"/>
          </ac:spMkLst>
        </pc:spChg>
      </pc:sldChg>
      <pc:sldChg chg="modSp">
        <pc:chgData name="Sameer Vermani" userId="9be839be-9431-4430-9a85-afa36f2ea81d" providerId="ADAL" clId="{8D108FF0-B9E7-4D68-A9E3-D325C5613A60}" dt="2020-10-21T16:48:59.986" v="26" actId="20577"/>
        <pc:sldMkLst>
          <pc:docMk/>
          <pc:sldMk cId="2064035725" sldId="1576"/>
        </pc:sldMkLst>
        <pc:spChg chg="mod">
          <ac:chgData name="Sameer Vermani" userId="9be839be-9431-4430-9a85-afa36f2ea81d" providerId="ADAL" clId="{8D108FF0-B9E7-4D68-A9E3-D325C5613A60}" dt="2020-10-21T16:48:59.986" v="26" actId="20577"/>
          <ac:spMkLst>
            <pc:docMk/>
            <pc:sldMk cId="2064035725" sldId="1576"/>
            <ac:spMk id="3" creationId="{C3EE03F3-D52F-42BF-B725-ECAFBC56BBC7}"/>
          </ac:spMkLst>
        </pc:spChg>
      </pc:sldChg>
      <pc:sldMasterChg chg="modSp">
        <pc:chgData name="Sameer Vermani" userId="9be839be-9431-4430-9a85-afa36f2ea81d" providerId="ADAL" clId="{8D108FF0-B9E7-4D68-A9E3-D325C5613A60}" dt="2020-10-21T16:45:44.847" v="1" actId="20577"/>
        <pc:sldMasterMkLst>
          <pc:docMk/>
          <pc:sldMasterMk cId="0" sldId="2147483648"/>
        </pc:sldMasterMkLst>
        <pc:spChg chg="mod">
          <ac:chgData name="Sameer Vermani" userId="9be839be-9431-4430-9a85-afa36f2ea81d" providerId="ADAL" clId="{8D108FF0-B9E7-4D68-A9E3-D325C5613A60}" dt="2020-10-21T16:45:44.847" v="1" actId="20577"/>
          <ac:spMkLst>
            <pc:docMk/>
            <pc:sldMasterMk cId="0" sldId="2147483648"/>
            <ac:spMk id="1031" creationId="{F47EBAF5-52AC-49CF-A3FD-31E596F2D8C6}"/>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10/18/2020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802.11-20/1238r7</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2330195976"/>
              </p:ext>
            </p:extLst>
          </p:nvPr>
        </p:nvGraphicFramePr>
        <p:xfrm>
          <a:off x="611560" y="2873058"/>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(one user with special AID),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4" name="Table 13">
            <a:extLst>
              <a:ext uri="{FF2B5EF4-FFF2-40B4-BE49-F238E27FC236}">
                <a16:creationId xmlns:a16="http://schemas.microsoft.com/office/drawing/2014/main" id="{B5A7EF86-A146-450E-BDAB-76E31B723BEC}"/>
              </a:ext>
            </a:extLst>
          </p:cNvPr>
          <p:cNvGraphicFramePr>
            <a:graphicFrameLocks/>
          </p:cNvGraphicFramePr>
          <p:nvPr>
            <p:extLst>
              <p:ext uri="{D42A27DB-BD31-4B8C-83A1-F6EECF244321}">
                <p14:modId xmlns:p14="http://schemas.microsoft.com/office/powerpoint/2010/main" val="986453064"/>
              </p:ext>
            </p:extLst>
          </p:nvPr>
        </p:nvGraphicFramePr>
        <p:xfrm>
          <a:off x="5364088" y="3882108"/>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graphicFrame>
        <p:nvGraphicFramePr>
          <p:cNvPr id="15" name="Table 6">
            <a:extLst>
              <a:ext uri="{FF2B5EF4-FFF2-40B4-BE49-F238E27FC236}">
                <a16:creationId xmlns:a16="http://schemas.microsoft.com/office/drawing/2014/main" id="{0DD59302-1A04-413F-BF74-3668539BE99B}"/>
              </a:ext>
            </a:extLst>
          </p:cNvPr>
          <p:cNvGraphicFramePr>
            <a:graphicFrameLocks/>
          </p:cNvGraphicFramePr>
          <p:nvPr>
            <p:extLst>
              <p:ext uri="{D42A27DB-BD31-4B8C-83A1-F6EECF244321}">
                <p14:modId xmlns:p14="http://schemas.microsoft.com/office/powerpoint/2010/main" val="2715834110"/>
              </p:ext>
            </p:extLst>
          </p:nvPr>
        </p:nvGraphicFramePr>
        <p:xfrm>
          <a:off x="1026087" y="3569424"/>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a:t>
            </a:r>
            <a:endParaRPr lang="en-US" dirty="0"/>
          </a:p>
          <a:p>
            <a:pPr lvl="1"/>
            <a:r>
              <a:rPr lang="en-US" sz="1600" dirty="0"/>
              <a:t>Non-OFDMA:  use a 5 bit BW dependent table to signal the puncturing pattern of the entire PPDU BW </a:t>
            </a:r>
          </a:p>
          <a:p>
            <a:pPr lvl="1"/>
            <a:r>
              <a:rPr lang="en-US" sz="1600" dirty="0"/>
              <a:t>OFDMA: 4 bits to indicate which 20MHz is punctured in the current 80MHz</a:t>
            </a:r>
          </a:p>
          <a:p>
            <a:pPr lvl="2"/>
            <a:r>
              <a:rPr lang="en-US" sz="1400" dirty="0"/>
              <a:t>1 bit out of the 5 bits is not used for the OFDMA case</a:t>
            </a:r>
          </a:p>
          <a:p>
            <a:pPr lvl="1"/>
            <a:r>
              <a:rPr lang="en-US" sz="1600" dirty="0"/>
              <a:t>1 reserved bit for possible future expansion (</a:t>
            </a:r>
            <a:r>
              <a:rPr lang="en-US" sz="1600" dirty="0" err="1"/>
              <a:t>e.g</a:t>
            </a:r>
            <a:r>
              <a:rPr lang="en-US" sz="1600" dirty="0"/>
              <a:t>, more puncturing patterns in R2) of non-OFDMA puncturing modes</a:t>
            </a:r>
          </a:p>
          <a:p>
            <a:pPr lvl="1"/>
            <a:r>
              <a:rPr lang="en-US" sz="1600" dirty="0"/>
              <a:t>Interpretation of the field shall be dependent on the transmission being OFDMA vs non-OFDMA</a:t>
            </a:r>
            <a:endParaRPr lang="en-US" sz="1400"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EA46B-743C-E74C-A3C5-E27F0E5346AD}"/>
              </a:ext>
            </a:extLst>
          </p:cNvPr>
          <p:cNvSpPr>
            <a:spLocks noGrp="1"/>
          </p:cNvSpPr>
          <p:nvPr>
            <p:ph type="title"/>
          </p:nvPr>
        </p:nvSpPr>
        <p:spPr/>
        <p:txBody>
          <a:bodyPr/>
          <a:lstStyle/>
          <a:p>
            <a:r>
              <a:rPr lang="en-US" dirty="0"/>
              <a:t>SP1a</a:t>
            </a:r>
          </a:p>
        </p:txBody>
      </p:sp>
      <p:sp>
        <p:nvSpPr>
          <p:cNvPr id="3" name="Content Placeholder 2">
            <a:extLst>
              <a:ext uri="{FF2B5EF4-FFF2-40B4-BE49-F238E27FC236}">
                <a16:creationId xmlns:a16="http://schemas.microsoft.com/office/drawing/2014/main" id="{F7356F7A-D0EB-D841-B8B6-685FDDD44B0E}"/>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for non-OFDMA transmissions?</a:t>
            </a:r>
            <a:endParaRPr lang="en-US" dirty="0"/>
          </a:p>
          <a:p>
            <a:pPr lvl="1"/>
            <a:r>
              <a:rPr lang="en-US" sz="1600" dirty="0"/>
              <a:t>Use a 5 bit BW dependent table to signal the puncturing pattern of the entire PPDU BW </a:t>
            </a:r>
          </a:p>
          <a:p>
            <a:pPr lvl="1"/>
            <a:r>
              <a:rPr lang="en-US" sz="1600" dirty="0"/>
              <a:t>1 reserved bit for possible future expansion (</a:t>
            </a:r>
            <a:r>
              <a:rPr lang="en-US" sz="1600" dirty="0" err="1"/>
              <a:t>e.g</a:t>
            </a:r>
            <a:r>
              <a:rPr lang="en-US" sz="1600" dirty="0"/>
              <a:t>, more puncturing patterns in R2) of non-OFDMA puncturing modes</a:t>
            </a:r>
          </a:p>
          <a:p>
            <a:endParaRPr lang="en-US" dirty="0"/>
          </a:p>
        </p:txBody>
      </p:sp>
      <p:sp>
        <p:nvSpPr>
          <p:cNvPr id="4" name="Date Placeholder 3">
            <a:extLst>
              <a:ext uri="{FF2B5EF4-FFF2-40B4-BE49-F238E27FC236}">
                <a16:creationId xmlns:a16="http://schemas.microsoft.com/office/drawing/2014/main" id="{C458F747-E270-6044-A7DD-529869FD7C3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1CEAC82-D981-E848-9E66-C74BCF05BAB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49093A8-1EF3-6D4B-BE2E-A235A9F609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2605475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6AD3-6F24-4647-95DB-0E0BC6B15C2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54E2B52A-0DE0-4E48-A520-83A956456A5B}"/>
              </a:ext>
            </a:extLst>
          </p:cNvPr>
          <p:cNvSpPr>
            <a:spLocks noGrp="1"/>
          </p:cNvSpPr>
          <p:nvPr>
            <p:ph idx="1"/>
          </p:nvPr>
        </p:nvSpPr>
        <p:spPr/>
        <p:txBody>
          <a:bodyPr/>
          <a:lstStyle/>
          <a:p>
            <a:r>
              <a:rPr lang="en-US" dirty="0"/>
              <a:t>Do agree that the </a:t>
            </a:r>
            <a:r>
              <a:rPr lang="en-US" dirty="0" err="1"/>
              <a:t>DUPed</a:t>
            </a:r>
            <a:r>
              <a:rPr lang="en-US" dirty="0"/>
              <a:t> transmission in EHT will be signaled using a value of the MCS field in EHT-SIG user field of the SU transmission?</a:t>
            </a:r>
          </a:p>
          <a:p>
            <a:endParaRPr lang="en-US" dirty="0"/>
          </a:p>
        </p:txBody>
      </p:sp>
      <p:sp>
        <p:nvSpPr>
          <p:cNvPr id="4" name="Date Placeholder 3">
            <a:extLst>
              <a:ext uri="{FF2B5EF4-FFF2-40B4-BE49-F238E27FC236}">
                <a16:creationId xmlns:a16="http://schemas.microsoft.com/office/drawing/2014/main" id="{8782AC0E-1FC7-4364-B7BA-DE2301FD93F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AD82E83B-B23C-428F-A614-38617A31737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0BC3DD1-05FC-4ACC-AF86-CA40F9EF16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1768783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4743-A115-4DFC-B14B-4DC784FB8377}"/>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C3EE03F3-D52F-42BF-B725-ECAFBC56BBC7}"/>
              </a:ext>
            </a:extLst>
          </p:cNvPr>
          <p:cNvSpPr>
            <a:spLocks noGrp="1"/>
          </p:cNvSpPr>
          <p:nvPr>
            <p:ph idx="1"/>
          </p:nvPr>
        </p:nvSpPr>
        <p:spPr/>
        <p:txBody>
          <a:bodyPr/>
          <a:lstStyle/>
          <a:p>
            <a:r>
              <a:rPr lang="en-US" dirty="0"/>
              <a:t>Do you agree that an EHT NDP transmission will use an 11ac/11ax like method of signaling an NDP</a:t>
            </a:r>
          </a:p>
          <a:p>
            <a:pPr lvl="1"/>
            <a:r>
              <a:rPr lang="en-US" dirty="0"/>
              <a:t>L-SIG length along with N</a:t>
            </a:r>
            <a:r>
              <a:rPr lang="en-US"/>
              <a:t>_LTF/N_STS </a:t>
            </a:r>
            <a:r>
              <a:rPr lang="en-US" dirty="0"/>
              <a:t>and number of EHT-SIG symbols can be used at the receiver to conclude that there are no data symbols</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AB9E68F6-81EA-4154-A02C-609B0A65FD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1343DDC-0E20-42B7-9A0E-F5B49E9AA21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9BCABD8-5DDB-4F1D-9CF4-ECD8AAA2DF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2064035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E5B8-D44D-406D-8ABE-3BCD4E601128}"/>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5600CEEF-D742-495B-B0F6-8B4A2A0042EB}"/>
              </a:ext>
            </a:extLst>
          </p:cNvPr>
          <p:cNvSpPr>
            <a:spLocks noGrp="1"/>
          </p:cNvSpPr>
          <p:nvPr>
            <p:ph idx="1"/>
          </p:nvPr>
        </p:nvSpPr>
        <p:spPr/>
        <p:txBody>
          <a:bodyPr/>
          <a:lstStyle/>
          <a:p>
            <a:pPr lvl="0"/>
            <a:r>
              <a:rPr lang="en-US" dirty="0"/>
              <a:t>Do you agree that in an NDP, the EHT-SIG </a:t>
            </a:r>
          </a:p>
          <a:p>
            <a:pPr lvl="1"/>
            <a:r>
              <a:rPr lang="en-US" dirty="0"/>
              <a:t>Will carry a SU-like per-user info field </a:t>
            </a:r>
          </a:p>
          <a:p>
            <a:pPr lvl="2"/>
            <a:r>
              <a:rPr lang="en-US" dirty="0" err="1"/>
              <a:t>N</a:t>
            </a:r>
            <a:r>
              <a:rPr lang="en-US" baseline="-25000" dirty="0" err="1"/>
              <a:t>sts</a:t>
            </a:r>
            <a:r>
              <a:rPr lang="en-US" dirty="0"/>
              <a:t> of the NDP will be signaled in it</a:t>
            </a:r>
          </a:p>
          <a:p>
            <a:pPr lvl="1"/>
            <a:r>
              <a:rPr lang="en-US" dirty="0"/>
              <a:t>Will always be sent at MCS0, jointly encoded 2 symbols</a:t>
            </a:r>
          </a:p>
          <a:p>
            <a:pPr lvl="2"/>
            <a:r>
              <a:rPr lang="en-US" dirty="0"/>
              <a:t>U-SIG carries an EHT-SIG MCS field that is set to MCS0</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1ACE4E57-03ED-42FE-8D19-872B9B27FA9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4AFA5C2-1FEC-4F76-81BB-34ED1B51889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94DE161-8B68-4887-8739-792636090DF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spTree>
    <p:extLst>
      <p:ext uri="{BB962C8B-B14F-4D97-AF65-F5344CB8AC3E}">
        <p14:creationId xmlns:p14="http://schemas.microsoft.com/office/powerpoint/2010/main" val="1831492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36D7-B0B6-40F2-BA15-5C96E08C596E}"/>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B77F5A04-8F45-4A86-9495-314C22E7526F}"/>
              </a:ext>
            </a:extLst>
          </p:cNvPr>
          <p:cNvSpPr>
            <a:spLocks noGrp="1"/>
          </p:cNvSpPr>
          <p:nvPr>
            <p:ph idx="1"/>
          </p:nvPr>
        </p:nvSpPr>
        <p:spPr/>
        <p:txBody>
          <a:bodyPr/>
          <a:lstStyle/>
          <a:p>
            <a:r>
              <a:rPr lang="en-US" sz="2000" dirty="0"/>
              <a:t>Do you agree with the U-SIG and U-SIG overflow contents shown in slide 5?</a:t>
            </a:r>
          </a:p>
          <a:p>
            <a:pPr lvl="1"/>
            <a:r>
              <a:rPr lang="en-US" sz="1800" dirty="0"/>
              <a:t>Ordering of fields is TBD</a:t>
            </a:r>
          </a:p>
          <a:p>
            <a:pPr lvl="1"/>
            <a:r>
              <a:rPr lang="en-US" sz="1800" dirty="0" err="1"/>
              <a:t>TxOP</a:t>
            </a:r>
            <a:r>
              <a:rPr lang="en-US" sz="1800" dirty="0"/>
              <a:t>/BSS Color bits are TBD</a:t>
            </a:r>
          </a:p>
          <a:p>
            <a:pPr lvl="2"/>
            <a:r>
              <a:rPr lang="en-US" sz="1600" dirty="0"/>
              <a:t>Reserved bits will reduce if these fields get more bits</a:t>
            </a:r>
          </a:p>
          <a:p>
            <a:pPr marL="857250" lvl="2" indent="0">
              <a:buNone/>
            </a:pPr>
            <a:endParaRPr lang="en-US" dirty="0"/>
          </a:p>
        </p:txBody>
      </p:sp>
      <p:sp>
        <p:nvSpPr>
          <p:cNvPr id="4" name="Date Placeholder 3">
            <a:extLst>
              <a:ext uri="{FF2B5EF4-FFF2-40B4-BE49-F238E27FC236}">
                <a16:creationId xmlns:a16="http://schemas.microsoft.com/office/drawing/2014/main" id="{6F7EC2B1-D68A-4396-AB00-D7F56731FAA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DDF3B0A-56CF-4949-A588-45A931BE881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8011569-B526-4972-85F1-AD23288916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spTree>
    <p:extLst>
      <p:ext uri="{BB962C8B-B14F-4D97-AF65-F5344CB8AC3E}">
        <p14:creationId xmlns:p14="http://schemas.microsoft.com/office/powerpoint/2010/main" val="860140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-I</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CE859-1398-4283-988D-A22176EAA39D}"/>
              </a:ext>
            </a:extLst>
          </p:cNvPr>
          <p:cNvSpPr>
            <a:spLocks noGrp="1"/>
          </p:cNvSpPr>
          <p:nvPr>
            <p:ph type="title"/>
          </p:nvPr>
        </p:nvSpPr>
        <p:spPr/>
        <p:txBody>
          <a:bodyPr/>
          <a:lstStyle/>
          <a:p>
            <a:r>
              <a:rPr lang="en-US" dirty="0"/>
              <a:t>Punctured </a:t>
            </a:r>
            <a:r>
              <a:rPr lang="en-US"/>
              <a:t>Channel Indication-II</a:t>
            </a:r>
            <a:endParaRPr lang="en-US" dirty="0"/>
          </a:p>
        </p:txBody>
      </p:sp>
      <p:sp>
        <p:nvSpPr>
          <p:cNvPr id="3" name="Content Placeholder 2">
            <a:extLst>
              <a:ext uri="{FF2B5EF4-FFF2-40B4-BE49-F238E27FC236}">
                <a16:creationId xmlns:a16="http://schemas.microsoft.com/office/drawing/2014/main" id="{554B8892-06C4-4E58-9BB7-4C2F5C303380}"/>
              </a:ext>
            </a:extLst>
          </p:cNvPr>
          <p:cNvSpPr>
            <a:spLocks noGrp="1"/>
          </p:cNvSpPr>
          <p:nvPr>
            <p:ph idx="1"/>
          </p:nvPr>
        </p:nvSpPr>
        <p:spPr/>
        <p:txBody>
          <a:bodyPr/>
          <a:lstStyle/>
          <a:p>
            <a:r>
              <a:rPr lang="en-US" dirty="0"/>
              <a:t>Detailed table shown below</a:t>
            </a:r>
          </a:p>
        </p:txBody>
      </p:sp>
      <p:sp>
        <p:nvSpPr>
          <p:cNvPr id="4" name="Date Placeholder 3">
            <a:extLst>
              <a:ext uri="{FF2B5EF4-FFF2-40B4-BE49-F238E27FC236}">
                <a16:creationId xmlns:a16="http://schemas.microsoft.com/office/drawing/2014/main" id="{8B358B9D-47F6-4D8D-8310-BE8C55116B1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4BFA73A-1984-4E91-BA39-D60B8F9E904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C4EDA58-F5E3-4145-918C-965D8C9730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31</a:t>
            </a:fld>
            <a:endParaRPr lang="en-GB" altLang="en-US"/>
          </a:p>
        </p:txBody>
      </p:sp>
      <p:graphicFrame>
        <p:nvGraphicFramePr>
          <p:cNvPr id="7" name="Table 6">
            <a:extLst>
              <a:ext uri="{FF2B5EF4-FFF2-40B4-BE49-F238E27FC236}">
                <a16:creationId xmlns:a16="http://schemas.microsoft.com/office/drawing/2014/main" id="{554EE2DC-DD0C-4A3B-9F80-8E1B88BC9AA0}"/>
              </a:ext>
            </a:extLst>
          </p:cNvPr>
          <p:cNvGraphicFramePr>
            <a:graphicFrameLocks noGrp="1"/>
          </p:cNvGraphicFramePr>
          <p:nvPr>
            <p:extLst>
              <p:ext uri="{D42A27DB-BD31-4B8C-83A1-F6EECF244321}">
                <p14:modId xmlns:p14="http://schemas.microsoft.com/office/powerpoint/2010/main" val="1483186721"/>
              </p:ext>
            </p:extLst>
          </p:nvPr>
        </p:nvGraphicFramePr>
        <p:xfrm>
          <a:off x="107504" y="2467255"/>
          <a:ext cx="3024336" cy="3701415"/>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2550943528"/>
                    </a:ext>
                  </a:extLst>
                </a:gridCol>
                <a:gridCol w="775029">
                  <a:extLst>
                    <a:ext uri="{9D8B030D-6E8A-4147-A177-3AD203B41FA5}">
                      <a16:colId xmlns:a16="http://schemas.microsoft.com/office/drawing/2014/main" val="879164014"/>
                    </a:ext>
                  </a:extLst>
                </a:gridCol>
                <a:gridCol w="1064373">
                  <a:extLst>
                    <a:ext uri="{9D8B030D-6E8A-4147-A177-3AD203B41FA5}">
                      <a16:colId xmlns:a16="http://schemas.microsoft.com/office/drawing/2014/main" val="28487042"/>
                    </a:ext>
                  </a:extLst>
                </a:gridCol>
                <a:gridCol w="413349">
                  <a:extLst>
                    <a:ext uri="{9D8B030D-6E8A-4147-A177-3AD203B41FA5}">
                      <a16:colId xmlns:a16="http://schemas.microsoft.com/office/drawing/2014/main" val="1647831134"/>
                    </a:ext>
                  </a:extLst>
                </a:gridCol>
              </a:tblGrid>
              <a:tr h="157608">
                <a:tc>
                  <a:txBody>
                    <a:bodyPr/>
                    <a:lstStyle/>
                    <a:p>
                      <a:pPr algn="ctr" fontAlgn="ctr"/>
                      <a:r>
                        <a:rPr lang="en-US" sz="1100" u="none" strike="noStrike" dirty="0">
                          <a:effectLst/>
                        </a:rPr>
                        <a:t>PPDU BW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62559439"/>
                  </a:ext>
                </a:extLst>
              </a:tr>
              <a:tr h="315215">
                <a:tc rowSpan="5">
                  <a:txBody>
                    <a:bodyPr/>
                    <a:lstStyle/>
                    <a:p>
                      <a:pPr algn="ctr" fontAlgn="ctr"/>
                      <a:r>
                        <a:rPr lang="en-US" sz="1100" u="none" strike="noStrike" dirty="0">
                          <a:effectLst/>
                        </a:rPr>
                        <a:t>80MHz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347736"/>
                  </a:ext>
                </a:extLst>
              </a:tr>
              <a:tr h="157608">
                <a:tc vMerge="1">
                  <a:txBody>
                    <a:bodyPr/>
                    <a:lstStyle/>
                    <a:p>
                      <a:endParaRPr lang="en-US"/>
                    </a:p>
                  </a:txBody>
                  <a:tcPr/>
                </a:tc>
                <a:tc rowSpan="4">
                  <a:txBody>
                    <a:bodyPr/>
                    <a:lstStyle/>
                    <a:p>
                      <a:pPr algn="ctr" fontAlgn="ctr"/>
                      <a:r>
                        <a:rPr lang="en-US" sz="1100" u="none" strike="noStrike" dirty="0">
                          <a:effectLst/>
                        </a:rPr>
                        <a:t>20MHz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529830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115531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343232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2924934"/>
                  </a:ext>
                </a:extLst>
              </a:tr>
              <a:tr h="315215">
                <a:tc rowSpan="13">
                  <a:txBody>
                    <a:bodyPr/>
                    <a:lstStyle/>
                    <a:p>
                      <a:pPr algn="ctr" fontAlgn="ctr"/>
                      <a:r>
                        <a:rPr lang="en-US" sz="1100" u="none" strike="noStrike">
                          <a:effectLst/>
                        </a:rPr>
                        <a:t>160MHz</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2262903"/>
                  </a:ext>
                </a:extLst>
              </a:tr>
              <a:tr h="157608">
                <a:tc vMerge="1">
                  <a:txBody>
                    <a:bodyPr/>
                    <a:lstStyle/>
                    <a:p>
                      <a:endParaRPr lang="en-US"/>
                    </a:p>
                  </a:txBody>
                  <a:tcPr/>
                </a:tc>
                <a:tc rowSpan="8">
                  <a:txBody>
                    <a:bodyPr/>
                    <a:lstStyle/>
                    <a:p>
                      <a:pPr algn="ctr" fontAlgn="ctr"/>
                      <a:r>
                        <a:rPr lang="en-US" sz="1100" u="none" strike="noStrike">
                          <a:effectLst/>
                        </a:rPr>
                        <a:t>20MHz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2854002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9130682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902180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9979706"/>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097343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760340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33359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841471"/>
                  </a:ext>
                </a:extLst>
              </a:tr>
              <a:tr h="157608">
                <a:tc vMerge="1">
                  <a:txBody>
                    <a:bodyPr/>
                    <a:lstStyle/>
                    <a:p>
                      <a:endParaRPr lang="en-US"/>
                    </a:p>
                  </a:txBody>
                  <a:tcPr/>
                </a:tc>
                <a:tc rowSpan="4">
                  <a:txBody>
                    <a:bodyPr/>
                    <a:lstStyle/>
                    <a:p>
                      <a:pPr algn="ctr" fontAlgn="ctr"/>
                      <a:r>
                        <a:rPr lang="en-US" sz="1100" u="none" strike="noStrike">
                          <a:effectLst/>
                        </a:rPr>
                        <a:t>40MHz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177434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652424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365479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24599170"/>
                  </a:ext>
                </a:extLst>
              </a:tr>
            </a:tbl>
          </a:graphicData>
        </a:graphic>
      </p:graphicFrame>
      <p:graphicFrame>
        <p:nvGraphicFramePr>
          <p:cNvPr id="8" name="Table 7">
            <a:extLst>
              <a:ext uri="{FF2B5EF4-FFF2-40B4-BE49-F238E27FC236}">
                <a16:creationId xmlns:a16="http://schemas.microsoft.com/office/drawing/2014/main" id="{1F3CC190-8717-4E3C-917D-959E5347886A}"/>
              </a:ext>
            </a:extLst>
          </p:cNvPr>
          <p:cNvGraphicFramePr>
            <a:graphicFrameLocks noGrp="1"/>
          </p:cNvGraphicFramePr>
          <p:nvPr>
            <p:extLst>
              <p:ext uri="{D42A27DB-BD31-4B8C-83A1-F6EECF244321}">
                <p14:modId xmlns:p14="http://schemas.microsoft.com/office/powerpoint/2010/main" val="2722285818"/>
              </p:ext>
            </p:extLst>
          </p:nvPr>
        </p:nvGraphicFramePr>
        <p:xfrm>
          <a:off x="3209199" y="3140967"/>
          <a:ext cx="3024336" cy="2647950"/>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3191435129"/>
                    </a:ext>
                  </a:extLst>
                </a:gridCol>
                <a:gridCol w="775029">
                  <a:extLst>
                    <a:ext uri="{9D8B030D-6E8A-4147-A177-3AD203B41FA5}">
                      <a16:colId xmlns:a16="http://schemas.microsoft.com/office/drawing/2014/main" val="3384522204"/>
                    </a:ext>
                  </a:extLst>
                </a:gridCol>
                <a:gridCol w="1064373">
                  <a:extLst>
                    <a:ext uri="{9D8B030D-6E8A-4147-A177-3AD203B41FA5}">
                      <a16:colId xmlns:a16="http://schemas.microsoft.com/office/drawing/2014/main" val="2145559059"/>
                    </a:ext>
                  </a:extLst>
                </a:gridCol>
                <a:gridCol w="413349">
                  <a:extLst>
                    <a:ext uri="{9D8B030D-6E8A-4147-A177-3AD203B41FA5}">
                      <a16:colId xmlns:a16="http://schemas.microsoft.com/office/drawing/2014/main" val="571696343"/>
                    </a:ext>
                  </a:extLst>
                </a:gridCol>
              </a:tblGrid>
              <a:tr h="157608">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Cases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45276860"/>
                  </a:ext>
                </a:extLst>
              </a:tr>
              <a:tr h="315215">
                <a:tc rowSpan="13">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No puncturing</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 1 1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762627"/>
                  </a:ext>
                </a:extLst>
              </a:tr>
              <a:tr h="157608">
                <a:tc vMerge="1">
                  <a:txBody>
                    <a:bodyPr/>
                    <a:lstStyle/>
                    <a:p>
                      <a:endParaRPr lang="en-US"/>
                    </a:p>
                  </a:txBody>
                  <a:tcPr/>
                </a:tc>
                <a:tc rowSpan="8">
                  <a:txBody>
                    <a:bodyPr/>
                    <a:lstStyle/>
                    <a:p>
                      <a:pPr algn="ctr" fontAlgn="ctr"/>
                      <a:r>
                        <a:rPr lang="en-US" sz="1100" u="none" strike="noStrike" dirty="0">
                          <a:effectLst/>
                        </a:rPr>
                        <a:t>40MHz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8501162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343951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6864323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21138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990700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519014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987977"/>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9023560"/>
                  </a:ext>
                </a:extLst>
              </a:tr>
              <a:tr h="157608">
                <a:tc vMerge="1">
                  <a:txBody>
                    <a:bodyPr/>
                    <a:lstStyle/>
                    <a:p>
                      <a:endParaRPr lang="en-US"/>
                    </a:p>
                  </a:txBody>
                  <a:tcPr/>
                </a:tc>
                <a:tc rowSpan="4">
                  <a:txBody>
                    <a:bodyPr/>
                    <a:lstStyle/>
                    <a:p>
                      <a:pPr algn="ctr" fontAlgn="ctr"/>
                      <a:r>
                        <a:rPr lang="en-US" sz="1100" u="none" strike="noStrike">
                          <a:effectLst/>
                        </a:rPr>
                        <a:t>80MHz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167429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01603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921181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4296088"/>
                  </a:ext>
                </a:extLst>
              </a:tr>
            </a:tbl>
          </a:graphicData>
        </a:graphic>
      </p:graphicFrame>
      <p:graphicFrame>
        <p:nvGraphicFramePr>
          <p:cNvPr id="9" name="Table 8">
            <a:extLst>
              <a:ext uri="{FF2B5EF4-FFF2-40B4-BE49-F238E27FC236}">
                <a16:creationId xmlns:a16="http://schemas.microsoft.com/office/drawing/2014/main" id="{DBAC76D5-1066-4783-9DBE-6972F0A991BE}"/>
              </a:ext>
            </a:extLst>
          </p:cNvPr>
          <p:cNvGraphicFramePr>
            <a:graphicFrameLocks noGrp="1"/>
          </p:cNvGraphicFramePr>
          <p:nvPr>
            <p:extLst>
              <p:ext uri="{D42A27DB-BD31-4B8C-83A1-F6EECF244321}">
                <p14:modId xmlns:p14="http://schemas.microsoft.com/office/powerpoint/2010/main" val="2082621697"/>
              </p:ext>
            </p:extLst>
          </p:nvPr>
        </p:nvGraphicFramePr>
        <p:xfrm>
          <a:off x="6309033" y="3313370"/>
          <a:ext cx="2799471" cy="2303145"/>
        </p:xfrm>
        <a:graphic>
          <a:graphicData uri="http://schemas.openxmlformats.org/drawingml/2006/table">
            <a:tbl>
              <a:tblPr>
                <a:tableStyleId>{5C22544A-7EE6-4342-B048-85BDC9FD1C3A}</a:tableStyleId>
              </a:tblPr>
              <a:tblGrid>
                <a:gridCol w="714215">
                  <a:extLst>
                    <a:ext uri="{9D8B030D-6E8A-4147-A177-3AD203B41FA5}">
                      <a16:colId xmlns:a16="http://schemas.microsoft.com/office/drawing/2014/main" val="620639559"/>
                    </a:ext>
                  </a:extLst>
                </a:gridCol>
                <a:gridCol w="717404">
                  <a:extLst>
                    <a:ext uri="{9D8B030D-6E8A-4147-A177-3AD203B41FA5}">
                      <a16:colId xmlns:a16="http://schemas.microsoft.com/office/drawing/2014/main" val="3643125122"/>
                    </a:ext>
                  </a:extLst>
                </a:gridCol>
                <a:gridCol w="985235">
                  <a:extLst>
                    <a:ext uri="{9D8B030D-6E8A-4147-A177-3AD203B41FA5}">
                      <a16:colId xmlns:a16="http://schemas.microsoft.com/office/drawing/2014/main" val="2043935513"/>
                    </a:ext>
                  </a:extLst>
                </a:gridCol>
                <a:gridCol w="382617">
                  <a:extLst>
                    <a:ext uri="{9D8B030D-6E8A-4147-A177-3AD203B41FA5}">
                      <a16:colId xmlns:a16="http://schemas.microsoft.com/office/drawing/2014/main" val="3475087672"/>
                    </a:ext>
                  </a:extLst>
                </a:gridCol>
              </a:tblGrid>
              <a:tr h="146575">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1736410"/>
                  </a:ext>
                </a:extLst>
              </a:tr>
              <a:tr h="163987">
                <a:tc rowSpan="12">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rowSpan="12">
                  <a:txBody>
                    <a:bodyPr/>
                    <a:lstStyle/>
                    <a:p>
                      <a:pPr algn="ctr" fontAlgn="ctr"/>
                      <a:r>
                        <a:rPr lang="en-US" sz="1100" u="none" strike="noStrike" dirty="0">
                          <a:effectLst/>
                        </a:rPr>
                        <a:t>320-80-40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a:t>
                      </a:r>
                      <a:r>
                        <a:rPr lang="en-US" sz="1100" u="none" strike="noStrike" dirty="0" err="1">
                          <a:effectLst/>
                        </a:rPr>
                        <a:t>x</a:t>
                      </a:r>
                      <a:r>
                        <a:rPr lang="en-US" sz="1100" u="none" strike="noStrike" dirty="0">
                          <a:effectLst/>
                        </a:rPr>
                        <a:t>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714758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x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182985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x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95749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x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8474359"/>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x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67112256"/>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1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1070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1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83983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x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730097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x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045854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x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798545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x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570882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1 x </a:t>
                      </a:r>
                      <a:r>
                        <a:rPr lang="en-US" sz="1100" u="none" strike="noStrike" dirty="0" err="1">
                          <a:effectLst/>
                        </a:rPr>
                        <a:t>x</a:t>
                      </a:r>
                      <a:r>
                        <a:rPr lang="en-US" sz="1100" u="none" strike="noStrike" dirty="0">
                          <a:effectLst/>
                        </a:rPr>
                        <a:t>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9001238"/>
                  </a:ext>
                </a:extLst>
              </a:tr>
            </a:tbl>
          </a:graphicData>
        </a:graphic>
      </p:graphicFrame>
    </p:spTree>
    <p:extLst>
      <p:ext uri="{BB962C8B-B14F-4D97-AF65-F5344CB8AC3E}">
        <p14:creationId xmlns:p14="http://schemas.microsoft.com/office/powerpoint/2010/main" val="3531064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32</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4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3341451412"/>
              </p:ext>
            </p:extLst>
          </p:nvPr>
        </p:nvGraphicFramePr>
        <p:xfrm>
          <a:off x="4875213" y="618477"/>
          <a:ext cx="4104456" cy="5459574"/>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8">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7">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4 MCSs are more than enough to cover a good range of data rates for the SIG field</a:t>
            </a:r>
          </a:p>
          <a:p>
            <a:pPr lvl="1"/>
            <a:r>
              <a:rPr lang="en-US" dirty="0"/>
              <a:t>MCS0, MCS1, MCS3 and ‘MCS0+DCM’</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BF5E-3C38-4903-AA16-FF1F5F1121CF}"/>
              </a:ext>
            </a:extLst>
          </p:cNvPr>
          <p:cNvSpPr>
            <a:spLocks noGrp="1"/>
          </p:cNvSpPr>
          <p:nvPr>
            <p:ph type="title"/>
          </p:nvPr>
        </p:nvSpPr>
        <p:spPr/>
        <p:txBody>
          <a:bodyPr/>
          <a:lstStyle/>
          <a:p>
            <a:r>
              <a:rPr lang="en-US" dirty="0"/>
              <a:t>No Doppler bit for R1</a:t>
            </a:r>
          </a:p>
        </p:txBody>
      </p:sp>
      <p:sp>
        <p:nvSpPr>
          <p:cNvPr id="3" name="Content Placeholder 2">
            <a:extLst>
              <a:ext uri="{FF2B5EF4-FFF2-40B4-BE49-F238E27FC236}">
                <a16:creationId xmlns:a16="http://schemas.microsoft.com/office/drawing/2014/main" id="{BFE29B0A-3612-4F46-B171-4148397EEBA0}"/>
              </a:ext>
            </a:extLst>
          </p:cNvPr>
          <p:cNvSpPr>
            <a:spLocks noGrp="1"/>
          </p:cNvSpPr>
          <p:nvPr>
            <p:ph idx="1"/>
          </p:nvPr>
        </p:nvSpPr>
        <p:spPr/>
        <p:txBody>
          <a:bodyPr/>
          <a:lstStyle/>
          <a:p>
            <a:r>
              <a:rPr lang="en-US" dirty="0"/>
              <a:t>We propose to not have Doppler bit for R1</a:t>
            </a:r>
          </a:p>
          <a:p>
            <a:pPr lvl="1"/>
            <a:r>
              <a:rPr lang="en-US" dirty="0"/>
              <a:t>No support for midambles in R1</a:t>
            </a:r>
          </a:p>
          <a:p>
            <a:endParaRPr lang="en-US" dirty="0"/>
          </a:p>
          <a:p>
            <a:r>
              <a:rPr lang="en-US" dirty="0"/>
              <a:t>This topic can be revisited during R2 </a:t>
            </a:r>
          </a:p>
          <a:p>
            <a:pPr lvl="1"/>
            <a:r>
              <a:rPr lang="en-US" dirty="0"/>
              <a:t>Support of midambles in R2 is TBD</a:t>
            </a:r>
          </a:p>
          <a:p>
            <a:endParaRPr lang="en-US" dirty="0"/>
          </a:p>
          <a:p>
            <a:r>
              <a:rPr lang="en-US" dirty="0"/>
              <a:t>Sufficient reserved bits if needed for this feature</a:t>
            </a:r>
          </a:p>
        </p:txBody>
      </p:sp>
      <p:sp>
        <p:nvSpPr>
          <p:cNvPr id="4" name="Date Placeholder 3">
            <a:extLst>
              <a:ext uri="{FF2B5EF4-FFF2-40B4-BE49-F238E27FC236}">
                <a16:creationId xmlns:a16="http://schemas.microsoft.com/office/drawing/2014/main" id="{5402921D-AC59-405B-B686-9AA9F9CF37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F41CB65-3705-4019-A857-8384399E2EF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8D1A44A-7786-4127-9E77-9FEF00A8A9F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1886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7726-3055-4618-A473-65575E000514}"/>
              </a:ext>
            </a:extLst>
          </p:cNvPr>
          <p:cNvSpPr>
            <a:spLocks noGrp="1"/>
          </p:cNvSpPr>
          <p:nvPr>
            <p:ph type="title"/>
          </p:nvPr>
        </p:nvSpPr>
        <p:spPr/>
        <p:txBody>
          <a:bodyPr/>
          <a:lstStyle/>
          <a:p>
            <a:r>
              <a:rPr lang="en-US" dirty="0"/>
              <a:t>GI+LTF Size</a:t>
            </a:r>
          </a:p>
        </p:txBody>
      </p:sp>
      <p:sp>
        <p:nvSpPr>
          <p:cNvPr id="3" name="Content Placeholder 2">
            <a:extLst>
              <a:ext uri="{FF2B5EF4-FFF2-40B4-BE49-F238E27FC236}">
                <a16:creationId xmlns:a16="http://schemas.microsoft.com/office/drawing/2014/main" id="{B3C45F31-B746-4681-BEB5-3F6C4AA5D149}"/>
              </a:ext>
            </a:extLst>
          </p:cNvPr>
          <p:cNvSpPr>
            <a:spLocks noGrp="1"/>
          </p:cNvSpPr>
          <p:nvPr>
            <p:ph idx="1"/>
          </p:nvPr>
        </p:nvSpPr>
        <p:spPr/>
        <p:txBody>
          <a:bodyPr/>
          <a:lstStyle/>
          <a:p>
            <a:r>
              <a:rPr lang="en-US" sz="1800" dirty="0"/>
              <a:t>Propose to remove support for ‘ 1x LTF+0.8us GI’ from 11be and make the options consistent across SU and MU transmissions (as the PPDU types are unified too)</a:t>
            </a:r>
          </a:p>
          <a:p>
            <a:pPr lvl="1"/>
            <a:r>
              <a:rPr lang="en-US" sz="1400" dirty="0"/>
              <a:t>SU transmission GI/LTF options, total of 4</a:t>
            </a:r>
          </a:p>
          <a:p>
            <a:pPr lvl="2"/>
            <a:r>
              <a:rPr lang="en-US" sz="1050" strike="sngStrike" dirty="0">
                <a:solidFill>
                  <a:srgbClr val="FF0000"/>
                </a:solidFill>
              </a:rPr>
              <a:t>1x LTF + 0.8us GI -</a:t>
            </a:r>
            <a:r>
              <a:rPr lang="en-US" sz="1050" dirty="0">
                <a:solidFill>
                  <a:srgbClr val="FF0000"/>
                </a:solidFill>
                <a:sym typeface="Wingdings" panose="05000000000000000000" pitchFamily="2" charset="2"/>
              </a:rPr>
              <a:t>Allowed in 11ax</a:t>
            </a:r>
            <a:endParaRPr lang="en-US" sz="1050" dirty="0">
              <a:solidFill>
                <a:srgbClr val="FF0000"/>
              </a:solidFill>
            </a:endParaRP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pPr lvl="1"/>
            <a:r>
              <a:rPr lang="en-US" sz="1400" dirty="0"/>
              <a:t>MU transmission GI/LTF Options, total of 4</a:t>
            </a: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r>
              <a:rPr lang="en-US" sz="1800" dirty="0"/>
              <a:t>Rationale</a:t>
            </a:r>
          </a:p>
          <a:p>
            <a:pPr lvl="1"/>
            <a:r>
              <a:rPr lang="en-US" sz="1400" dirty="0"/>
              <a:t>Mode reduction and saves 1 bit in the ‘GI+LTF size’ field</a:t>
            </a:r>
          </a:p>
          <a:p>
            <a:pPr lvl="1"/>
            <a:r>
              <a:rPr lang="en-US" sz="1400" dirty="0"/>
              <a:t>1x LTF is not very useful in the field due to the degraded performance from interpolation of 1x LTF to 4x tones</a:t>
            </a:r>
          </a:p>
          <a:p>
            <a:pPr lvl="1"/>
            <a:endParaRPr lang="en-US" sz="1100" dirty="0"/>
          </a:p>
          <a:p>
            <a:pPr lvl="2"/>
            <a:endParaRPr lang="en-US" sz="1050" dirty="0"/>
          </a:p>
          <a:p>
            <a:endParaRPr lang="en-US" sz="1800" dirty="0"/>
          </a:p>
        </p:txBody>
      </p:sp>
      <p:sp>
        <p:nvSpPr>
          <p:cNvPr id="4" name="Date Placeholder 3">
            <a:extLst>
              <a:ext uri="{FF2B5EF4-FFF2-40B4-BE49-F238E27FC236}">
                <a16:creationId xmlns:a16="http://schemas.microsoft.com/office/drawing/2014/main" id="{A90C41CC-58CD-4F10-9F79-A549E8F48F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0C60DB6E-0EDC-4CE2-B071-013AB8F3CAD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70D687F-D669-4C5D-BAB8-D1A995C2FB5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2343618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9931ED-F01D-4178-8068-7A73BD8BB3F4}">
  <ds:schemaRefs>
    <ds:schemaRef ds:uri="http://schemas.microsoft.com/office/2006/metadata/properties"/>
    <ds:schemaRef ds:uri="http://purl.org/dc/elements/1.1/"/>
    <ds:schemaRef ds:uri="cc9c437c-ae0c-4066-8d90-a0f7de786127"/>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ba37140e-f4c5-4a6c-a9b4-20a691ce6c8a"/>
    <ds:schemaRef ds:uri="http://www.w3.org/XML/1998/namespace"/>
    <ds:schemaRef ds:uri="http://purl.org/dc/terms/"/>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93873</TotalTime>
  <Words>3825</Words>
  <Application>Microsoft Office PowerPoint</Application>
  <PresentationFormat>On-screen Show (4:3)</PresentationFormat>
  <Paragraphs>781</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No Doppler bit for R1</vt:lpstr>
      <vt:lpstr>GI+LTF Size</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SP1a</vt:lpstr>
      <vt:lpstr>SP2</vt:lpstr>
      <vt:lpstr>SP3</vt:lpstr>
      <vt:lpstr>SP4</vt:lpstr>
      <vt:lpstr>SP5</vt:lpstr>
      <vt:lpstr>SP6</vt:lpstr>
      <vt:lpstr>appendix</vt:lpstr>
      <vt:lpstr>Punctured Channel Indication -I</vt:lpstr>
      <vt:lpstr>Punctured Channel Indication-II</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1328</cp:revision>
  <cp:lastPrinted>1998-02-10T13:28:06Z</cp:lastPrinted>
  <dcterms:created xsi:type="dcterms:W3CDTF">2004-12-02T14:01:45Z</dcterms:created>
  <dcterms:modified xsi:type="dcterms:W3CDTF">2020-10-21T16:49:06Z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