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46"/>
  </p:notesMasterIdLst>
  <p:handoutMasterIdLst>
    <p:handoutMasterId r:id="rId47"/>
  </p:handoutMasterIdLst>
  <p:sldIdLst>
    <p:sldId id="896" r:id="rId5"/>
    <p:sldId id="1317" r:id="rId6"/>
    <p:sldId id="1565" r:id="rId7"/>
    <p:sldId id="1539" r:id="rId8"/>
    <p:sldId id="1571" r:id="rId9"/>
    <p:sldId id="1567" r:id="rId10"/>
    <p:sldId id="1566" r:id="rId11"/>
    <p:sldId id="1580" r:id="rId12"/>
    <p:sldId id="1581" r:id="rId13"/>
    <p:sldId id="1555" r:id="rId14"/>
    <p:sldId id="1518" r:id="rId15"/>
    <p:sldId id="1546" r:id="rId16"/>
    <p:sldId id="1547" r:id="rId17"/>
    <p:sldId id="1572" r:id="rId18"/>
    <p:sldId id="1573" r:id="rId19"/>
    <p:sldId id="1540" r:id="rId20"/>
    <p:sldId id="1575" r:id="rId21"/>
    <p:sldId id="1525" r:id="rId22"/>
    <p:sldId id="1545" r:id="rId23"/>
    <p:sldId id="1447" r:id="rId24"/>
    <p:sldId id="1548" r:id="rId25"/>
    <p:sldId id="1549" r:id="rId26"/>
    <p:sldId id="1585" r:id="rId27"/>
    <p:sldId id="1578" r:id="rId28"/>
    <p:sldId id="1562" r:id="rId29"/>
    <p:sldId id="1569" r:id="rId30"/>
    <p:sldId id="1557" r:id="rId31"/>
    <p:sldId id="1552" r:id="rId32"/>
    <p:sldId id="1563" r:id="rId33"/>
    <p:sldId id="1564" r:id="rId34"/>
    <p:sldId id="1574" r:id="rId35"/>
    <p:sldId id="1576" r:id="rId36"/>
    <p:sldId id="1577" r:id="rId37"/>
    <p:sldId id="1579" r:id="rId38"/>
    <p:sldId id="1582" r:id="rId39"/>
    <p:sldId id="1584" r:id="rId40"/>
    <p:sldId id="1586" r:id="rId41"/>
    <p:sldId id="1568" r:id="rId42"/>
    <p:sldId id="1532" r:id="rId43"/>
    <p:sldId id="1583" r:id="rId44"/>
    <p:sldId id="1541" r:id="rId45"/>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92" autoAdjust="0"/>
    <p:restoredTop sz="94737" autoAdjust="0"/>
  </p:normalViewPr>
  <p:slideViewPr>
    <p:cSldViewPr>
      <p:cViewPr varScale="1">
        <p:scale>
          <a:sx n="114" d="100"/>
          <a:sy n="114" d="100"/>
        </p:scale>
        <p:origin x="1932"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eer Vermani" userId="9be839be-9431-4430-9a85-afa36f2ea81d" providerId="ADAL" clId="{AADAE19F-9E26-4A2C-B08C-42E58B6F1D28}"/>
    <pc:docChg chg="modMainMaster">
      <pc:chgData name="Sameer Vermani" userId="9be839be-9431-4430-9a85-afa36f2ea81d" providerId="ADAL" clId="{AADAE19F-9E26-4A2C-B08C-42E58B6F1D28}" dt="2020-10-09T16:49:30.864" v="1" actId="20577"/>
      <pc:docMkLst>
        <pc:docMk/>
      </pc:docMkLst>
      <pc:sldMasterChg chg="modSp">
        <pc:chgData name="Sameer Vermani" userId="9be839be-9431-4430-9a85-afa36f2ea81d" providerId="ADAL" clId="{AADAE19F-9E26-4A2C-B08C-42E58B6F1D28}" dt="2020-10-09T16:49:30.864" v="1" actId="20577"/>
        <pc:sldMasterMkLst>
          <pc:docMk/>
          <pc:sldMasterMk cId="0" sldId="2147483648"/>
        </pc:sldMasterMkLst>
        <pc:spChg chg="mod">
          <ac:chgData name="Sameer Vermani" userId="9be839be-9431-4430-9a85-afa36f2ea81d" providerId="ADAL" clId="{AADAE19F-9E26-4A2C-B08C-42E58B6F1D28}" dt="2020-10-09T16:49:30.864" v="1" actId="20577"/>
          <ac:spMkLst>
            <pc:docMk/>
            <pc:sldMasterMk cId="0" sldId="2147483648"/>
            <ac:spMk id="1031" creationId="{F47EBAF5-52AC-49CF-A3FD-31E596F2D8C6}"/>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A55F8A-EFD5-4895-A959-78648EBC295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5EABAF18-CDCD-4994-8014-585850B95DE1}">
      <dgm:prSet phldrT="[Text]"/>
      <dgm:spPr>
        <a:solidFill>
          <a:schemeClr val="tx2"/>
        </a:solidFill>
      </dgm:spPr>
      <dgm:t>
        <a:bodyPr/>
        <a:lstStyle/>
        <a:p>
          <a:r>
            <a:rPr lang="en-US" dirty="0"/>
            <a:t>EHT PPDUs</a:t>
          </a:r>
        </a:p>
      </dgm:t>
    </dgm:pt>
    <dgm:pt modelId="{5DA1A88A-F7CB-4E19-8839-810C34367AC1}" type="parTrans" cxnId="{CA45FB67-3034-4F64-BD8E-6F6E4D2595AA}">
      <dgm:prSet/>
      <dgm:spPr/>
      <dgm:t>
        <a:bodyPr/>
        <a:lstStyle/>
        <a:p>
          <a:endParaRPr lang="en-US"/>
        </a:p>
      </dgm:t>
    </dgm:pt>
    <dgm:pt modelId="{72E8414A-0667-4557-8982-2167FA77D20D}" type="sibTrans" cxnId="{CA45FB67-3034-4F64-BD8E-6F6E4D2595AA}">
      <dgm:prSet/>
      <dgm:spPr/>
      <dgm:t>
        <a:bodyPr/>
        <a:lstStyle/>
        <a:p>
          <a:endParaRPr lang="en-US"/>
        </a:p>
      </dgm:t>
    </dgm:pt>
    <dgm:pt modelId="{2D3F511F-D829-4EBF-91D4-A957B17C833C}">
      <dgm:prSet phldrT="[Text]"/>
      <dgm:spPr>
        <a:solidFill>
          <a:schemeClr val="tx1"/>
        </a:solidFill>
      </dgm:spPr>
      <dgm:t>
        <a:bodyPr/>
        <a:lstStyle/>
        <a:p>
          <a:r>
            <a:rPr lang="en-US" dirty="0"/>
            <a:t>Compressed Modes</a:t>
          </a:r>
        </a:p>
      </dgm:t>
    </dgm:pt>
    <dgm:pt modelId="{5D93DD35-E8F8-4535-847E-35F285AFD464}" type="parTrans" cxnId="{4A930677-18F7-400D-AE2B-77F5E01DF381}">
      <dgm:prSet/>
      <dgm:spPr/>
      <dgm:t>
        <a:bodyPr/>
        <a:lstStyle/>
        <a:p>
          <a:endParaRPr lang="en-US"/>
        </a:p>
      </dgm:t>
    </dgm:pt>
    <dgm:pt modelId="{BC49A79C-7C07-4E66-8E4C-5996137D57B4}" type="sibTrans" cxnId="{4A930677-18F7-400D-AE2B-77F5E01DF381}">
      <dgm:prSet/>
      <dgm:spPr/>
      <dgm:t>
        <a:bodyPr/>
        <a:lstStyle/>
        <a:p>
          <a:endParaRPr lang="en-US"/>
        </a:p>
      </dgm:t>
    </dgm:pt>
    <dgm:pt modelId="{2A28B2B3-4CFD-44E5-B71D-F459ADE176A6}">
      <dgm:prSet phldrT="[Text]"/>
      <dgm:spPr>
        <a:solidFill>
          <a:srgbClr val="00B0F0"/>
        </a:solidFill>
      </dgm:spPr>
      <dgm:t>
        <a:bodyPr/>
        <a:lstStyle/>
        <a:p>
          <a:r>
            <a:rPr lang="en-US" dirty="0"/>
            <a:t>Uncompressed mode</a:t>
          </a:r>
        </a:p>
      </dgm:t>
    </dgm:pt>
    <dgm:pt modelId="{FBC9A77F-7B10-4B99-8491-1DA450363BC7}" type="parTrans" cxnId="{BEACD4B9-6398-4481-9085-9834E2F881EF}">
      <dgm:prSet/>
      <dgm:spPr/>
      <dgm:t>
        <a:bodyPr/>
        <a:lstStyle/>
        <a:p>
          <a:endParaRPr lang="en-US"/>
        </a:p>
      </dgm:t>
    </dgm:pt>
    <dgm:pt modelId="{C93118D5-772B-41C6-8AE8-D50BA5D84FE1}" type="sibTrans" cxnId="{BEACD4B9-6398-4481-9085-9834E2F881EF}">
      <dgm:prSet/>
      <dgm:spPr/>
      <dgm:t>
        <a:bodyPr/>
        <a:lstStyle/>
        <a:p>
          <a:endParaRPr lang="en-US"/>
        </a:p>
      </dgm:t>
    </dgm:pt>
    <dgm:pt modelId="{6AD41656-A590-4451-A2CC-3B03E463CDE7}">
      <dgm:prSet phldrT="[Text]"/>
      <dgm:spPr>
        <a:solidFill>
          <a:srgbClr val="FFC000"/>
        </a:solidFill>
      </dgm:spPr>
      <dgm:t>
        <a:bodyPr/>
        <a:lstStyle/>
        <a:p>
          <a:r>
            <a:rPr lang="en-US" dirty="0"/>
            <a:t>SU transmission</a:t>
          </a:r>
        </a:p>
      </dgm:t>
    </dgm:pt>
    <dgm:pt modelId="{11FF39AE-F046-4C15-B7C8-0A8043FB777B}" type="parTrans" cxnId="{C3DF7EB7-4C9A-4406-9348-953C4AE6C882}">
      <dgm:prSet/>
      <dgm:spPr/>
      <dgm:t>
        <a:bodyPr/>
        <a:lstStyle/>
        <a:p>
          <a:endParaRPr lang="en-US"/>
        </a:p>
      </dgm:t>
    </dgm:pt>
    <dgm:pt modelId="{ED1E6F31-1E44-417A-B637-D510F2508A0E}" type="sibTrans" cxnId="{C3DF7EB7-4C9A-4406-9348-953C4AE6C882}">
      <dgm:prSet/>
      <dgm:spPr/>
      <dgm:t>
        <a:bodyPr/>
        <a:lstStyle/>
        <a:p>
          <a:endParaRPr lang="en-US"/>
        </a:p>
      </dgm:t>
    </dgm:pt>
    <dgm:pt modelId="{C6C731E1-853D-4422-9630-A3A5A4202358}">
      <dgm:prSet phldrT="[Text]"/>
      <dgm:spPr>
        <a:solidFill>
          <a:srgbClr val="00B0F0"/>
        </a:solidFill>
      </dgm:spPr>
      <dgm:t>
        <a:bodyPr/>
        <a:lstStyle/>
        <a:p>
          <a:r>
            <a:rPr lang="en-US" dirty="0"/>
            <a:t>Non-OFDMA MU-MIMO</a:t>
          </a:r>
        </a:p>
      </dgm:t>
    </dgm:pt>
    <dgm:pt modelId="{5E931F6F-E62C-45C0-810B-A01B393BC9F2}" type="parTrans" cxnId="{68358906-455F-46B1-B1C7-CBFE09CEF1D5}">
      <dgm:prSet/>
      <dgm:spPr/>
      <dgm:t>
        <a:bodyPr/>
        <a:lstStyle/>
        <a:p>
          <a:endParaRPr lang="en-US"/>
        </a:p>
      </dgm:t>
    </dgm:pt>
    <dgm:pt modelId="{578F343D-F3E3-4080-99BE-210ADE25945E}" type="sibTrans" cxnId="{68358906-455F-46B1-B1C7-CBFE09CEF1D5}">
      <dgm:prSet/>
      <dgm:spPr/>
      <dgm:t>
        <a:bodyPr/>
        <a:lstStyle/>
        <a:p>
          <a:endParaRPr lang="en-US"/>
        </a:p>
      </dgm:t>
    </dgm:pt>
    <dgm:pt modelId="{3499C3DE-40EC-42E0-8FC1-020FBE407A26}">
      <dgm:prSet phldrT="[Text]"/>
      <dgm:spPr>
        <a:solidFill>
          <a:srgbClr val="FFC000"/>
        </a:solidFill>
      </dgm:spPr>
      <dgm:t>
        <a:bodyPr/>
        <a:lstStyle/>
        <a:p>
          <a:r>
            <a:rPr lang="en-US" dirty="0" err="1"/>
            <a:t>DUPed</a:t>
          </a:r>
          <a:r>
            <a:rPr lang="en-US" dirty="0"/>
            <a:t> SU</a:t>
          </a:r>
        </a:p>
      </dgm:t>
    </dgm:pt>
    <dgm:pt modelId="{8BC87449-20CA-481E-BF34-999DA3E71C41}" type="parTrans" cxnId="{DD7EBFBB-D214-4E39-9801-6C19B9DCC4DA}">
      <dgm:prSet/>
      <dgm:spPr/>
      <dgm:t>
        <a:bodyPr/>
        <a:lstStyle/>
        <a:p>
          <a:endParaRPr lang="en-US"/>
        </a:p>
      </dgm:t>
    </dgm:pt>
    <dgm:pt modelId="{4CD759F9-25E6-46D8-9E4C-F8DE9C06A090}" type="sibTrans" cxnId="{DD7EBFBB-D214-4E39-9801-6C19B9DCC4DA}">
      <dgm:prSet/>
      <dgm:spPr/>
      <dgm:t>
        <a:bodyPr/>
        <a:lstStyle/>
        <a:p>
          <a:endParaRPr lang="en-US"/>
        </a:p>
      </dgm:t>
    </dgm:pt>
    <dgm:pt modelId="{44010A5C-007D-4958-A396-DE0F70164BBD}">
      <dgm:prSet phldrT="[Text]"/>
      <dgm:spPr>
        <a:solidFill>
          <a:srgbClr val="FFC000"/>
        </a:solidFill>
      </dgm:spPr>
      <dgm:t>
        <a:bodyPr/>
        <a:lstStyle/>
        <a:p>
          <a:r>
            <a:rPr lang="en-US" dirty="0"/>
            <a:t>NDP</a:t>
          </a:r>
        </a:p>
      </dgm:t>
    </dgm:pt>
    <dgm:pt modelId="{10BCF80C-5ABE-4C03-8142-5265912DB54B}" type="parTrans" cxnId="{26DDE0B6-3924-43AE-A6D1-7773A258A911}">
      <dgm:prSet/>
      <dgm:spPr/>
      <dgm:t>
        <a:bodyPr/>
        <a:lstStyle/>
        <a:p>
          <a:endParaRPr lang="en-US"/>
        </a:p>
      </dgm:t>
    </dgm:pt>
    <dgm:pt modelId="{5BA70FF7-A73C-4FD7-A9AF-F7B463F2FD4B}" type="sibTrans" cxnId="{26DDE0B6-3924-43AE-A6D1-7773A258A911}">
      <dgm:prSet/>
      <dgm:spPr/>
      <dgm:t>
        <a:bodyPr/>
        <a:lstStyle/>
        <a:p>
          <a:endParaRPr lang="en-US"/>
        </a:p>
      </dgm:t>
    </dgm:pt>
    <dgm:pt modelId="{29226164-1948-45C2-AB88-AE059429C210}">
      <dgm:prSet phldrT="[Text]"/>
      <dgm:spPr>
        <a:solidFill>
          <a:schemeClr val="tx2"/>
        </a:solidFill>
      </dgm:spPr>
      <dgm:t>
        <a:bodyPr/>
        <a:lstStyle/>
        <a:p>
          <a:r>
            <a:rPr lang="en-US" dirty="0"/>
            <a:t>Trigger Based</a:t>
          </a:r>
        </a:p>
      </dgm:t>
    </dgm:pt>
    <dgm:pt modelId="{5F4BDAEA-9C0E-4632-A91C-6A12B9D5AC54}" type="parTrans" cxnId="{8C31879B-D83A-43F6-9C34-769CA12359B3}">
      <dgm:prSet/>
      <dgm:spPr/>
      <dgm:t>
        <a:bodyPr/>
        <a:lstStyle/>
        <a:p>
          <a:endParaRPr lang="en-US"/>
        </a:p>
      </dgm:t>
    </dgm:pt>
    <dgm:pt modelId="{10F8B2A8-200A-4C7D-89AF-82B3F0B89AEB}" type="sibTrans" cxnId="{8C31879B-D83A-43F6-9C34-769CA12359B3}">
      <dgm:prSet/>
      <dgm:spPr/>
      <dgm:t>
        <a:bodyPr/>
        <a:lstStyle/>
        <a:p>
          <a:endParaRPr lang="en-US"/>
        </a:p>
      </dgm:t>
    </dgm:pt>
    <dgm:pt modelId="{2A390B03-8684-463E-AC72-0055C6EA0475}">
      <dgm:prSet phldrT="[Text]"/>
      <dgm:spPr>
        <a:solidFill>
          <a:schemeClr val="tx2"/>
        </a:solidFill>
      </dgm:spPr>
      <dgm:t>
        <a:bodyPr/>
        <a:lstStyle/>
        <a:p>
          <a:r>
            <a:rPr lang="en-US" dirty="0"/>
            <a:t>Non-trigger Based</a:t>
          </a:r>
        </a:p>
      </dgm:t>
    </dgm:pt>
    <dgm:pt modelId="{F52CA508-9641-4D27-8430-E103299474EC}" type="parTrans" cxnId="{3F9ABD54-8BAD-4D11-87B1-30CC6A59F096}">
      <dgm:prSet/>
      <dgm:spPr/>
      <dgm:t>
        <a:bodyPr/>
        <a:lstStyle/>
        <a:p>
          <a:endParaRPr lang="en-US"/>
        </a:p>
      </dgm:t>
    </dgm:pt>
    <dgm:pt modelId="{1878754A-0400-4027-9E31-5B91893D7772}" type="sibTrans" cxnId="{3F9ABD54-8BAD-4D11-87B1-30CC6A59F096}">
      <dgm:prSet/>
      <dgm:spPr/>
      <dgm:t>
        <a:bodyPr/>
        <a:lstStyle/>
        <a:p>
          <a:endParaRPr lang="en-US"/>
        </a:p>
      </dgm:t>
    </dgm:pt>
    <dgm:pt modelId="{C299416D-1D1D-4E61-9E3C-E9F664739D67}" type="pres">
      <dgm:prSet presAssocID="{93A55F8A-EFD5-4895-A959-78648EBC2953}" presName="hierChild1" presStyleCnt="0">
        <dgm:presLayoutVars>
          <dgm:orgChart val="1"/>
          <dgm:chPref val="1"/>
          <dgm:dir/>
          <dgm:animOne val="branch"/>
          <dgm:animLvl val="lvl"/>
          <dgm:resizeHandles/>
        </dgm:presLayoutVars>
      </dgm:prSet>
      <dgm:spPr/>
    </dgm:pt>
    <dgm:pt modelId="{A38ADE94-E7F7-4BB9-AFBF-18EE437C3555}" type="pres">
      <dgm:prSet presAssocID="{5EABAF18-CDCD-4994-8014-585850B95DE1}" presName="hierRoot1" presStyleCnt="0">
        <dgm:presLayoutVars>
          <dgm:hierBranch val="init"/>
        </dgm:presLayoutVars>
      </dgm:prSet>
      <dgm:spPr/>
    </dgm:pt>
    <dgm:pt modelId="{1BE4FCD9-C55D-41D1-82E0-8273E81C95C9}" type="pres">
      <dgm:prSet presAssocID="{5EABAF18-CDCD-4994-8014-585850B95DE1}" presName="rootComposite1" presStyleCnt="0"/>
      <dgm:spPr/>
    </dgm:pt>
    <dgm:pt modelId="{1E40F94B-D6C3-4856-8162-A0A4221AAE84}" type="pres">
      <dgm:prSet presAssocID="{5EABAF18-CDCD-4994-8014-585850B95DE1}" presName="rootText1" presStyleLbl="node0" presStyleIdx="0" presStyleCnt="1">
        <dgm:presLayoutVars>
          <dgm:chPref val="3"/>
        </dgm:presLayoutVars>
      </dgm:prSet>
      <dgm:spPr/>
    </dgm:pt>
    <dgm:pt modelId="{A5A41051-A3CC-4F7D-BD38-CACD9024875B}" type="pres">
      <dgm:prSet presAssocID="{5EABAF18-CDCD-4994-8014-585850B95DE1}" presName="rootConnector1" presStyleLbl="node1" presStyleIdx="0" presStyleCnt="0"/>
      <dgm:spPr/>
    </dgm:pt>
    <dgm:pt modelId="{7C0CD036-E981-40DB-910E-1096B26BC7CF}" type="pres">
      <dgm:prSet presAssocID="{5EABAF18-CDCD-4994-8014-585850B95DE1}" presName="hierChild2" presStyleCnt="0"/>
      <dgm:spPr/>
    </dgm:pt>
    <dgm:pt modelId="{F2C02C45-70CA-4981-A3EA-7CC567004FA1}" type="pres">
      <dgm:prSet presAssocID="{5F4BDAEA-9C0E-4632-A91C-6A12B9D5AC54}" presName="Name37" presStyleLbl="parChTrans1D2" presStyleIdx="0" presStyleCnt="2"/>
      <dgm:spPr/>
    </dgm:pt>
    <dgm:pt modelId="{07491A8C-67E2-46FC-BB55-9354DC0672D6}" type="pres">
      <dgm:prSet presAssocID="{29226164-1948-45C2-AB88-AE059429C210}" presName="hierRoot2" presStyleCnt="0">
        <dgm:presLayoutVars>
          <dgm:hierBranch val="init"/>
        </dgm:presLayoutVars>
      </dgm:prSet>
      <dgm:spPr/>
    </dgm:pt>
    <dgm:pt modelId="{AA0D06A9-834D-4BC6-AF16-47FF383CE895}" type="pres">
      <dgm:prSet presAssocID="{29226164-1948-45C2-AB88-AE059429C210}" presName="rootComposite" presStyleCnt="0"/>
      <dgm:spPr/>
    </dgm:pt>
    <dgm:pt modelId="{73FCE66D-B963-4831-850B-BBAD73ACC173}" type="pres">
      <dgm:prSet presAssocID="{29226164-1948-45C2-AB88-AE059429C210}" presName="rootText" presStyleLbl="node2" presStyleIdx="0" presStyleCnt="2">
        <dgm:presLayoutVars>
          <dgm:chPref val="3"/>
        </dgm:presLayoutVars>
      </dgm:prSet>
      <dgm:spPr/>
    </dgm:pt>
    <dgm:pt modelId="{5FD975C2-F8CA-4C1C-A39D-846F2CE37EF3}" type="pres">
      <dgm:prSet presAssocID="{29226164-1948-45C2-AB88-AE059429C210}" presName="rootConnector" presStyleLbl="node2" presStyleIdx="0" presStyleCnt="2"/>
      <dgm:spPr/>
    </dgm:pt>
    <dgm:pt modelId="{28D695AF-04EC-4D8E-9F74-DC359D34A679}" type="pres">
      <dgm:prSet presAssocID="{29226164-1948-45C2-AB88-AE059429C210}" presName="hierChild4" presStyleCnt="0"/>
      <dgm:spPr/>
    </dgm:pt>
    <dgm:pt modelId="{309C3B04-9B5E-47DA-AC85-E06383A741C3}" type="pres">
      <dgm:prSet presAssocID="{29226164-1948-45C2-AB88-AE059429C210}" presName="hierChild5" presStyleCnt="0"/>
      <dgm:spPr/>
    </dgm:pt>
    <dgm:pt modelId="{1EF27237-868F-4FD5-B221-1353563FA40E}" type="pres">
      <dgm:prSet presAssocID="{F52CA508-9641-4D27-8430-E103299474EC}" presName="Name37" presStyleLbl="parChTrans1D2" presStyleIdx="1" presStyleCnt="2"/>
      <dgm:spPr/>
    </dgm:pt>
    <dgm:pt modelId="{5E831E91-2045-4B28-A319-0F1D3F0EAFC3}" type="pres">
      <dgm:prSet presAssocID="{2A390B03-8684-463E-AC72-0055C6EA0475}" presName="hierRoot2" presStyleCnt="0">
        <dgm:presLayoutVars>
          <dgm:hierBranch val="init"/>
        </dgm:presLayoutVars>
      </dgm:prSet>
      <dgm:spPr/>
    </dgm:pt>
    <dgm:pt modelId="{E5BCE75F-A4FE-4E9D-9BA1-0C94C5F4133F}" type="pres">
      <dgm:prSet presAssocID="{2A390B03-8684-463E-AC72-0055C6EA0475}" presName="rootComposite" presStyleCnt="0"/>
      <dgm:spPr/>
    </dgm:pt>
    <dgm:pt modelId="{54D506A5-F9E0-43EE-AFA4-509322892A57}" type="pres">
      <dgm:prSet presAssocID="{2A390B03-8684-463E-AC72-0055C6EA0475}" presName="rootText" presStyleLbl="node2" presStyleIdx="1" presStyleCnt="2">
        <dgm:presLayoutVars>
          <dgm:chPref val="3"/>
        </dgm:presLayoutVars>
      </dgm:prSet>
      <dgm:spPr/>
    </dgm:pt>
    <dgm:pt modelId="{4D650D33-8721-46EE-81F8-51118AAFB433}" type="pres">
      <dgm:prSet presAssocID="{2A390B03-8684-463E-AC72-0055C6EA0475}" presName="rootConnector" presStyleLbl="node2" presStyleIdx="1" presStyleCnt="2"/>
      <dgm:spPr/>
    </dgm:pt>
    <dgm:pt modelId="{AC01C3C6-0B2A-4122-8EC1-21157E77E65D}" type="pres">
      <dgm:prSet presAssocID="{2A390B03-8684-463E-AC72-0055C6EA0475}" presName="hierChild4" presStyleCnt="0"/>
      <dgm:spPr/>
    </dgm:pt>
    <dgm:pt modelId="{F516FF7D-C4C0-4A37-991D-38CEAC93B532}" type="pres">
      <dgm:prSet presAssocID="{5D93DD35-E8F8-4535-847E-35F285AFD464}" presName="Name37" presStyleLbl="parChTrans1D3" presStyleIdx="0" presStyleCnt="2"/>
      <dgm:spPr/>
    </dgm:pt>
    <dgm:pt modelId="{42EB6F65-8316-4F06-80B6-68C95B0E62F9}" type="pres">
      <dgm:prSet presAssocID="{2D3F511F-D829-4EBF-91D4-A957B17C833C}" presName="hierRoot2" presStyleCnt="0">
        <dgm:presLayoutVars>
          <dgm:hierBranch val="init"/>
        </dgm:presLayoutVars>
      </dgm:prSet>
      <dgm:spPr/>
    </dgm:pt>
    <dgm:pt modelId="{0C4FA5F5-28A8-4CF0-85BD-4DCB68649A7A}" type="pres">
      <dgm:prSet presAssocID="{2D3F511F-D829-4EBF-91D4-A957B17C833C}" presName="rootComposite" presStyleCnt="0"/>
      <dgm:spPr/>
    </dgm:pt>
    <dgm:pt modelId="{E56BB276-F592-4E19-BAED-8812BA7B3B51}" type="pres">
      <dgm:prSet presAssocID="{2D3F511F-D829-4EBF-91D4-A957B17C833C}" presName="rootText" presStyleLbl="node3" presStyleIdx="0" presStyleCnt="2">
        <dgm:presLayoutVars>
          <dgm:chPref val="3"/>
        </dgm:presLayoutVars>
      </dgm:prSet>
      <dgm:spPr/>
    </dgm:pt>
    <dgm:pt modelId="{199ED396-437F-4229-A262-073C8640C08F}" type="pres">
      <dgm:prSet presAssocID="{2D3F511F-D829-4EBF-91D4-A957B17C833C}" presName="rootConnector" presStyleLbl="node3" presStyleIdx="0" presStyleCnt="2"/>
      <dgm:spPr/>
    </dgm:pt>
    <dgm:pt modelId="{C198F62F-8D15-4D0A-BFB6-5092648A612B}" type="pres">
      <dgm:prSet presAssocID="{2D3F511F-D829-4EBF-91D4-A957B17C833C}" presName="hierChild4" presStyleCnt="0"/>
      <dgm:spPr/>
    </dgm:pt>
    <dgm:pt modelId="{06C1D43B-FA0E-41E7-A2B9-C3D076E717D7}" type="pres">
      <dgm:prSet presAssocID="{11FF39AE-F046-4C15-B7C8-0A8043FB777B}" presName="Name37" presStyleLbl="parChTrans1D4" presStyleIdx="0" presStyleCnt="4"/>
      <dgm:spPr/>
    </dgm:pt>
    <dgm:pt modelId="{86361B31-C795-454A-BEC3-D543FC125C93}" type="pres">
      <dgm:prSet presAssocID="{6AD41656-A590-4451-A2CC-3B03E463CDE7}" presName="hierRoot2" presStyleCnt="0">
        <dgm:presLayoutVars>
          <dgm:hierBranch val="init"/>
        </dgm:presLayoutVars>
      </dgm:prSet>
      <dgm:spPr/>
    </dgm:pt>
    <dgm:pt modelId="{7BD091E8-EC06-4633-A636-DC8134C24266}" type="pres">
      <dgm:prSet presAssocID="{6AD41656-A590-4451-A2CC-3B03E463CDE7}" presName="rootComposite" presStyleCnt="0"/>
      <dgm:spPr/>
    </dgm:pt>
    <dgm:pt modelId="{4D97FECF-E521-42EC-B6E3-2EF1C02CF85C}" type="pres">
      <dgm:prSet presAssocID="{6AD41656-A590-4451-A2CC-3B03E463CDE7}" presName="rootText" presStyleLbl="node4" presStyleIdx="0" presStyleCnt="4">
        <dgm:presLayoutVars>
          <dgm:chPref val="3"/>
        </dgm:presLayoutVars>
      </dgm:prSet>
      <dgm:spPr/>
    </dgm:pt>
    <dgm:pt modelId="{B478A7FC-1BFE-4097-8B18-C356D59A5449}" type="pres">
      <dgm:prSet presAssocID="{6AD41656-A590-4451-A2CC-3B03E463CDE7}" presName="rootConnector" presStyleLbl="node4" presStyleIdx="0" presStyleCnt="4"/>
      <dgm:spPr/>
    </dgm:pt>
    <dgm:pt modelId="{E5775C93-09D0-47E4-8BE7-C420C7544F65}" type="pres">
      <dgm:prSet presAssocID="{6AD41656-A590-4451-A2CC-3B03E463CDE7}" presName="hierChild4" presStyleCnt="0"/>
      <dgm:spPr/>
    </dgm:pt>
    <dgm:pt modelId="{0AA0BCBC-011B-47A6-99BB-D061BCF33007}" type="pres">
      <dgm:prSet presAssocID="{6AD41656-A590-4451-A2CC-3B03E463CDE7}" presName="hierChild5" presStyleCnt="0"/>
      <dgm:spPr/>
    </dgm:pt>
    <dgm:pt modelId="{7C466FCC-2571-48E6-AD5E-5BEFE31D429A}" type="pres">
      <dgm:prSet presAssocID="{5E931F6F-E62C-45C0-810B-A01B393BC9F2}" presName="Name37" presStyleLbl="parChTrans1D4" presStyleIdx="1" presStyleCnt="4"/>
      <dgm:spPr/>
    </dgm:pt>
    <dgm:pt modelId="{55739AF9-300B-4C1E-B08E-12D7ED2B0353}" type="pres">
      <dgm:prSet presAssocID="{C6C731E1-853D-4422-9630-A3A5A4202358}" presName="hierRoot2" presStyleCnt="0">
        <dgm:presLayoutVars>
          <dgm:hierBranch val="init"/>
        </dgm:presLayoutVars>
      </dgm:prSet>
      <dgm:spPr/>
    </dgm:pt>
    <dgm:pt modelId="{7ABA8CC8-34D2-488C-98DF-48BF5F51ED02}" type="pres">
      <dgm:prSet presAssocID="{C6C731E1-853D-4422-9630-A3A5A4202358}" presName="rootComposite" presStyleCnt="0"/>
      <dgm:spPr/>
    </dgm:pt>
    <dgm:pt modelId="{229CE40F-962A-4607-9165-A8F4CFED3C66}" type="pres">
      <dgm:prSet presAssocID="{C6C731E1-853D-4422-9630-A3A5A4202358}" presName="rootText" presStyleLbl="node4" presStyleIdx="1" presStyleCnt="4">
        <dgm:presLayoutVars>
          <dgm:chPref val="3"/>
        </dgm:presLayoutVars>
      </dgm:prSet>
      <dgm:spPr/>
    </dgm:pt>
    <dgm:pt modelId="{F8FC448D-099C-45F8-8332-7A93F0D16FAF}" type="pres">
      <dgm:prSet presAssocID="{C6C731E1-853D-4422-9630-A3A5A4202358}" presName="rootConnector" presStyleLbl="node4" presStyleIdx="1" presStyleCnt="4"/>
      <dgm:spPr/>
    </dgm:pt>
    <dgm:pt modelId="{998B8B18-464A-44E8-A8B8-CCF9FE7DCCA4}" type="pres">
      <dgm:prSet presAssocID="{C6C731E1-853D-4422-9630-A3A5A4202358}" presName="hierChild4" presStyleCnt="0"/>
      <dgm:spPr/>
    </dgm:pt>
    <dgm:pt modelId="{CF6267AF-585B-438D-89C6-0FF05539B4D2}" type="pres">
      <dgm:prSet presAssocID="{C6C731E1-853D-4422-9630-A3A5A4202358}" presName="hierChild5" presStyleCnt="0"/>
      <dgm:spPr/>
    </dgm:pt>
    <dgm:pt modelId="{2D84BB82-A252-4031-9C14-A0C84906EBAC}" type="pres">
      <dgm:prSet presAssocID="{8BC87449-20CA-481E-BF34-999DA3E71C41}" presName="Name37" presStyleLbl="parChTrans1D4" presStyleIdx="2" presStyleCnt="4"/>
      <dgm:spPr/>
    </dgm:pt>
    <dgm:pt modelId="{5FA1182D-F868-4207-BE6D-9EDE90400290}" type="pres">
      <dgm:prSet presAssocID="{3499C3DE-40EC-42E0-8FC1-020FBE407A26}" presName="hierRoot2" presStyleCnt="0">
        <dgm:presLayoutVars>
          <dgm:hierBranch val="init"/>
        </dgm:presLayoutVars>
      </dgm:prSet>
      <dgm:spPr/>
    </dgm:pt>
    <dgm:pt modelId="{8ED8C7AF-FDB9-4870-B9C6-B7BDE505C1F6}" type="pres">
      <dgm:prSet presAssocID="{3499C3DE-40EC-42E0-8FC1-020FBE407A26}" presName="rootComposite" presStyleCnt="0"/>
      <dgm:spPr/>
    </dgm:pt>
    <dgm:pt modelId="{2E8536BB-AE09-45BC-934A-EA437DDF2BE3}" type="pres">
      <dgm:prSet presAssocID="{3499C3DE-40EC-42E0-8FC1-020FBE407A26}" presName="rootText" presStyleLbl="node4" presStyleIdx="2" presStyleCnt="4">
        <dgm:presLayoutVars>
          <dgm:chPref val="3"/>
        </dgm:presLayoutVars>
      </dgm:prSet>
      <dgm:spPr/>
    </dgm:pt>
    <dgm:pt modelId="{78BD4CD9-9DFC-4961-A034-BE1CA84C7B4C}" type="pres">
      <dgm:prSet presAssocID="{3499C3DE-40EC-42E0-8FC1-020FBE407A26}" presName="rootConnector" presStyleLbl="node4" presStyleIdx="2" presStyleCnt="4"/>
      <dgm:spPr/>
    </dgm:pt>
    <dgm:pt modelId="{99C91519-6C22-459B-B639-FBB3E86541C8}" type="pres">
      <dgm:prSet presAssocID="{3499C3DE-40EC-42E0-8FC1-020FBE407A26}" presName="hierChild4" presStyleCnt="0"/>
      <dgm:spPr/>
    </dgm:pt>
    <dgm:pt modelId="{63CE35BA-CEF6-4FB2-BAC9-7A77CF67CBDA}" type="pres">
      <dgm:prSet presAssocID="{3499C3DE-40EC-42E0-8FC1-020FBE407A26}" presName="hierChild5" presStyleCnt="0"/>
      <dgm:spPr/>
    </dgm:pt>
    <dgm:pt modelId="{9D3EFB97-B22E-49DE-9C86-2D7FC413B53A}" type="pres">
      <dgm:prSet presAssocID="{10BCF80C-5ABE-4C03-8142-5265912DB54B}" presName="Name37" presStyleLbl="parChTrans1D4" presStyleIdx="3" presStyleCnt="4"/>
      <dgm:spPr/>
    </dgm:pt>
    <dgm:pt modelId="{0437CCDF-1798-43B8-8D09-D2BFE8DBF17E}" type="pres">
      <dgm:prSet presAssocID="{44010A5C-007D-4958-A396-DE0F70164BBD}" presName="hierRoot2" presStyleCnt="0">
        <dgm:presLayoutVars>
          <dgm:hierBranch val="init"/>
        </dgm:presLayoutVars>
      </dgm:prSet>
      <dgm:spPr/>
    </dgm:pt>
    <dgm:pt modelId="{50159EDC-A56A-4916-89BB-287A8EA6028E}" type="pres">
      <dgm:prSet presAssocID="{44010A5C-007D-4958-A396-DE0F70164BBD}" presName="rootComposite" presStyleCnt="0"/>
      <dgm:spPr/>
    </dgm:pt>
    <dgm:pt modelId="{5F7AA44B-6F58-46D1-AA90-03FC835D0E83}" type="pres">
      <dgm:prSet presAssocID="{44010A5C-007D-4958-A396-DE0F70164BBD}" presName="rootText" presStyleLbl="node4" presStyleIdx="3" presStyleCnt="4">
        <dgm:presLayoutVars>
          <dgm:chPref val="3"/>
        </dgm:presLayoutVars>
      </dgm:prSet>
      <dgm:spPr/>
    </dgm:pt>
    <dgm:pt modelId="{0BC6C3A4-6109-4D43-8099-8256B4F7ECD0}" type="pres">
      <dgm:prSet presAssocID="{44010A5C-007D-4958-A396-DE0F70164BBD}" presName="rootConnector" presStyleLbl="node4" presStyleIdx="3" presStyleCnt="4"/>
      <dgm:spPr/>
    </dgm:pt>
    <dgm:pt modelId="{CBFD5988-190E-4E1E-A3B6-4D061436DB9C}" type="pres">
      <dgm:prSet presAssocID="{44010A5C-007D-4958-A396-DE0F70164BBD}" presName="hierChild4" presStyleCnt="0"/>
      <dgm:spPr/>
    </dgm:pt>
    <dgm:pt modelId="{2DCFCF98-0B9A-413B-BF80-E8E6923EA493}" type="pres">
      <dgm:prSet presAssocID="{44010A5C-007D-4958-A396-DE0F70164BBD}" presName="hierChild5" presStyleCnt="0"/>
      <dgm:spPr/>
    </dgm:pt>
    <dgm:pt modelId="{E5E65CD9-6D7C-4DBD-8E23-F9EA851746E7}" type="pres">
      <dgm:prSet presAssocID="{2D3F511F-D829-4EBF-91D4-A957B17C833C}" presName="hierChild5" presStyleCnt="0"/>
      <dgm:spPr/>
    </dgm:pt>
    <dgm:pt modelId="{8E88B99E-C6BC-46B7-A4AF-59B020AA98A1}" type="pres">
      <dgm:prSet presAssocID="{FBC9A77F-7B10-4B99-8491-1DA450363BC7}" presName="Name37" presStyleLbl="parChTrans1D3" presStyleIdx="1" presStyleCnt="2"/>
      <dgm:spPr/>
    </dgm:pt>
    <dgm:pt modelId="{13B59A7C-F129-424D-BA8F-9F87228CCD2E}" type="pres">
      <dgm:prSet presAssocID="{2A28B2B3-4CFD-44E5-B71D-F459ADE176A6}" presName="hierRoot2" presStyleCnt="0">
        <dgm:presLayoutVars>
          <dgm:hierBranch val="init"/>
        </dgm:presLayoutVars>
      </dgm:prSet>
      <dgm:spPr/>
    </dgm:pt>
    <dgm:pt modelId="{576AC5D8-B85F-4ACF-9260-CC7279A22C93}" type="pres">
      <dgm:prSet presAssocID="{2A28B2B3-4CFD-44E5-B71D-F459ADE176A6}" presName="rootComposite" presStyleCnt="0"/>
      <dgm:spPr/>
    </dgm:pt>
    <dgm:pt modelId="{59922ECB-39FB-4CB4-A32F-9075B10AC831}" type="pres">
      <dgm:prSet presAssocID="{2A28B2B3-4CFD-44E5-B71D-F459ADE176A6}" presName="rootText" presStyleLbl="node3" presStyleIdx="1" presStyleCnt="2">
        <dgm:presLayoutVars>
          <dgm:chPref val="3"/>
        </dgm:presLayoutVars>
      </dgm:prSet>
      <dgm:spPr/>
    </dgm:pt>
    <dgm:pt modelId="{0BDF91E8-452A-4965-A93E-225C3FAFFD29}" type="pres">
      <dgm:prSet presAssocID="{2A28B2B3-4CFD-44E5-B71D-F459ADE176A6}" presName="rootConnector" presStyleLbl="node3" presStyleIdx="1" presStyleCnt="2"/>
      <dgm:spPr/>
    </dgm:pt>
    <dgm:pt modelId="{76EC562B-F020-4B76-AD3F-B5B6A608B25B}" type="pres">
      <dgm:prSet presAssocID="{2A28B2B3-4CFD-44E5-B71D-F459ADE176A6}" presName="hierChild4" presStyleCnt="0"/>
      <dgm:spPr/>
    </dgm:pt>
    <dgm:pt modelId="{AB20A0B5-C041-4207-9891-F8B371679254}" type="pres">
      <dgm:prSet presAssocID="{2A28B2B3-4CFD-44E5-B71D-F459ADE176A6}" presName="hierChild5" presStyleCnt="0"/>
      <dgm:spPr/>
    </dgm:pt>
    <dgm:pt modelId="{11D849F3-6186-4E3A-995A-DC6F7FF10194}" type="pres">
      <dgm:prSet presAssocID="{2A390B03-8684-463E-AC72-0055C6EA0475}" presName="hierChild5" presStyleCnt="0"/>
      <dgm:spPr/>
    </dgm:pt>
    <dgm:pt modelId="{DFA38C6C-DADB-48C7-B2AB-A400C5F6905D}" type="pres">
      <dgm:prSet presAssocID="{5EABAF18-CDCD-4994-8014-585850B95DE1}" presName="hierChild3" presStyleCnt="0"/>
      <dgm:spPr/>
    </dgm:pt>
  </dgm:ptLst>
  <dgm:cxnLst>
    <dgm:cxn modelId="{2CCA6402-5C02-4FF8-8313-EEFCD41562C7}" type="presOf" srcId="{3499C3DE-40EC-42E0-8FC1-020FBE407A26}" destId="{78BD4CD9-9DFC-4961-A034-BE1CA84C7B4C}" srcOrd="1" destOrd="0" presId="urn:microsoft.com/office/officeart/2005/8/layout/orgChart1"/>
    <dgm:cxn modelId="{75B90B06-997F-4900-A6E2-DFC773C3446F}" type="presOf" srcId="{11FF39AE-F046-4C15-B7C8-0A8043FB777B}" destId="{06C1D43B-FA0E-41E7-A2B9-C3D076E717D7}" srcOrd="0" destOrd="0" presId="urn:microsoft.com/office/officeart/2005/8/layout/orgChart1"/>
    <dgm:cxn modelId="{68358906-455F-46B1-B1C7-CBFE09CEF1D5}" srcId="{2D3F511F-D829-4EBF-91D4-A957B17C833C}" destId="{C6C731E1-853D-4422-9630-A3A5A4202358}" srcOrd="1" destOrd="0" parTransId="{5E931F6F-E62C-45C0-810B-A01B393BC9F2}" sibTransId="{578F343D-F3E3-4080-99BE-210ADE25945E}"/>
    <dgm:cxn modelId="{90325E13-58BE-4BDE-8C85-0AD05D75EAFF}" type="presOf" srcId="{5D93DD35-E8F8-4535-847E-35F285AFD464}" destId="{F516FF7D-C4C0-4A37-991D-38CEAC93B532}" srcOrd="0" destOrd="0" presId="urn:microsoft.com/office/officeart/2005/8/layout/orgChart1"/>
    <dgm:cxn modelId="{12AAED15-BEAA-4E14-9319-884AE60128B9}" type="presOf" srcId="{6AD41656-A590-4451-A2CC-3B03E463CDE7}" destId="{4D97FECF-E521-42EC-B6E3-2EF1C02CF85C}" srcOrd="0" destOrd="0" presId="urn:microsoft.com/office/officeart/2005/8/layout/orgChart1"/>
    <dgm:cxn modelId="{32A5A016-3D29-4037-8376-3E0EBB54B397}" type="presOf" srcId="{C6C731E1-853D-4422-9630-A3A5A4202358}" destId="{F8FC448D-099C-45F8-8332-7A93F0D16FAF}" srcOrd="1" destOrd="0" presId="urn:microsoft.com/office/officeart/2005/8/layout/orgChart1"/>
    <dgm:cxn modelId="{16B15430-B6DC-438B-BF47-3D74CEBCDF44}" type="presOf" srcId="{10BCF80C-5ABE-4C03-8142-5265912DB54B}" destId="{9D3EFB97-B22E-49DE-9C86-2D7FC413B53A}" srcOrd="0" destOrd="0" presId="urn:microsoft.com/office/officeart/2005/8/layout/orgChart1"/>
    <dgm:cxn modelId="{A6825B37-8586-4608-9DDC-EC377445C19C}" type="presOf" srcId="{44010A5C-007D-4958-A396-DE0F70164BBD}" destId="{0BC6C3A4-6109-4D43-8099-8256B4F7ECD0}" srcOrd="1" destOrd="0" presId="urn:microsoft.com/office/officeart/2005/8/layout/orgChart1"/>
    <dgm:cxn modelId="{3741A83C-9D73-46A6-909E-9F48CCE144FD}" type="presOf" srcId="{FBC9A77F-7B10-4B99-8491-1DA450363BC7}" destId="{8E88B99E-C6BC-46B7-A4AF-59B020AA98A1}" srcOrd="0" destOrd="0" presId="urn:microsoft.com/office/officeart/2005/8/layout/orgChart1"/>
    <dgm:cxn modelId="{6E55943E-0011-49DA-B180-ADC8953E9B0E}" type="presOf" srcId="{2D3F511F-D829-4EBF-91D4-A957B17C833C}" destId="{199ED396-437F-4229-A262-073C8640C08F}" srcOrd="1" destOrd="0" presId="urn:microsoft.com/office/officeart/2005/8/layout/orgChart1"/>
    <dgm:cxn modelId="{01EEB43F-9846-426A-834A-432AC87F8D72}" type="presOf" srcId="{3499C3DE-40EC-42E0-8FC1-020FBE407A26}" destId="{2E8536BB-AE09-45BC-934A-EA437DDF2BE3}" srcOrd="0" destOrd="0" presId="urn:microsoft.com/office/officeart/2005/8/layout/orgChart1"/>
    <dgm:cxn modelId="{4C1FF75E-2005-4CED-B3D1-99CB429A1206}" type="presOf" srcId="{2A390B03-8684-463E-AC72-0055C6EA0475}" destId="{54D506A5-F9E0-43EE-AFA4-509322892A57}" srcOrd="0" destOrd="0" presId="urn:microsoft.com/office/officeart/2005/8/layout/orgChart1"/>
    <dgm:cxn modelId="{92BEF966-2068-42D2-8B3B-080684894D5B}" type="presOf" srcId="{2D3F511F-D829-4EBF-91D4-A957B17C833C}" destId="{E56BB276-F592-4E19-BAED-8812BA7B3B51}" srcOrd="0" destOrd="0" presId="urn:microsoft.com/office/officeart/2005/8/layout/orgChart1"/>
    <dgm:cxn modelId="{CA45FB67-3034-4F64-BD8E-6F6E4D2595AA}" srcId="{93A55F8A-EFD5-4895-A959-78648EBC2953}" destId="{5EABAF18-CDCD-4994-8014-585850B95DE1}" srcOrd="0" destOrd="0" parTransId="{5DA1A88A-F7CB-4E19-8839-810C34367AC1}" sibTransId="{72E8414A-0667-4557-8982-2167FA77D20D}"/>
    <dgm:cxn modelId="{45080668-7F9E-405C-85CC-06D216AE8AE5}" type="presOf" srcId="{5E931F6F-E62C-45C0-810B-A01B393BC9F2}" destId="{7C466FCC-2571-48E6-AD5E-5BEFE31D429A}" srcOrd="0" destOrd="0" presId="urn:microsoft.com/office/officeart/2005/8/layout/orgChart1"/>
    <dgm:cxn modelId="{7DBF7649-884B-498D-876D-C61CE3211F9E}" type="presOf" srcId="{5EABAF18-CDCD-4994-8014-585850B95DE1}" destId="{1E40F94B-D6C3-4856-8162-A0A4221AAE84}" srcOrd="0" destOrd="0" presId="urn:microsoft.com/office/officeart/2005/8/layout/orgChart1"/>
    <dgm:cxn modelId="{93A7C24A-52A3-4BB0-B258-A9A89C3F3A4F}" type="presOf" srcId="{6AD41656-A590-4451-A2CC-3B03E463CDE7}" destId="{B478A7FC-1BFE-4097-8B18-C356D59A5449}" srcOrd="1" destOrd="0" presId="urn:microsoft.com/office/officeart/2005/8/layout/orgChart1"/>
    <dgm:cxn modelId="{3086976B-D8EB-4D4A-B207-E8A290EFAB56}" type="presOf" srcId="{5F4BDAEA-9C0E-4632-A91C-6A12B9D5AC54}" destId="{F2C02C45-70CA-4981-A3EA-7CC567004FA1}" srcOrd="0" destOrd="0" presId="urn:microsoft.com/office/officeart/2005/8/layout/orgChart1"/>
    <dgm:cxn modelId="{C9B9744D-9172-47EC-AB67-D9D6C91DC424}" type="presOf" srcId="{29226164-1948-45C2-AB88-AE059429C210}" destId="{73FCE66D-B963-4831-850B-BBAD73ACC173}" srcOrd="0" destOrd="0" presId="urn:microsoft.com/office/officeart/2005/8/layout/orgChart1"/>
    <dgm:cxn modelId="{8B519C4E-3CCA-4E73-AE97-2423899458F0}" type="presOf" srcId="{C6C731E1-853D-4422-9630-A3A5A4202358}" destId="{229CE40F-962A-4607-9165-A8F4CFED3C66}" srcOrd="0" destOrd="0" presId="urn:microsoft.com/office/officeart/2005/8/layout/orgChart1"/>
    <dgm:cxn modelId="{E10BEF52-C7A3-4351-9CC6-C651141B8F00}" type="presOf" srcId="{2A28B2B3-4CFD-44E5-B71D-F459ADE176A6}" destId="{0BDF91E8-452A-4965-A93E-225C3FAFFD29}" srcOrd="1" destOrd="0" presId="urn:microsoft.com/office/officeart/2005/8/layout/orgChart1"/>
    <dgm:cxn modelId="{FA6B8854-113A-42AB-B6EE-8439C4D6FA5A}" type="presOf" srcId="{93A55F8A-EFD5-4895-A959-78648EBC2953}" destId="{C299416D-1D1D-4E61-9E3C-E9F664739D67}" srcOrd="0" destOrd="0" presId="urn:microsoft.com/office/officeart/2005/8/layout/orgChart1"/>
    <dgm:cxn modelId="{3F9ABD54-8BAD-4D11-87B1-30CC6A59F096}" srcId="{5EABAF18-CDCD-4994-8014-585850B95DE1}" destId="{2A390B03-8684-463E-AC72-0055C6EA0475}" srcOrd="1" destOrd="0" parTransId="{F52CA508-9641-4D27-8430-E103299474EC}" sibTransId="{1878754A-0400-4027-9E31-5B91893D7772}"/>
    <dgm:cxn modelId="{D8DA1955-6028-422C-894A-3DE476E1488F}" type="presOf" srcId="{F52CA508-9641-4D27-8430-E103299474EC}" destId="{1EF27237-868F-4FD5-B221-1353563FA40E}" srcOrd="0" destOrd="0" presId="urn:microsoft.com/office/officeart/2005/8/layout/orgChart1"/>
    <dgm:cxn modelId="{4A930677-18F7-400D-AE2B-77F5E01DF381}" srcId="{2A390B03-8684-463E-AC72-0055C6EA0475}" destId="{2D3F511F-D829-4EBF-91D4-A957B17C833C}" srcOrd="0" destOrd="0" parTransId="{5D93DD35-E8F8-4535-847E-35F285AFD464}" sibTransId="{BC49A79C-7C07-4E66-8E4C-5996137D57B4}"/>
    <dgm:cxn modelId="{8C31879B-D83A-43F6-9C34-769CA12359B3}" srcId="{5EABAF18-CDCD-4994-8014-585850B95DE1}" destId="{29226164-1948-45C2-AB88-AE059429C210}" srcOrd="0" destOrd="0" parTransId="{5F4BDAEA-9C0E-4632-A91C-6A12B9D5AC54}" sibTransId="{10F8B2A8-200A-4C7D-89AF-82B3F0B89AEB}"/>
    <dgm:cxn modelId="{26DDE0B6-3924-43AE-A6D1-7773A258A911}" srcId="{2D3F511F-D829-4EBF-91D4-A957B17C833C}" destId="{44010A5C-007D-4958-A396-DE0F70164BBD}" srcOrd="3" destOrd="0" parTransId="{10BCF80C-5ABE-4C03-8142-5265912DB54B}" sibTransId="{5BA70FF7-A73C-4FD7-A9AF-F7B463F2FD4B}"/>
    <dgm:cxn modelId="{C3DF7EB7-4C9A-4406-9348-953C4AE6C882}" srcId="{2D3F511F-D829-4EBF-91D4-A957B17C833C}" destId="{6AD41656-A590-4451-A2CC-3B03E463CDE7}" srcOrd="0" destOrd="0" parTransId="{11FF39AE-F046-4C15-B7C8-0A8043FB777B}" sibTransId="{ED1E6F31-1E44-417A-B637-D510F2508A0E}"/>
    <dgm:cxn modelId="{BEACD4B9-6398-4481-9085-9834E2F881EF}" srcId="{2A390B03-8684-463E-AC72-0055C6EA0475}" destId="{2A28B2B3-4CFD-44E5-B71D-F459ADE176A6}" srcOrd="1" destOrd="0" parTransId="{FBC9A77F-7B10-4B99-8491-1DA450363BC7}" sibTransId="{C93118D5-772B-41C6-8AE8-D50BA5D84FE1}"/>
    <dgm:cxn modelId="{DD7EBFBB-D214-4E39-9801-6C19B9DCC4DA}" srcId="{2D3F511F-D829-4EBF-91D4-A957B17C833C}" destId="{3499C3DE-40EC-42E0-8FC1-020FBE407A26}" srcOrd="2" destOrd="0" parTransId="{8BC87449-20CA-481E-BF34-999DA3E71C41}" sibTransId="{4CD759F9-25E6-46D8-9E4C-F8DE9C06A090}"/>
    <dgm:cxn modelId="{F8FC02D0-A10E-41F5-9140-E1C377D922B7}" type="presOf" srcId="{29226164-1948-45C2-AB88-AE059429C210}" destId="{5FD975C2-F8CA-4C1C-A39D-846F2CE37EF3}" srcOrd="1" destOrd="0" presId="urn:microsoft.com/office/officeart/2005/8/layout/orgChart1"/>
    <dgm:cxn modelId="{FCD126E0-27B1-425E-AFC6-AEF83EF9AF27}" type="presOf" srcId="{44010A5C-007D-4958-A396-DE0F70164BBD}" destId="{5F7AA44B-6F58-46D1-AA90-03FC835D0E83}" srcOrd="0" destOrd="0" presId="urn:microsoft.com/office/officeart/2005/8/layout/orgChart1"/>
    <dgm:cxn modelId="{EA4BE8E1-8C31-42CC-845F-41F3D898B8B8}" type="presOf" srcId="{2A28B2B3-4CFD-44E5-B71D-F459ADE176A6}" destId="{59922ECB-39FB-4CB4-A32F-9075B10AC831}" srcOrd="0" destOrd="0" presId="urn:microsoft.com/office/officeart/2005/8/layout/orgChart1"/>
    <dgm:cxn modelId="{C2F289E4-1ADA-4208-9779-FB585298D3A1}" type="presOf" srcId="{8BC87449-20CA-481E-BF34-999DA3E71C41}" destId="{2D84BB82-A252-4031-9C14-A0C84906EBAC}" srcOrd="0" destOrd="0" presId="urn:microsoft.com/office/officeart/2005/8/layout/orgChart1"/>
    <dgm:cxn modelId="{FFB59FE5-F60F-4CCD-ACA5-6635376A1FFC}" type="presOf" srcId="{2A390B03-8684-463E-AC72-0055C6EA0475}" destId="{4D650D33-8721-46EE-81F8-51118AAFB433}" srcOrd="1" destOrd="0" presId="urn:microsoft.com/office/officeart/2005/8/layout/orgChart1"/>
    <dgm:cxn modelId="{A2A740E6-7117-45C3-87AA-85DD0CBFD811}" type="presOf" srcId="{5EABAF18-CDCD-4994-8014-585850B95DE1}" destId="{A5A41051-A3CC-4F7D-BD38-CACD9024875B}" srcOrd="1" destOrd="0" presId="urn:microsoft.com/office/officeart/2005/8/layout/orgChart1"/>
    <dgm:cxn modelId="{A70A0B37-5433-4763-BEAE-4B4D44A11922}" type="presParOf" srcId="{C299416D-1D1D-4E61-9E3C-E9F664739D67}" destId="{A38ADE94-E7F7-4BB9-AFBF-18EE437C3555}" srcOrd="0" destOrd="0" presId="urn:microsoft.com/office/officeart/2005/8/layout/orgChart1"/>
    <dgm:cxn modelId="{F0F517A5-2FCA-43F2-AA98-DB8BA41C351E}" type="presParOf" srcId="{A38ADE94-E7F7-4BB9-AFBF-18EE437C3555}" destId="{1BE4FCD9-C55D-41D1-82E0-8273E81C95C9}" srcOrd="0" destOrd="0" presId="urn:microsoft.com/office/officeart/2005/8/layout/orgChart1"/>
    <dgm:cxn modelId="{62BA087B-91DC-4B95-9016-73DAEE0E5F57}" type="presParOf" srcId="{1BE4FCD9-C55D-41D1-82E0-8273E81C95C9}" destId="{1E40F94B-D6C3-4856-8162-A0A4221AAE84}" srcOrd="0" destOrd="0" presId="urn:microsoft.com/office/officeart/2005/8/layout/orgChart1"/>
    <dgm:cxn modelId="{082ED91D-CD19-4217-823F-E6DFCA3729F9}" type="presParOf" srcId="{1BE4FCD9-C55D-41D1-82E0-8273E81C95C9}" destId="{A5A41051-A3CC-4F7D-BD38-CACD9024875B}" srcOrd="1" destOrd="0" presId="urn:microsoft.com/office/officeart/2005/8/layout/orgChart1"/>
    <dgm:cxn modelId="{50FC4656-BF33-4EA8-8AE3-AAC1FDA9A478}" type="presParOf" srcId="{A38ADE94-E7F7-4BB9-AFBF-18EE437C3555}" destId="{7C0CD036-E981-40DB-910E-1096B26BC7CF}" srcOrd="1" destOrd="0" presId="urn:microsoft.com/office/officeart/2005/8/layout/orgChart1"/>
    <dgm:cxn modelId="{F61DEFCF-DB34-4632-84C4-38F241159DBE}" type="presParOf" srcId="{7C0CD036-E981-40DB-910E-1096B26BC7CF}" destId="{F2C02C45-70CA-4981-A3EA-7CC567004FA1}" srcOrd="0" destOrd="0" presId="urn:microsoft.com/office/officeart/2005/8/layout/orgChart1"/>
    <dgm:cxn modelId="{8CC57BA4-0E3C-4768-A69B-1ACAFBE7E5F2}" type="presParOf" srcId="{7C0CD036-E981-40DB-910E-1096B26BC7CF}" destId="{07491A8C-67E2-46FC-BB55-9354DC0672D6}" srcOrd="1" destOrd="0" presId="urn:microsoft.com/office/officeart/2005/8/layout/orgChart1"/>
    <dgm:cxn modelId="{5DE6481C-FDBA-40F5-88C4-680B593A0BD6}" type="presParOf" srcId="{07491A8C-67E2-46FC-BB55-9354DC0672D6}" destId="{AA0D06A9-834D-4BC6-AF16-47FF383CE895}" srcOrd="0" destOrd="0" presId="urn:microsoft.com/office/officeart/2005/8/layout/orgChart1"/>
    <dgm:cxn modelId="{A529ED32-F4FB-4501-A20C-94DE144C14F4}" type="presParOf" srcId="{AA0D06A9-834D-4BC6-AF16-47FF383CE895}" destId="{73FCE66D-B963-4831-850B-BBAD73ACC173}" srcOrd="0" destOrd="0" presId="urn:microsoft.com/office/officeart/2005/8/layout/orgChart1"/>
    <dgm:cxn modelId="{0505D53C-219F-4E64-B766-08BD2D5F0EB9}" type="presParOf" srcId="{AA0D06A9-834D-4BC6-AF16-47FF383CE895}" destId="{5FD975C2-F8CA-4C1C-A39D-846F2CE37EF3}" srcOrd="1" destOrd="0" presId="urn:microsoft.com/office/officeart/2005/8/layout/orgChart1"/>
    <dgm:cxn modelId="{00A7AEDB-A19A-49AA-B9E5-1154259D03BF}" type="presParOf" srcId="{07491A8C-67E2-46FC-BB55-9354DC0672D6}" destId="{28D695AF-04EC-4D8E-9F74-DC359D34A679}" srcOrd="1" destOrd="0" presId="urn:microsoft.com/office/officeart/2005/8/layout/orgChart1"/>
    <dgm:cxn modelId="{D8E791EF-38C7-4D5A-8137-1360E56A0B3C}" type="presParOf" srcId="{07491A8C-67E2-46FC-BB55-9354DC0672D6}" destId="{309C3B04-9B5E-47DA-AC85-E06383A741C3}" srcOrd="2" destOrd="0" presId="urn:microsoft.com/office/officeart/2005/8/layout/orgChart1"/>
    <dgm:cxn modelId="{BEEB184B-93F4-404D-A8F0-3495C10B6E67}" type="presParOf" srcId="{7C0CD036-E981-40DB-910E-1096B26BC7CF}" destId="{1EF27237-868F-4FD5-B221-1353563FA40E}" srcOrd="2" destOrd="0" presId="urn:microsoft.com/office/officeart/2005/8/layout/orgChart1"/>
    <dgm:cxn modelId="{680A2CDC-3890-45F5-948E-5BF7D2DF5416}" type="presParOf" srcId="{7C0CD036-E981-40DB-910E-1096B26BC7CF}" destId="{5E831E91-2045-4B28-A319-0F1D3F0EAFC3}" srcOrd="3" destOrd="0" presId="urn:microsoft.com/office/officeart/2005/8/layout/orgChart1"/>
    <dgm:cxn modelId="{051C6D07-F7E8-46D4-B765-FE082AF75336}" type="presParOf" srcId="{5E831E91-2045-4B28-A319-0F1D3F0EAFC3}" destId="{E5BCE75F-A4FE-4E9D-9BA1-0C94C5F4133F}" srcOrd="0" destOrd="0" presId="urn:microsoft.com/office/officeart/2005/8/layout/orgChart1"/>
    <dgm:cxn modelId="{B51FB5FD-CD74-4E0B-80B2-716DD22D3EA7}" type="presParOf" srcId="{E5BCE75F-A4FE-4E9D-9BA1-0C94C5F4133F}" destId="{54D506A5-F9E0-43EE-AFA4-509322892A57}" srcOrd="0" destOrd="0" presId="urn:microsoft.com/office/officeart/2005/8/layout/orgChart1"/>
    <dgm:cxn modelId="{C6361512-84DE-463A-B31E-B7A798F25190}" type="presParOf" srcId="{E5BCE75F-A4FE-4E9D-9BA1-0C94C5F4133F}" destId="{4D650D33-8721-46EE-81F8-51118AAFB433}" srcOrd="1" destOrd="0" presId="urn:microsoft.com/office/officeart/2005/8/layout/orgChart1"/>
    <dgm:cxn modelId="{321D2F25-C640-4BC7-A0DA-5ABF9E618E55}" type="presParOf" srcId="{5E831E91-2045-4B28-A319-0F1D3F0EAFC3}" destId="{AC01C3C6-0B2A-4122-8EC1-21157E77E65D}" srcOrd="1" destOrd="0" presId="urn:microsoft.com/office/officeart/2005/8/layout/orgChart1"/>
    <dgm:cxn modelId="{1F084375-9F4C-422F-9B9A-7BC9CE54C389}" type="presParOf" srcId="{AC01C3C6-0B2A-4122-8EC1-21157E77E65D}" destId="{F516FF7D-C4C0-4A37-991D-38CEAC93B532}" srcOrd="0" destOrd="0" presId="urn:microsoft.com/office/officeart/2005/8/layout/orgChart1"/>
    <dgm:cxn modelId="{89B2185A-E330-4F42-B810-CC11156F417E}" type="presParOf" srcId="{AC01C3C6-0B2A-4122-8EC1-21157E77E65D}" destId="{42EB6F65-8316-4F06-80B6-68C95B0E62F9}" srcOrd="1" destOrd="0" presId="urn:microsoft.com/office/officeart/2005/8/layout/orgChart1"/>
    <dgm:cxn modelId="{A548952E-CB05-471F-BCF6-9C906EC2387C}" type="presParOf" srcId="{42EB6F65-8316-4F06-80B6-68C95B0E62F9}" destId="{0C4FA5F5-28A8-4CF0-85BD-4DCB68649A7A}" srcOrd="0" destOrd="0" presId="urn:microsoft.com/office/officeart/2005/8/layout/orgChart1"/>
    <dgm:cxn modelId="{940D6996-287C-4A75-9C83-B6F75D234BD0}" type="presParOf" srcId="{0C4FA5F5-28A8-4CF0-85BD-4DCB68649A7A}" destId="{E56BB276-F592-4E19-BAED-8812BA7B3B51}" srcOrd="0" destOrd="0" presId="urn:microsoft.com/office/officeart/2005/8/layout/orgChart1"/>
    <dgm:cxn modelId="{C7BBA9A9-260D-41E1-99FD-09C22B641597}" type="presParOf" srcId="{0C4FA5F5-28A8-4CF0-85BD-4DCB68649A7A}" destId="{199ED396-437F-4229-A262-073C8640C08F}" srcOrd="1" destOrd="0" presId="urn:microsoft.com/office/officeart/2005/8/layout/orgChart1"/>
    <dgm:cxn modelId="{8A73B944-9001-42D5-935E-DE12C9477195}" type="presParOf" srcId="{42EB6F65-8316-4F06-80B6-68C95B0E62F9}" destId="{C198F62F-8D15-4D0A-BFB6-5092648A612B}" srcOrd="1" destOrd="0" presId="urn:microsoft.com/office/officeart/2005/8/layout/orgChart1"/>
    <dgm:cxn modelId="{59210810-44D3-4D0A-909C-F911849AC83E}" type="presParOf" srcId="{C198F62F-8D15-4D0A-BFB6-5092648A612B}" destId="{06C1D43B-FA0E-41E7-A2B9-C3D076E717D7}" srcOrd="0" destOrd="0" presId="urn:microsoft.com/office/officeart/2005/8/layout/orgChart1"/>
    <dgm:cxn modelId="{34A7E8B9-0019-4E6F-A1B9-69FFF1773D39}" type="presParOf" srcId="{C198F62F-8D15-4D0A-BFB6-5092648A612B}" destId="{86361B31-C795-454A-BEC3-D543FC125C93}" srcOrd="1" destOrd="0" presId="urn:microsoft.com/office/officeart/2005/8/layout/orgChart1"/>
    <dgm:cxn modelId="{B525F18D-B5FE-48FA-9E9E-5EA58E74AA46}" type="presParOf" srcId="{86361B31-C795-454A-BEC3-D543FC125C93}" destId="{7BD091E8-EC06-4633-A636-DC8134C24266}" srcOrd="0" destOrd="0" presId="urn:microsoft.com/office/officeart/2005/8/layout/orgChart1"/>
    <dgm:cxn modelId="{25128AFA-16EA-4AE6-AC70-BB3F0F97A3D9}" type="presParOf" srcId="{7BD091E8-EC06-4633-A636-DC8134C24266}" destId="{4D97FECF-E521-42EC-B6E3-2EF1C02CF85C}" srcOrd="0" destOrd="0" presId="urn:microsoft.com/office/officeart/2005/8/layout/orgChart1"/>
    <dgm:cxn modelId="{5A5BC8CD-D3C4-46AC-B8A8-FAC8D133A16D}" type="presParOf" srcId="{7BD091E8-EC06-4633-A636-DC8134C24266}" destId="{B478A7FC-1BFE-4097-8B18-C356D59A5449}" srcOrd="1" destOrd="0" presId="urn:microsoft.com/office/officeart/2005/8/layout/orgChart1"/>
    <dgm:cxn modelId="{A79E810D-CF01-4E65-8837-C8A1B230912D}" type="presParOf" srcId="{86361B31-C795-454A-BEC3-D543FC125C93}" destId="{E5775C93-09D0-47E4-8BE7-C420C7544F65}" srcOrd="1" destOrd="0" presId="urn:microsoft.com/office/officeart/2005/8/layout/orgChart1"/>
    <dgm:cxn modelId="{4AE274BE-CAA1-4499-BC08-9F4B551ECEC5}" type="presParOf" srcId="{86361B31-C795-454A-BEC3-D543FC125C93}" destId="{0AA0BCBC-011B-47A6-99BB-D061BCF33007}" srcOrd="2" destOrd="0" presId="urn:microsoft.com/office/officeart/2005/8/layout/orgChart1"/>
    <dgm:cxn modelId="{2C3A9EE5-A5A2-486D-A98D-E9E36942DBFB}" type="presParOf" srcId="{C198F62F-8D15-4D0A-BFB6-5092648A612B}" destId="{7C466FCC-2571-48E6-AD5E-5BEFE31D429A}" srcOrd="2" destOrd="0" presId="urn:microsoft.com/office/officeart/2005/8/layout/orgChart1"/>
    <dgm:cxn modelId="{6AD5F60B-D3D6-4ED2-9EDC-6C07EFE48DB0}" type="presParOf" srcId="{C198F62F-8D15-4D0A-BFB6-5092648A612B}" destId="{55739AF9-300B-4C1E-B08E-12D7ED2B0353}" srcOrd="3" destOrd="0" presId="urn:microsoft.com/office/officeart/2005/8/layout/orgChart1"/>
    <dgm:cxn modelId="{13C9E48C-11E6-4009-8202-389BA7840E06}" type="presParOf" srcId="{55739AF9-300B-4C1E-B08E-12D7ED2B0353}" destId="{7ABA8CC8-34D2-488C-98DF-48BF5F51ED02}" srcOrd="0" destOrd="0" presId="urn:microsoft.com/office/officeart/2005/8/layout/orgChart1"/>
    <dgm:cxn modelId="{5393891F-6A63-4E4A-85B7-B7C951B91E23}" type="presParOf" srcId="{7ABA8CC8-34D2-488C-98DF-48BF5F51ED02}" destId="{229CE40F-962A-4607-9165-A8F4CFED3C66}" srcOrd="0" destOrd="0" presId="urn:microsoft.com/office/officeart/2005/8/layout/orgChart1"/>
    <dgm:cxn modelId="{AF249757-FFA5-4799-A218-8A5BA94C26BE}" type="presParOf" srcId="{7ABA8CC8-34D2-488C-98DF-48BF5F51ED02}" destId="{F8FC448D-099C-45F8-8332-7A93F0D16FAF}" srcOrd="1" destOrd="0" presId="urn:microsoft.com/office/officeart/2005/8/layout/orgChart1"/>
    <dgm:cxn modelId="{803EE47E-7CD3-4941-BE2A-0CA98380ED84}" type="presParOf" srcId="{55739AF9-300B-4C1E-B08E-12D7ED2B0353}" destId="{998B8B18-464A-44E8-A8B8-CCF9FE7DCCA4}" srcOrd="1" destOrd="0" presId="urn:microsoft.com/office/officeart/2005/8/layout/orgChart1"/>
    <dgm:cxn modelId="{7C38DD83-7502-432E-9972-27DC1D88D520}" type="presParOf" srcId="{55739AF9-300B-4C1E-B08E-12D7ED2B0353}" destId="{CF6267AF-585B-438D-89C6-0FF05539B4D2}" srcOrd="2" destOrd="0" presId="urn:microsoft.com/office/officeart/2005/8/layout/orgChart1"/>
    <dgm:cxn modelId="{371F0DC7-4113-424A-B54D-396268361794}" type="presParOf" srcId="{C198F62F-8D15-4D0A-BFB6-5092648A612B}" destId="{2D84BB82-A252-4031-9C14-A0C84906EBAC}" srcOrd="4" destOrd="0" presId="urn:microsoft.com/office/officeart/2005/8/layout/orgChart1"/>
    <dgm:cxn modelId="{E6CA4065-BBE4-4128-987E-E0903845F15D}" type="presParOf" srcId="{C198F62F-8D15-4D0A-BFB6-5092648A612B}" destId="{5FA1182D-F868-4207-BE6D-9EDE90400290}" srcOrd="5" destOrd="0" presId="urn:microsoft.com/office/officeart/2005/8/layout/orgChart1"/>
    <dgm:cxn modelId="{B306934C-1B9B-4249-BD78-8856B0805F69}" type="presParOf" srcId="{5FA1182D-F868-4207-BE6D-9EDE90400290}" destId="{8ED8C7AF-FDB9-4870-B9C6-B7BDE505C1F6}" srcOrd="0" destOrd="0" presId="urn:microsoft.com/office/officeart/2005/8/layout/orgChart1"/>
    <dgm:cxn modelId="{9EE6C632-BC76-4770-B10B-DC9FD80607A0}" type="presParOf" srcId="{8ED8C7AF-FDB9-4870-B9C6-B7BDE505C1F6}" destId="{2E8536BB-AE09-45BC-934A-EA437DDF2BE3}" srcOrd="0" destOrd="0" presId="urn:microsoft.com/office/officeart/2005/8/layout/orgChart1"/>
    <dgm:cxn modelId="{7B382733-B076-40D3-9845-8586A90D089D}" type="presParOf" srcId="{8ED8C7AF-FDB9-4870-B9C6-B7BDE505C1F6}" destId="{78BD4CD9-9DFC-4961-A034-BE1CA84C7B4C}" srcOrd="1" destOrd="0" presId="urn:microsoft.com/office/officeart/2005/8/layout/orgChart1"/>
    <dgm:cxn modelId="{C30C15D8-5D81-4BC6-B790-502B99A8F629}" type="presParOf" srcId="{5FA1182D-F868-4207-BE6D-9EDE90400290}" destId="{99C91519-6C22-459B-B639-FBB3E86541C8}" srcOrd="1" destOrd="0" presId="urn:microsoft.com/office/officeart/2005/8/layout/orgChart1"/>
    <dgm:cxn modelId="{7180B63B-2A71-44CA-AFFC-595D5FD3AED4}" type="presParOf" srcId="{5FA1182D-F868-4207-BE6D-9EDE90400290}" destId="{63CE35BA-CEF6-4FB2-BAC9-7A77CF67CBDA}" srcOrd="2" destOrd="0" presId="urn:microsoft.com/office/officeart/2005/8/layout/orgChart1"/>
    <dgm:cxn modelId="{0EB71CF8-701B-4E47-92BE-1C309713F12C}" type="presParOf" srcId="{C198F62F-8D15-4D0A-BFB6-5092648A612B}" destId="{9D3EFB97-B22E-49DE-9C86-2D7FC413B53A}" srcOrd="6" destOrd="0" presId="urn:microsoft.com/office/officeart/2005/8/layout/orgChart1"/>
    <dgm:cxn modelId="{2E7EF7EE-2B50-4BEE-9E42-FA5BED459241}" type="presParOf" srcId="{C198F62F-8D15-4D0A-BFB6-5092648A612B}" destId="{0437CCDF-1798-43B8-8D09-D2BFE8DBF17E}" srcOrd="7" destOrd="0" presId="urn:microsoft.com/office/officeart/2005/8/layout/orgChart1"/>
    <dgm:cxn modelId="{F9D2188F-67C8-4234-91C1-9FD65B539DD7}" type="presParOf" srcId="{0437CCDF-1798-43B8-8D09-D2BFE8DBF17E}" destId="{50159EDC-A56A-4916-89BB-287A8EA6028E}" srcOrd="0" destOrd="0" presId="urn:microsoft.com/office/officeart/2005/8/layout/orgChart1"/>
    <dgm:cxn modelId="{85B8B9A3-F497-483D-9AB9-C02734752025}" type="presParOf" srcId="{50159EDC-A56A-4916-89BB-287A8EA6028E}" destId="{5F7AA44B-6F58-46D1-AA90-03FC835D0E83}" srcOrd="0" destOrd="0" presId="urn:microsoft.com/office/officeart/2005/8/layout/orgChart1"/>
    <dgm:cxn modelId="{D8AC9E58-8B2B-4D93-B00E-F27A16C738B6}" type="presParOf" srcId="{50159EDC-A56A-4916-89BB-287A8EA6028E}" destId="{0BC6C3A4-6109-4D43-8099-8256B4F7ECD0}" srcOrd="1" destOrd="0" presId="urn:microsoft.com/office/officeart/2005/8/layout/orgChart1"/>
    <dgm:cxn modelId="{CD45FFD3-F652-4480-8629-3ADE6429B22C}" type="presParOf" srcId="{0437CCDF-1798-43B8-8D09-D2BFE8DBF17E}" destId="{CBFD5988-190E-4E1E-A3B6-4D061436DB9C}" srcOrd="1" destOrd="0" presId="urn:microsoft.com/office/officeart/2005/8/layout/orgChart1"/>
    <dgm:cxn modelId="{E4C9F83C-DE23-4BB3-BAC8-8772B663CDCA}" type="presParOf" srcId="{0437CCDF-1798-43B8-8D09-D2BFE8DBF17E}" destId="{2DCFCF98-0B9A-413B-BF80-E8E6923EA493}" srcOrd="2" destOrd="0" presId="urn:microsoft.com/office/officeart/2005/8/layout/orgChart1"/>
    <dgm:cxn modelId="{386EDA89-AF3E-47F6-BAD0-559EAB9D9752}" type="presParOf" srcId="{42EB6F65-8316-4F06-80B6-68C95B0E62F9}" destId="{E5E65CD9-6D7C-4DBD-8E23-F9EA851746E7}" srcOrd="2" destOrd="0" presId="urn:microsoft.com/office/officeart/2005/8/layout/orgChart1"/>
    <dgm:cxn modelId="{628B1CC7-5031-4A44-8EA4-849CA51B008C}" type="presParOf" srcId="{AC01C3C6-0B2A-4122-8EC1-21157E77E65D}" destId="{8E88B99E-C6BC-46B7-A4AF-59B020AA98A1}" srcOrd="2" destOrd="0" presId="urn:microsoft.com/office/officeart/2005/8/layout/orgChart1"/>
    <dgm:cxn modelId="{88069CA8-428B-4112-A4A4-5F1A0D5402B8}" type="presParOf" srcId="{AC01C3C6-0B2A-4122-8EC1-21157E77E65D}" destId="{13B59A7C-F129-424D-BA8F-9F87228CCD2E}" srcOrd="3" destOrd="0" presId="urn:microsoft.com/office/officeart/2005/8/layout/orgChart1"/>
    <dgm:cxn modelId="{49E3CF63-A74A-42D2-8479-C6ECC8CBFFA1}" type="presParOf" srcId="{13B59A7C-F129-424D-BA8F-9F87228CCD2E}" destId="{576AC5D8-B85F-4ACF-9260-CC7279A22C93}" srcOrd="0" destOrd="0" presId="urn:microsoft.com/office/officeart/2005/8/layout/orgChart1"/>
    <dgm:cxn modelId="{E000AE0A-3D43-4219-AA0B-B291209CCF04}" type="presParOf" srcId="{576AC5D8-B85F-4ACF-9260-CC7279A22C93}" destId="{59922ECB-39FB-4CB4-A32F-9075B10AC831}" srcOrd="0" destOrd="0" presId="urn:microsoft.com/office/officeart/2005/8/layout/orgChart1"/>
    <dgm:cxn modelId="{9E986410-4A28-446B-9022-0DA422AB01E3}" type="presParOf" srcId="{576AC5D8-B85F-4ACF-9260-CC7279A22C93}" destId="{0BDF91E8-452A-4965-A93E-225C3FAFFD29}" srcOrd="1" destOrd="0" presId="urn:microsoft.com/office/officeart/2005/8/layout/orgChart1"/>
    <dgm:cxn modelId="{C64269E8-A93D-4613-8481-0B8B9510A24A}" type="presParOf" srcId="{13B59A7C-F129-424D-BA8F-9F87228CCD2E}" destId="{76EC562B-F020-4B76-AD3F-B5B6A608B25B}" srcOrd="1" destOrd="0" presId="urn:microsoft.com/office/officeart/2005/8/layout/orgChart1"/>
    <dgm:cxn modelId="{A592A555-AE15-4A06-BB75-01EBA149513B}" type="presParOf" srcId="{13B59A7C-F129-424D-BA8F-9F87228CCD2E}" destId="{AB20A0B5-C041-4207-9891-F8B371679254}" srcOrd="2" destOrd="0" presId="urn:microsoft.com/office/officeart/2005/8/layout/orgChart1"/>
    <dgm:cxn modelId="{44BAA838-30F8-4BDD-BEF5-5D01AD347456}" type="presParOf" srcId="{5E831E91-2045-4B28-A319-0F1D3F0EAFC3}" destId="{11D849F3-6186-4E3A-995A-DC6F7FF10194}" srcOrd="2" destOrd="0" presId="urn:microsoft.com/office/officeart/2005/8/layout/orgChart1"/>
    <dgm:cxn modelId="{ED9677D7-7434-462C-BAC2-619F5006A44E}" type="presParOf" srcId="{A38ADE94-E7F7-4BB9-AFBF-18EE437C3555}" destId="{DFA38C6C-DADB-48C7-B2AB-A400C5F6905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88B99E-C6BC-46B7-A4AF-59B020AA98A1}">
      <dsp:nvSpPr>
        <dsp:cNvPr id="0" name=""/>
        <dsp:cNvSpPr/>
      </dsp:nvSpPr>
      <dsp:spPr>
        <a:xfrm>
          <a:off x="4147375" y="1047234"/>
          <a:ext cx="522350" cy="181311"/>
        </a:xfrm>
        <a:custGeom>
          <a:avLst/>
          <a:gdLst/>
          <a:ahLst/>
          <a:cxnLst/>
          <a:rect l="0" t="0" r="0" b="0"/>
          <a:pathLst>
            <a:path>
              <a:moveTo>
                <a:pt x="0" y="0"/>
              </a:moveTo>
              <a:lnTo>
                <a:pt x="0" y="90655"/>
              </a:lnTo>
              <a:lnTo>
                <a:pt x="522350" y="90655"/>
              </a:lnTo>
              <a:lnTo>
                <a:pt x="522350" y="1813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3EFB97-B22E-49DE-9C86-2D7FC413B53A}">
      <dsp:nvSpPr>
        <dsp:cNvPr id="0" name=""/>
        <dsp:cNvSpPr/>
      </dsp:nvSpPr>
      <dsp:spPr>
        <a:xfrm>
          <a:off x="3279669" y="1660240"/>
          <a:ext cx="129508" cy="2236177"/>
        </a:xfrm>
        <a:custGeom>
          <a:avLst/>
          <a:gdLst/>
          <a:ahLst/>
          <a:cxnLst/>
          <a:rect l="0" t="0" r="0" b="0"/>
          <a:pathLst>
            <a:path>
              <a:moveTo>
                <a:pt x="0" y="0"/>
              </a:moveTo>
              <a:lnTo>
                <a:pt x="0" y="2236177"/>
              </a:lnTo>
              <a:lnTo>
                <a:pt x="129508" y="223617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84BB82-A252-4031-9C14-A0C84906EBAC}">
      <dsp:nvSpPr>
        <dsp:cNvPr id="0" name=""/>
        <dsp:cNvSpPr/>
      </dsp:nvSpPr>
      <dsp:spPr>
        <a:xfrm>
          <a:off x="3279669" y="1660240"/>
          <a:ext cx="129508" cy="1623171"/>
        </a:xfrm>
        <a:custGeom>
          <a:avLst/>
          <a:gdLst/>
          <a:ahLst/>
          <a:cxnLst/>
          <a:rect l="0" t="0" r="0" b="0"/>
          <a:pathLst>
            <a:path>
              <a:moveTo>
                <a:pt x="0" y="0"/>
              </a:moveTo>
              <a:lnTo>
                <a:pt x="0" y="1623171"/>
              </a:lnTo>
              <a:lnTo>
                <a:pt x="129508" y="16231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466FCC-2571-48E6-AD5E-5BEFE31D429A}">
      <dsp:nvSpPr>
        <dsp:cNvPr id="0" name=""/>
        <dsp:cNvSpPr/>
      </dsp:nvSpPr>
      <dsp:spPr>
        <a:xfrm>
          <a:off x="3279669" y="1660240"/>
          <a:ext cx="129508" cy="1010165"/>
        </a:xfrm>
        <a:custGeom>
          <a:avLst/>
          <a:gdLst/>
          <a:ahLst/>
          <a:cxnLst/>
          <a:rect l="0" t="0" r="0" b="0"/>
          <a:pathLst>
            <a:path>
              <a:moveTo>
                <a:pt x="0" y="0"/>
              </a:moveTo>
              <a:lnTo>
                <a:pt x="0" y="1010165"/>
              </a:lnTo>
              <a:lnTo>
                <a:pt x="129508" y="101016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C1D43B-FA0E-41E7-A2B9-C3D076E717D7}">
      <dsp:nvSpPr>
        <dsp:cNvPr id="0" name=""/>
        <dsp:cNvSpPr/>
      </dsp:nvSpPr>
      <dsp:spPr>
        <a:xfrm>
          <a:off x="3279669" y="1660240"/>
          <a:ext cx="129508" cy="397159"/>
        </a:xfrm>
        <a:custGeom>
          <a:avLst/>
          <a:gdLst/>
          <a:ahLst/>
          <a:cxnLst/>
          <a:rect l="0" t="0" r="0" b="0"/>
          <a:pathLst>
            <a:path>
              <a:moveTo>
                <a:pt x="0" y="0"/>
              </a:moveTo>
              <a:lnTo>
                <a:pt x="0" y="397159"/>
              </a:lnTo>
              <a:lnTo>
                <a:pt x="129508" y="3971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16FF7D-C4C0-4A37-991D-38CEAC93B532}">
      <dsp:nvSpPr>
        <dsp:cNvPr id="0" name=""/>
        <dsp:cNvSpPr/>
      </dsp:nvSpPr>
      <dsp:spPr>
        <a:xfrm>
          <a:off x="3625024" y="1047234"/>
          <a:ext cx="522350" cy="181311"/>
        </a:xfrm>
        <a:custGeom>
          <a:avLst/>
          <a:gdLst/>
          <a:ahLst/>
          <a:cxnLst/>
          <a:rect l="0" t="0" r="0" b="0"/>
          <a:pathLst>
            <a:path>
              <a:moveTo>
                <a:pt x="522350" y="0"/>
              </a:moveTo>
              <a:lnTo>
                <a:pt x="522350" y="90655"/>
              </a:lnTo>
              <a:lnTo>
                <a:pt x="0" y="90655"/>
              </a:lnTo>
              <a:lnTo>
                <a:pt x="0" y="1813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F27237-868F-4FD5-B221-1353563FA40E}">
      <dsp:nvSpPr>
        <dsp:cNvPr id="0" name=""/>
        <dsp:cNvSpPr/>
      </dsp:nvSpPr>
      <dsp:spPr>
        <a:xfrm>
          <a:off x="3625024" y="434228"/>
          <a:ext cx="522350" cy="181311"/>
        </a:xfrm>
        <a:custGeom>
          <a:avLst/>
          <a:gdLst/>
          <a:ahLst/>
          <a:cxnLst/>
          <a:rect l="0" t="0" r="0" b="0"/>
          <a:pathLst>
            <a:path>
              <a:moveTo>
                <a:pt x="0" y="0"/>
              </a:moveTo>
              <a:lnTo>
                <a:pt x="0" y="90655"/>
              </a:lnTo>
              <a:lnTo>
                <a:pt x="522350" y="90655"/>
              </a:lnTo>
              <a:lnTo>
                <a:pt x="522350" y="1813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C02C45-70CA-4981-A3EA-7CC567004FA1}">
      <dsp:nvSpPr>
        <dsp:cNvPr id="0" name=""/>
        <dsp:cNvSpPr/>
      </dsp:nvSpPr>
      <dsp:spPr>
        <a:xfrm>
          <a:off x="3102674" y="434228"/>
          <a:ext cx="522350" cy="181311"/>
        </a:xfrm>
        <a:custGeom>
          <a:avLst/>
          <a:gdLst/>
          <a:ahLst/>
          <a:cxnLst/>
          <a:rect l="0" t="0" r="0" b="0"/>
          <a:pathLst>
            <a:path>
              <a:moveTo>
                <a:pt x="522350" y="0"/>
              </a:moveTo>
              <a:lnTo>
                <a:pt x="522350" y="90655"/>
              </a:lnTo>
              <a:lnTo>
                <a:pt x="0" y="90655"/>
              </a:lnTo>
              <a:lnTo>
                <a:pt x="0" y="1813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40F94B-D6C3-4856-8162-A0A4221AAE84}">
      <dsp:nvSpPr>
        <dsp:cNvPr id="0" name=""/>
        <dsp:cNvSpPr/>
      </dsp:nvSpPr>
      <dsp:spPr>
        <a:xfrm>
          <a:off x="3193330" y="2533"/>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EHT PPDUs</a:t>
          </a:r>
        </a:p>
      </dsp:txBody>
      <dsp:txXfrm>
        <a:off x="3193330" y="2533"/>
        <a:ext cx="863389" cy="431694"/>
      </dsp:txXfrm>
    </dsp:sp>
    <dsp:sp modelId="{73FCE66D-B963-4831-850B-BBAD73ACC173}">
      <dsp:nvSpPr>
        <dsp:cNvPr id="0" name=""/>
        <dsp:cNvSpPr/>
      </dsp:nvSpPr>
      <dsp:spPr>
        <a:xfrm>
          <a:off x="2670979" y="615540"/>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Trigger Based</a:t>
          </a:r>
        </a:p>
      </dsp:txBody>
      <dsp:txXfrm>
        <a:off x="2670979" y="615540"/>
        <a:ext cx="863389" cy="431694"/>
      </dsp:txXfrm>
    </dsp:sp>
    <dsp:sp modelId="{54D506A5-F9E0-43EE-AFA4-509322892A57}">
      <dsp:nvSpPr>
        <dsp:cNvPr id="0" name=""/>
        <dsp:cNvSpPr/>
      </dsp:nvSpPr>
      <dsp:spPr>
        <a:xfrm>
          <a:off x="3715680" y="615540"/>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Non-trigger Based</a:t>
          </a:r>
        </a:p>
      </dsp:txBody>
      <dsp:txXfrm>
        <a:off x="3715680" y="615540"/>
        <a:ext cx="863389" cy="431694"/>
      </dsp:txXfrm>
    </dsp:sp>
    <dsp:sp modelId="{E56BB276-F592-4E19-BAED-8812BA7B3B51}">
      <dsp:nvSpPr>
        <dsp:cNvPr id="0" name=""/>
        <dsp:cNvSpPr/>
      </dsp:nvSpPr>
      <dsp:spPr>
        <a:xfrm>
          <a:off x="3193330" y="1228546"/>
          <a:ext cx="863389" cy="431694"/>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Compressed Modes</a:t>
          </a:r>
        </a:p>
      </dsp:txBody>
      <dsp:txXfrm>
        <a:off x="3193330" y="1228546"/>
        <a:ext cx="863389" cy="431694"/>
      </dsp:txXfrm>
    </dsp:sp>
    <dsp:sp modelId="{4D97FECF-E521-42EC-B6E3-2EF1C02CF85C}">
      <dsp:nvSpPr>
        <dsp:cNvPr id="0" name=""/>
        <dsp:cNvSpPr/>
      </dsp:nvSpPr>
      <dsp:spPr>
        <a:xfrm>
          <a:off x="3409177" y="1841552"/>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SU transmission</a:t>
          </a:r>
        </a:p>
      </dsp:txBody>
      <dsp:txXfrm>
        <a:off x="3409177" y="1841552"/>
        <a:ext cx="863389" cy="431694"/>
      </dsp:txXfrm>
    </dsp:sp>
    <dsp:sp modelId="{229CE40F-962A-4607-9165-A8F4CFED3C66}">
      <dsp:nvSpPr>
        <dsp:cNvPr id="0" name=""/>
        <dsp:cNvSpPr/>
      </dsp:nvSpPr>
      <dsp:spPr>
        <a:xfrm>
          <a:off x="3409177" y="2454559"/>
          <a:ext cx="863389" cy="431694"/>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Non-OFDMA MU-MIMO</a:t>
          </a:r>
        </a:p>
      </dsp:txBody>
      <dsp:txXfrm>
        <a:off x="3409177" y="2454559"/>
        <a:ext cx="863389" cy="431694"/>
      </dsp:txXfrm>
    </dsp:sp>
    <dsp:sp modelId="{2E8536BB-AE09-45BC-934A-EA437DDF2BE3}">
      <dsp:nvSpPr>
        <dsp:cNvPr id="0" name=""/>
        <dsp:cNvSpPr/>
      </dsp:nvSpPr>
      <dsp:spPr>
        <a:xfrm>
          <a:off x="3409177" y="3067565"/>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err="1"/>
            <a:t>DUPed</a:t>
          </a:r>
          <a:r>
            <a:rPr lang="en-US" sz="1100" kern="1200" dirty="0"/>
            <a:t> SU</a:t>
          </a:r>
        </a:p>
      </dsp:txBody>
      <dsp:txXfrm>
        <a:off x="3409177" y="3067565"/>
        <a:ext cx="863389" cy="431694"/>
      </dsp:txXfrm>
    </dsp:sp>
    <dsp:sp modelId="{5F7AA44B-6F58-46D1-AA90-03FC835D0E83}">
      <dsp:nvSpPr>
        <dsp:cNvPr id="0" name=""/>
        <dsp:cNvSpPr/>
      </dsp:nvSpPr>
      <dsp:spPr>
        <a:xfrm>
          <a:off x="3409177" y="3680571"/>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NDP</a:t>
          </a:r>
        </a:p>
      </dsp:txBody>
      <dsp:txXfrm>
        <a:off x="3409177" y="3680571"/>
        <a:ext cx="863389" cy="431694"/>
      </dsp:txXfrm>
    </dsp:sp>
    <dsp:sp modelId="{59922ECB-39FB-4CB4-A32F-9075B10AC831}">
      <dsp:nvSpPr>
        <dsp:cNvPr id="0" name=""/>
        <dsp:cNvSpPr/>
      </dsp:nvSpPr>
      <dsp:spPr>
        <a:xfrm>
          <a:off x="4238031" y="1228546"/>
          <a:ext cx="863389" cy="431694"/>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Uncompressed mode</a:t>
          </a:r>
        </a:p>
      </dsp:txBody>
      <dsp:txXfrm>
        <a:off x="4238031" y="1228546"/>
        <a:ext cx="863389" cy="43169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10/9/2020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455527" cy="276999"/>
          </a:xfrm>
        </p:spPr>
        <p:txBody>
          <a:bodyPr/>
          <a:lstStyle>
            <a:lvl1pPr>
              <a:defRPr/>
            </a:lvl1pPr>
          </a:lstStyle>
          <a:p>
            <a:pPr>
              <a:defRPr/>
            </a:pPr>
            <a:r>
              <a:rPr lang="en-US" altLang="en-US"/>
              <a:t>August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478588" y="6475413"/>
            <a:ext cx="2065337" cy="184150"/>
          </a:xfrm>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E5BF1C0E-E980-4198-AD72-D434C60772EB}"/>
              </a:ext>
            </a:extLst>
          </p:cNvPr>
          <p:cNvSpPr>
            <a:spLocks noGrp="1"/>
          </p:cNvSpPr>
          <p:nvPr>
            <p:ph type="dt" sz="half" idx="10"/>
          </p:nvPr>
        </p:nvSpPr>
        <p:spPr/>
        <p:txBody>
          <a:bodyPr/>
          <a:lstStyle/>
          <a:p>
            <a:pPr>
              <a:defRPr/>
            </a:pPr>
            <a:r>
              <a:rPr lang="en-US" altLang="en-US"/>
              <a:t>August 2020</a:t>
            </a:r>
            <a:endParaRPr lang="en-GB" altLang="en-US" dirty="0"/>
          </a:p>
        </p:txBody>
      </p:sp>
      <p:sp>
        <p:nvSpPr>
          <p:cNvPr id="9" name="Footer Placeholder 8">
            <a:extLst>
              <a:ext uri="{FF2B5EF4-FFF2-40B4-BE49-F238E27FC236}">
                <a16:creationId xmlns:a16="http://schemas.microsoft.com/office/drawing/2014/main" id="{382429B4-AC28-490A-8504-D52C2DB3DC65}"/>
              </a:ext>
            </a:extLst>
          </p:cNvPr>
          <p:cNvSpPr>
            <a:spLocks noGrp="1"/>
          </p:cNvSpPr>
          <p:nvPr>
            <p:ph type="ftr" sz="quarter" idx="11"/>
          </p:nvPr>
        </p:nvSpPr>
        <p:spPr/>
        <p:txBody>
          <a:bodyPr/>
          <a:lstStyle/>
          <a:p>
            <a:pPr>
              <a:defRPr/>
            </a:pPr>
            <a:r>
              <a:rPr lang="en-GB"/>
              <a:t>Sameer Vermani (Qualcomm)</a:t>
            </a:r>
            <a:endParaRPr lang="en-GB" dirty="0"/>
          </a:p>
        </p:txBody>
      </p:sp>
      <p:sp>
        <p:nvSpPr>
          <p:cNvPr id="10" name="Slide Number Placeholder 9">
            <a:extLst>
              <a:ext uri="{FF2B5EF4-FFF2-40B4-BE49-F238E27FC236}">
                <a16:creationId xmlns:a16="http://schemas.microsoft.com/office/drawing/2014/main" id="{2A2A53C1-0CF3-4CFC-8BE8-D84B06D4C2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
        <p:nvSpPr>
          <p:cNvPr id="11" name="Title 10">
            <a:extLst>
              <a:ext uri="{FF2B5EF4-FFF2-40B4-BE49-F238E27FC236}">
                <a16:creationId xmlns:a16="http://schemas.microsoft.com/office/drawing/2014/main" id="{F2C0D638-719E-495B-8175-80DE7EAEDD4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August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Sameer Vermani (Qualcomm)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802.11-20/1238r5</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Open Issues on Preamble Design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idx="1"/>
          </p:nvPr>
        </p:nvSpPr>
        <p:spPr>
          <a:noFill/>
        </p:spPr>
        <p:txBody>
          <a:bodyPr/>
          <a:lstStyle/>
          <a:p>
            <a:pPr algn="ctr">
              <a:buFontTx/>
              <a:buNone/>
            </a:pPr>
            <a:r>
              <a:rPr lang="en-GB" altLang="en-US" sz="1500" dirty="0"/>
              <a:t>Date:</a:t>
            </a:r>
            <a:r>
              <a:rPr lang="en-GB" altLang="en-US" sz="1500" b="0" dirty="0"/>
              <a:t> 2020-08-17</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971600" y="2744631"/>
            <a:ext cx="1156759" cy="358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a:t>Authors:</a:t>
            </a:r>
            <a:endParaRPr lang="en-GB" altLang="en-US" sz="1500" b="0"/>
          </a:p>
        </p:txBody>
      </p:sp>
      <p:sp>
        <p:nvSpPr>
          <p:cNvPr id="2" name="Footer Placeholder 1">
            <a:extLst>
              <a:ext uri="{FF2B5EF4-FFF2-40B4-BE49-F238E27FC236}">
                <a16:creationId xmlns:a16="http://schemas.microsoft.com/office/drawing/2014/main" id="{FE330F16-9A9C-4D4E-A9C7-0A96929FE470}"/>
              </a:ext>
            </a:extLst>
          </p:cNvPr>
          <p:cNvSpPr>
            <a:spLocks noGrp="1"/>
          </p:cNvSpPr>
          <p:nvPr>
            <p:ph type="ftr" sz="quarter" idx="11"/>
          </p:nvPr>
        </p:nvSpPr>
        <p:spPr>
          <a:xfrm>
            <a:off x="6694637" y="6475413"/>
            <a:ext cx="1849288" cy="184666"/>
          </a:xfrm>
        </p:spPr>
        <p:txBody>
          <a:bodyPr/>
          <a:lstStyle/>
          <a:p>
            <a:pPr>
              <a:defRPr/>
            </a:pPr>
            <a:r>
              <a:rPr lang="en-GB"/>
              <a:t>Sameer Vermani (Qualcomm)</a:t>
            </a:r>
            <a:endParaRPr lang="en-GB" dirty="0"/>
          </a:p>
        </p:txBody>
      </p:sp>
      <p:sp>
        <p:nvSpPr>
          <p:cNvPr id="3" name="Date Placeholder 2">
            <a:extLst>
              <a:ext uri="{FF2B5EF4-FFF2-40B4-BE49-F238E27FC236}">
                <a16:creationId xmlns:a16="http://schemas.microsoft.com/office/drawing/2014/main" id="{FE89327B-9F36-4F55-8F63-7CB5CFDD698C}"/>
              </a:ext>
            </a:extLst>
          </p:cNvPr>
          <p:cNvSpPr>
            <a:spLocks noGrp="1"/>
          </p:cNvSpPr>
          <p:nvPr>
            <p:ph type="dt" sz="half" idx="10"/>
          </p:nvPr>
        </p:nvSpPr>
        <p:spPr/>
        <p:txBody>
          <a:bodyPr/>
          <a:lstStyle/>
          <a:p>
            <a:pPr>
              <a:defRPr/>
            </a:pPr>
            <a:r>
              <a:rPr lang="en-US" altLang="en-US"/>
              <a:t>August 2020</a:t>
            </a:r>
            <a:endParaRPr lang="en-GB" altLang="en-US"/>
          </a:p>
        </p:txBody>
      </p:sp>
      <p:sp>
        <p:nvSpPr>
          <p:cNvPr id="4" name="Slide Number Placeholder 3">
            <a:extLst>
              <a:ext uri="{FF2B5EF4-FFF2-40B4-BE49-F238E27FC236}">
                <a16:creationId xmlns:a16="http://schemas.microsoft.com/office/drawing/2014/main" id="{5EF2C425-9545-4147-A639-32826140A3D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a:t>
            </a:fld>
            <a:endParaRPr lang="en-GB" altLang="en-US"/>
          </a:p>
        </p:txBody>
      </p:sp>
      <p:graphicFrame>
        <p:nvGraphicFramePr>
          <p:cNvPr id="10" name="Table 9">
            <a:extLst>
              <a:ext uri="{FF2B5EF4-FFF2-40B4-BE49-F238E27FC236}">
                <a16:creationId xmlns:a16="http://schemas.microsoft.com/office/drawing/2014/main" id="{25F5C18A-0A86-46B8-B635-CCCF8DFDF22F}"/>
              </a:ext>
            </a:extLst>
          </p:cNvPr>
          <p:cNvGraphicFramePr>
            <a:graphicFrameLocks noGrp="1"/>
          </p:cNvGraphicFramePr>
          <p:nvPr>
            <p:extLst>
              <p:ext uri="{D42A27DB-BD31-4B8C-83A1-F6EECF244321}">
                <p14:modId xmlns:p14="http://schemas.microsoft.com/office/powerpoint/2010/main" val="2226270406"/>
              </p:ext>
            </p:extLst>
          </p:nvPr>
        </p:nvGraphicFramePr>
        <p:xfrm>
          <a:off x="914400" y="3132668"/>
          <a:ext cx="7391400" cy="177157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Sameer Vermani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100" dirty="0"/>
                    </a:p>
                    <a:p>
                      <a:pPr algn="ctr"/>
                      <a:endParaRPr lang="en-US" sz="1100" dirty="0"/>
                    </a:p>
                    <a:p>
                      <a:pPr algn="ctr"/>
                      <a:endParaRPr lang="en-US" sz="1100" dirty="0"/>
                    </a:p>
                    <a:p>
                      <a:pPr algn="ctr"/>
                      <a:r>
                        <a:rPr lang="en-US" sz="1100" dirty="0"/>
                        <a:t>Qualcomm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algn="ctr"/>
                      <a:r>
                        <a:rPr lang="en-US" sz="1100" dirty="0"/>
                        <a:t>Alice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Bin 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428302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Youhan Kim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696976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912028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7E63-2316-4A0F-B5E9-A5F67986BBE3}"/>
              </a:ext>
            </a:extLst>
          </p:cNvPr>
          <p:cNvSpPr>
            <a:spLocks noGrp="1"/>
          </p:cNvSpPr>
          <p:nvPr>
            <p:ph type="title"/>
          </p:nvPr>
        </p:nvSpPr>
        <p:spPr/>
        <p:txBody>
          <a:bodyPr/>
          <a:lstStyle/>
          <a:p>
            <a:r>
              <a:rPr lang="en-US" dirty="0"/>
              <a:t>EHT-SIG Common Contents</a:t>
            </a:r>
          </a:p>
        </p:txBody>
      </p:sp>
      <p:sp>
        <p:nvSpPr>
          <p:cNvPr id="3" name="Content Placeholder 2">
            <a:extLst>
              <a:ext uri="{FF2B5EF4-FFF2-40B4-BE49-F238E27FC236}">
                <a16:creationId xmlns:a16="http://schemas.microsoft.com/office/drawing/2014/main" id="{91EA5024-5AF2-49AF-91B4-503282C2A3B7}"/>
              </a:ext>
            </a:extLst>
          </p:cNvPr>
          <p:cNvSpPr>
            <a:spLocks noGrp="1"/>
          </p:cNvSpPr>
          <p:nvPr>
            <p:ph idx="1"/>
          </p:nvPr>
        </p:nvSpPr>
        <p:spPr/>
        <p:txBody>
          <a:bodyPr/>
          <a:lstStyle/>
          <a:p>
            <a:r>
              <a:rPr lang="en-US" sz="2000" dirty="0"/>
              <a:t>The EHT-SIG common field will include the following</a:t>
            </a:r>
          </a:p>
          <a:p>
            <a:pPr lvl="1"/>
            <a:r>
              <a:rPr lang="en-US" sz="1600" dirty="0"/>
              <a:t>U-SIG overflow</a:t>
            </a:r>
          </a:p>
          <a:p>
            <a:pPr lvl="2"/>
            <a:r>
              <a:rPr lang="en-US" sz="1400" u="sng" dirty="0"/>
              <a:t>Repeated</a:t>
            </a:r>
            <a:r>
              <a:rPr lang="en-US" sz="1400" dirty="0"/>
              <a:t> in each content channel to be friendly to 20MHz operating devices</a:t>
            </a:r>
          </a:p>
          <a:p>
            <a:pPr lvl="1"/>
            <a:r>
              <a:rPr lang="en-US" sz="1600" dirty="0"/>
              <a:t>Total number of non-OFDMA users (3 bits for 1-8 users)</a:t>
            </a:r>
          </a:p>
          <a:p>
            <a:pPr lvl="2"/>
            <a:r>
              <a:rPr lang="en-US" sz="1400" dirty="0"/>
              <a:t>Only present in the non-OFDMA compressed mode</a:t>
            </a:r>
          </a:p>
          <a:p>
            <a:pPr lvl="2"/>
            <a:r>
              <a:rPr lang="en-US" sz="1400" u="sng" dirty="0"/>
              <a:t>Repeated</a:t>
            </a:r>
            <a:r>
              <a:rPr lang="en-US" sz="1400" dirty="0"/>
              <a:t> in each content channel (similar to 11ax where the number of MU-MIMO users in the compressed mode was carried in HE-SIG-A)</a:t>
            </a:r>
          </a:p>
          <a:p>
            <a:pPr lvl="1"/>
            <a:r>
              <a:rPr lang="en-US" sz="1600" dirty="0"/>
              <a:t>RU allocation subfields (RUA)</a:t>
            </a:r>
          </a:p>
          <a:p>
            <a:pPr lvl="2"/>
            <a:r>
              <a:rPr lang="en-US" sz="1400" dirty="0"/>
              <a:t>Only present in the uncompressed mode</a:t>
            </a:r>
          </a:p>
          <a:p>
            <a:pPr lvl="2"/>
            <a:r>
              <a:rPr lang="en-US" sz="1400" dirty="0"/>
              <a:t>Contents are sent </a:t>
            </a:r>
            <a:r>
              <a:rPr lang="en-US" sz="1400" u="sng" dirty="0"/>
              <a:t>parallelized</a:t>
            </a:r>
            <a:r>
              <a:rPr lang="en-US" sz="1400" dirty="0"/>
              <a:t> into two content channels</a:t>
            </a:r>
            <a:endParaRPr lang="en-US" dirty="0"/>
          </a:p>
          <a:p>
            <a:endParaRPr lang="en-US" sz="2000" dirty="0"/>
          </a:p>
          <a:p>
            <a:r>
              <a:rPr lang="en-US" sz="2000" dirty="0"/>
              <a:t>This means that EHT-SIG </a:t>
            </a:r>
            <a:r>
              <a:rPr lang="en-US" sz="2000" u="sng" dirty="0"/>
              <a:t>Common</a:t>
            </a:r>
            <a:r>
              <a:rPr lang="en-US" sz="2000" dirty="0"/>
              <a:t> Field is duplicated in both content channels for all modes other than the uncompressed mode</a:t>
            </a:r>
          </a:p>
          <a:p>
            <a:pPr marL="457200" lvl="1" indent="0">
              <a:buNone/>
            </a:pPr>
            <a:endParaRPr lang="en-US" dirty="0"/>
          </a:p>
        </p:txBody>
      </p:sp>
      <p:sp>
        <p:nvSpPr>
          <p:cNvPr id="4" name="Date Placeholder 3">
            <a:extLst>
              <a:ext uri="{FF2B5EF4-FFF2-40B4-BE49-F238E27FC236}">
                <a16:creationId xmlns:a16="http://schemas.microsoft.com/office/drawing/2014/main" id="{5224C113-5762-485E-8425-2567A01049F2}"/>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5462550-FBA4-4113-9056-7D31F5E3849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712DA03-F340-4E6A-98FB-CF4E58AF24E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453805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1BC0A-23A8-4A18-BEDC-22DBDA6E2A8A}"/>
              </a:ext>
            </a:extLst>
          </p:cNvPr>
          <p:cNvSpPr>
            <a:spLocks noGrp="1"/>
          </p:cNvSpPr>
          <p:nvPr>
            <p:ph type="title"/>
          </p:nvPr>
        </p:nvSpPr>
        <p:spPr/>
        <p:txBody>
          <a:bodyPr/>
          <a:lstStyle/>
          <a:p>
            <a:r>
              <a:rPr lang="en-US" dirty="0" err="1"/>
              <a:t>DUPed</a:t>
            </a:r>
            <a:r>
              <a:rPr lang="en-US" dirty="0"/>
              <a:t> SU PPDU &amp; Preamble Design</a:t>
            </a:r>
          </a:p>
        </p:txBody>
      </p:sp>
      <p:sp>
        <p:nvSpPr>
          <p:cNvPr id="3" name="Content Placeholder 2">
            <a:extLst>
              <a:ext uri="{FF2B5EF4-FFF2-40B4-BE49-F238E27FC236}">
                <a16:creationId xmlns:a16="http://schemas.microsoft.com/office/drawing/2014/main" id="{EA29826D-278F-47B2-AE6F-21AAE5098CE2}"/>
              </a:ext>
            </a:extLst>
          </p:cNvPr>
          <p:cNvSpPr>
            <a:spLocks noGrp="1"/>
          </p:cNvSpPr>
          <p:nvPr>
            <p:ph idx="1"/>
          </p:nvPr>
        </p:nvSpPr>
        <p:spPr/>
        <p:txBody>
          <a:bodyPr/>
          <a:lstStyle/>
          <a:p>
            <a:r>
              <a:rPr lang="en-US" sz="2000" dirty="0"/>
              <a:t>The </a:t>
            </a:r>
            <a:r>
              <a:rPr lang="en-US" sz="2000" dirty="0" err="1"/>
              <a:t>DUPed</a:t>
            </a:r>
            <a:r>
              <a:rPr lang="en-US" sz="2000" dirty="0"/>
              <a:t> SU PPDU in R1 will use MCS0+DCM for 1ss and 2x Duplication, starting from 80MHz PPDU BW</a:t>
            </a:r>
          </a:p>
          <a:p>
            <a:pPr lvl="1"/>
            <a:r>
              <a:rPr lang="en-US" sz="1600" dirty="0"/>
              <a:t>Achieve up to 4x combining gain in non-punctured case</a:t>
            </a:r>
          </a:p>
          <a:p>
            <a:endParaRPr lang="en-US" sz="2000" dirty="0"/>
          </a:p>
          <a:p>
            <a:r>
              <a:rPr lang="en-US" sz="2000" dirty="0"/>
              <a:t>Propose a preamble design for up to 4x combining gain </a:t>
            </a:r>
          </a:p>
          <a:p>
            <a:pPr lvl="1"/>
            <a:r>
              <a:rPr lang="en-US" sz="1600" dirty="0"/>
              <a:t>U-SIG is </a:t>
            </a:r>
            <a:r>
              <a:rPr lang="en-US" sz="1600" dirty="0" err="1"/>
              <a:t>DUPed</a:t>
            </a:r>
            <a:r>
              <a:rPr lang="en-US" sz="1600" dirty="0"/>
              <a:t> in every 20MHz within each 80MHz to achieve up to 4x combining gain </a:t>
            </a:r>
          </a:p>
          <a:p>
            <a:pPr lvl="1"/>
            <a:r>
              <a:rPr lang="en-US" sz="1600" dirty="0"/>
              <a:t>EHT-SIG using the [1 1 1 1] content channel structure and MCS0 achieves up to 4x combining gain </a:t>
            </a:r>
          </a:p>
          <a:p>
            <a:pPr lvl="1"/>
            <a:endParaRPr lang="en-US" sz="1600" dirty="0"/>
          </a:p>
          <a:p>
            <a:r>
              <a:rPr lang="en-US" sz="2000" dirty="0" err="1"/>
              <a:t>DUPed</a:t>
            </a:r>
            <a:r>
              <a:rPr lang="en-US" sz="2000" dirty="0"/>
              <a:t> PPDU can be signaled using a value of the MCS field in EHT-SIG user field of the SU transmission</a:t>
            </a:r>
          </a:p>
          <a:p>
            <a:pPr marL="857250" lvl="2" indent="0">
              <a:buNone/>
            </a:pPr>
            <a:endParaRPr lang="en-US" sz="1400" dirty="0"/>
          </a:p>
          <a:p>
            <a:endParaRPr lang="en-US" sz="2000" dirty="0"/>
          </a:p>
        </p:txBody>
      </p:sp>
      <p:sp>
        <p:nvSpPr>
          <p:cNvPr id="4" name="Date Placeholder 3">
            <a:extLst>
              <a:ext uri="{FF2B5EF4-FFF2-40B4-BE49-F238E27FC236}">
                <a16:creationId xmlns:a16="http://schemas.microsoft.com/office/drawing/2014/main" id="{9577E34C-9E74-4C9E-A3C6-E35F5EE732D0}"/>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15004080-F105-4C41-8CF8-C0DCE57E8EA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E11A36A4-4E0F-4783-85B7-B20EFC9C4E2C}"/>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11</a:t>
            </a:fld>
            <a:endParaRPr lang="en-GB" altLang="en-US" dirty="0"/>
          </a:p>
        </p:txBody>
      </p:sp>
    </p:spTree>
    <p:extLst>
      <p:ext uri="{BB962C8B-B14F-4D97-AF65-F5344CB8AC3E}">
        <p14:creationId xmlns:p14="http://schemas.microsoft.com/office/powerpoint/2010/main" val="1845456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D156F-F466-4D83-BF43-74C0587F33A6}"/>
              </a:ext>
            </a:extLst>
          </p:cNvPr>
          <p:cNvSpPr>
            <a:spLocks noGrp="1"/>
          </p:cNvSpPr>
          <p:nvPr>
            <p:ph type="title"/>
          </p:nvPr>
        </p:nvSpPr>
        <p:spPr/>
        <p:txBody>
          <a:bodyPr/>
          <a:lstStyle/>
          <a:p>
            <a:r>
              <a:rPr lang="en-US" dirty="0"/>
              <a:t>Overall EHT-SIG Content Channel Structure</a:t>
            </a:r>
          </a:p>
        </p:txBody>
      </p:sp>
      <p:sp>
        <p:nvSpPr>
          <p:cNvPr id="3" name="Content Placeholder 2">
            <a:extLst>
              <a:ext uri="{FF2B5EF4-FFF2-40B4-BE49-F238E27FC236}">
                <a16:creationId xmlns:a16="http://schemas.microsoft.com/office/drawing/2014/main" id="{1F33C3E8-739D-4060-A738-CB76EADCD1ED}"/>
              </a:ext>
            </a:extLst>
          </p:cNvPr>
          <p:cNvSpPr>
            <a:spLocks noGrp="1"/>
          </p:cNvSpPr>
          <p:nvPr>
            <p:ph idx="1"/>
          </p:nvPr>
        </p:nvSpPr>
        <p:spPr/>
        <p:txBody>
          <a:bodyPr/>
          <a:lstStyle/>
          <a:p>
            <a:r>
              <a:rPr lang="en-US" dirty="0"/>
              <a:t>We propose two types of content channel structures for EHT SIG to cover different types of transmissions</a:t>
            </a:r>
          </a:p>
          <a:p>
            <a:pPr lvl="1"/>
            <a:r>
              <a:rPr lang="en-US" dirty="0"/>
              <a:t>[ 1 1 1 1]</a:t>
            </a:r>
          </a:p>
          <a:p>
            <a:pPr lvl="2"/>
            <a:r>
              <a:rPr lang="en-US" dirty="0"/>
              <a:t>Used for SU, </a:t>
            </a:r>
            <a:r>
              <a:rPr lang="en-US" dirty="0" err="1"/>
              <a:t>DUPed</a:t>
            </a:r>
            <a:r>
              <a:rPr lang="en-US" dirty="0"/>
              <a:t> SU and NDP packets</a:t>
            </a:r>
          </a:p>
          <a:p>
            <a:pPr lvl="2"/>
            <a:r>
              <a:rPr lang="en-US" dirty="0"/>
              <a:t>Punctured channels will not be populated</a:t>
            </a:r>
          </a:p>
          <a:p>
            <a:pPr lvl="1"/>
            <a:r>
              <a:rPr lang="en-US" dirty="0"/>
              <a:t>[ 1 2 1 2]</a:t>
            </a:r>
          </a:p>
          <a:p>
            <a:pPr lvl="2"/>
            <a:r>
              <a:rPr lang="en-US" dirty="0"/>
              <a:t>Used for all transmissions </a:t>
            </a:r>
            <a:r>
              <a:rPr lang="en-US" b="1" dirty="0"/>
              <a:t>other than </a:t>
            </a:r>
            <a:r>
              <a:rPr lang="en-US" dirty="0"/>
              <a:t>SU, </a:t>
            </a:r>
            <a:r>
              <a:rPr lang="en-US" dirty="0" err="1"/>
              <a:t>DUPed</a:t>
            </a:r>
            <a:r>
              <a:rPr lang="en-US" dirty="0"/>
              <a:t> SU and NDP</a:t>
            </a:r>
          </a:p>
          <a:p>
            <a:pPr lvl="2"/>
            <a:r>
              <a:rPr lang="en-US" dirty="0"/>
              <a:t>Punctured channels will not be populated</a:t>
            </a:r>
          </a:p>
          <a:p>
            <a:pPr lvl="2"/>
            <a:endParaRPr lang="en-US" dirty="0"/>
          </a:p>
          <a:p>
            <a:r>
              <a:rPr lang="en-US" dirty="0"/>
              <a:t>Propose to indicate the content channel being [1 1 1 1] vs [1 2 1 2] through the “PPDU type and compression mode” bits state</a:t>
            </a:r>
          </a:p>
          <a:p>
            <a:pPr marL="857250" lvl="2" indent="0">
              <a:buNone/>
            </a:pPr>
            <a:endParaRPr lang="en-US" dirty="0"/>
          </a:p>
        </p:txBody>
      </p:sp>
      <p:sp>
        <p:nvSpPr>
          <p:cNvPr id="4" name="Date Placeholder 3">
            <a:extLst>
              <a:ext uri="{FF2B5EF4-FFF2-40B4-BE49-F238E27FC236}">
                <a16:creationId xmlns:a16="http://schemas.microsoft.com/office/drawing/2014/main" id="{113D534B-1AF8-47DC-ACF2-AB2EFFB9D72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55C795A2-666B-4F94-8521-A93C9C22823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A33070EF-D04B-403A-ACC8-E3AF24D2996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4041061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07096-8C6A-4663-800A-17E4157A9898}"/>
              </a:ext>
            </a:extLst>
          </p:cNvPr>
          <p:cNvSpPr>
            <a:spLocks noGrp="1"/>
          </p:cNvSpPr>
          <p:nvPr>
            <p:ph type="title"/>
          </p:nvPr>
        </p:nvSpPr>
        <p:spPr/>
        <p:txBody>
          <a:bodyPr/>
          <a:lstStyle/>
          <a:p>
            <a:r>
              <a:rPr lang="en-US" dirty="0"/>
              <a:t>Overall View of PPDU types and Content Channel Design</a:t>
            </a:r>
          </a:p>
        </p:txBody>
      </p:sp>
      <p:graphicFrame>
        <p:nvGraphicFramePr>
          <p:cNvPr id="7" name="Content Placeholder 6">
            <a:extLst>
              <a:ext uri="{FF2B5EF4-FFF2-40B4-BE49-F238E27FC236}">
                <a16:creationId xmlns:a16="http://schemas.microsoft.com/office/drawing/2014/main" id="{537D8CBC-0173-488D-8E36-C465D666FB4D}"/>
              </a:ext>
            </a:extLst>
          </p:cNvPr>
          <p:cNvGraphicFramePr>
            <a:graphicFrameLocks noGrp="1"/>
          </p:cNvGraphicFramePr>
          <p:nvPr>
            <p:ph idx="1"/>
            <p:extLst>
              <p:ext uri="{D42A27DB-BD31-4B8C-83A1-F6EECF244321}">
                <p14:modId xmlns:p14="http://schemas.microsoft.com/office/powerpoint/2010/main" val="3392763028"/>
              </p:ext>
            </p:extLst>
          </p:nvPr>
        </p:nvGraphicFramePr>
        <p:xfrm>
          <a:off x="35496" y="1989138"/>
          <a:ext cx="77724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1B4903E4-09BE-41C8-9526-29C539AF677B}"/>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81C0599-40B3-4B91-8A37-4F42D1FE901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BA7DAA-57FB-4F64-833C-9E4020A7478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
        <p:nvSpPr>
          <p:cNvPr id="8" name="Rectangle 7">
            <a:extLst>
              <a:ext uri="{FF2B5EF4-FFF2-40B4-BE49-F238E27FC236}">
                <a16:creationId xmlns:a16="http://schemas.microsoft.com/office/drawing/2014/main" id="{1058CEF0-675C-4A99-B375-14A68537B863}"/>
              </a:ext>
            </a:extLst>
          </p:cNvPr>
          <p:cNvSpPr/>
          <p:nvPr/>
        </p:nvSpPr>
        <p:spPr bwMode="auto">
          <a:xfrm>
            <a:off x="6228184" y="5177470"/>
            <a:ext cx="432048" cy="288032"/>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AE57136E-24D8-4E25-B2DE-DE1B19140A39}"/>
              </a:ext>
            </a:extLst>
          </p:cNvPr>
          <p:cNvSpPr/>
          <p:nvPr/>
        </p:nvSpPr>
        <p:spPr bwMode="auto">
          <a:xfrm>
            <a:off x="6228184" y="5716363"/>
            <a:ext cx="432048" cy="288032"/>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TextBox 9">
            <a:extLst>
              <a:ext uri="{FF2B5EF4-FFF2-40B4-BE49-F238E27FC236}">
                <a16:creationId xmlns:a16="http://schemas.microsoft.com/office/drawing/2014/main" id="{BABFF6BD-EB0B-4A26-9B43-F5247F0057BC}"/>
              </a:ext>
            </a:extLst>
          </p:cNvPr>
          <p:cNvSpPr txBox="1"/>
          <p:nvPr/>
        </p:nvSpPr>
        <p:spPr>
          <a:xfrm>
            <a:off x="6660232" y="5157192"/>
            <a:ext cx="1762021" cy="276999"/>
          </a:xfrm>
          <a:prstGeom prst="rect">
            <a:avLst/>
          </a:prstGeom>
          <a:noFill/>
        </p:spPr>
        <p:txBody>
          <a:bodyPr wrap="none" rtlCol="0">
            <a:spAutoFit/>
          </a:bodyPr>
          <a:lstStyle/>
          <a:p>
            <a:r>
              <a:rPr lang="en-US" dirty="0"/>
              <a:t>[ 1 2 1 2] content channel</a:t>
            </a:r>
          </a:p>
        </p:txBody>
      </p:sp>
      <p:sp>
        <p:nvSpPr>
          <p:cNvPr id="11" name="TextBox 10">
            <a:extLst>
              <a:ext uri="{FF2B5EF4-FFF2-40B4-BE49-F238E27FC236}">
                <a16:creationId xmlns:a16="http://schemas.microsoft.com/office/drawing/2014/main" id="{44D3BCD7-2A38-49A3-A831-C785483C4250}"/>
              </a:ext>
            </a:extLst>
          </p:cNvPr>
          <p:cNvSpPr txBox="1"/>
          <p:nvPr/>
        </p:nvSpPr>
        <p:spPr>
          <a:xfrm>
            <a:off x="6669427" y="5683379"/>
            <a:ext cx="1762021" cy="276999"/>
          </a:xfrm>
          <a:prstGeom prst="rect">
            <a:avLst/>
          </a:prstGeom>
          <a:noFill/>
        </p:spPr>
        <p:txBody>
          <a:bodyPr wrap="none" rtlCol="0">
            <a:spAutoFit/>
          </a:bodyPr>
          <a:lstStyle/>
          <a:p>
            <a:r>
              <a:rPr lang="en-US" dirty="0"/>
              <a:t>[ 1 1 1 1] content channel</a:t>
            </a:r>
          </a:p>
        </p:txBody>
      </p:sp>
    </p:spTree>
    <p:extLst>
      <p:ext uri="{BB962C8B-B14F-4D97-AF65-F5344CB8AC3E}">
        <p14:creationId xmlns:p14="http://schemas.microsoft.com/office/powerpoint/2010/main" val="1492281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03B2A-0296-45A5-985D-DA9433E291E5}"/>
              </a:ext>
            </a:extLst>
          </p:cNvPr>
          <p:cNvSpPr>
            <a:spLocks noGrp="1"/>
          </p:cNvSpPr>
          <p:nvPr>
            <p:ph type="title"/>
          </p:nvPr>
        </p:nvSpPr>
        <p:spPr/>
        <p:txBody>
          <a:bodyPr/>
          <a:lstStyle/>
          <a:p>
            <a:r>
              <a:rPr lang="en-US" dirty="0"/>
              <a:t>PPDU Type and Compression Mode Field</a:t>
            </a:r>
          </a:p>
        </p:txBody>
      </p:sp>
      <p:sp>
        <p:nvSpPr>
          <p:cNvPr id="3" name="Content Placeholder 2">
            <a:extLst>
              <a:ext uri="{FF2B5EF4-FFF2-40B4-BE49-F238E27FC236}">
                <a16:creationId xmlns:a16="http://schemas.microsoft.com/office/drawing/2014/main" id="{5D23C781-BE4C-45AC-9278-FFC7E9C6A2AE}"/>
              </a:ext>
            </a:extLst>
          </p:cNvPr>
          <p:cNvSpPr>
            <a:spLocks noGrp="1"/>
          </p:cNvSpPr>
          <p:nvPr>
            <p:ph idx="1"/>
          </p:nvPr>
        </p:nvSpPr>
        <p:spPr/>
        <p:txBody>
          <a:bodyPr/>
          <a:lstStyle/>
          <a:p>
            <a:r>
              <a:rPr lang="en-US" sz="2000" dirty="0"/>
              <a:t>Recall that originally, we were thinking of the following in the U-SIG</a:t>
            </a:r>
          </a:p>
          <a:p>
            <a:pPr lvl="1"/>
            <a:r>
              <a:rPr lang="en-US" sz="1600" dirty="0"/>
              <a:t>1 bit PPDU format field </a:t>
            </a:r>
          </a:p>
          <a:p>
            <a:pPr lvl="1"/>
            <a:r>
              <a:rPr lang="en-US" sz="1600" dirty="0"/>
              <a:t>2 bit compression mode field</a:t>
            </a:r>
          </a:p>
          <a:p>
            <a:pPr lvl="1"/>
            <a:endParaRPr lang="en-US" sz="1600" dirty="0"/>
          </a:p>
          <a:p>
            <a:r>
              <a:rPr lang="en-US" sz="2000" dirty="0"/>
              <a:t>However, it seems that we can jointly encode these 2 fields to convey the same information through a 2 bit field</a:t>
            </a:r>
          </a:p>
          <a:p>
            <a:pPr lvl="1"/>
            <a:r>
              <a:rPr lang="en-US" sz="1600" dirty="0"/>
              <a:t>Saves 1 bit in the U-SIG</a:t>
            </a:r>
          </a:p>
          <a:p>
            <a:endParaRPr lang="en-US" sz="2000" dirty="0"/>
          </a:p>
          <a:p>
            <a:r>
              <a:rPr lang="en-US" sz="2000" dirty="0"/>
              <a:t>Next slide shows the encoding for such a field</a:t>
            </a:r>
          </a:p>
          <a:p>
            <a:pPr lvl="1"/>
            <a:endParaRPr lang="en-US" sz="1600" dirty="0"/>
          </a:p>
          <a:p>
            <a:endParaRPr lang="en-US" dirty="0"/>
          </a:p>
        </p:txBody>
      </p:sp>
      <p:sp>
        <p:nvSpPr>
          <p:cNvPr id="4" name="Date Placeholder 3">
            <a:extLst>
              <a:ext uri="{FF2B5EF4-FFF2-40B4-BE49-F238E27FC236}">
                <a16:creationId xmlns:a16="http://schemas.microsoft.com/office/drawing/2014/main" id="{E45021ED-B949-4F13-860D-1244E7696E7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F173B474-41E4-4398-B745-F0FD2AB8989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8534B7-8D33-4DC3-9C18-D4A4543D41C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1756430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EE9CF-C7DA-4083-9F40-B4E4211BFF2E}"/>
              </a:ext>
            </a:extLst>
          </p:cNvPr>
          <p:cNvSpPr>
            <a:spLocks noGrp="1"/>
          </p:cNvSpPr>
          <p:nvPr>
            <p:ph type="title"/>
          </p:nvPr>
        </p:nvSpPr>
        <p:spPr/>
        <p:txBody>
          <a:bodyPr/>
          <a:lstStyle/>
          <a:p>
            <a:r>
              <a:rPr lang="en-US" dirty="0"/>
              <a:t>PPDU Type and Compression Mode</a:t>
            </a:r>
          </a:p>
        </p:txBody>
      </p:sp>
      <p:sp>
        <p:nvSpPr>
          <p:cNvPr id="3" name="Content Placeholder 2">
            <a:extLst>
              <a:ext uri="{FF2B5EF4-FFF2-40B4-BE49-F238E27FC236}">
                <a16:creationId xmlns:a16="http://schemas.microsoft.com/office/drawing/2014/main" id="{19252C6C-1EEE-45E6-A579-B12249EE4A38}"/>
              </a:ext>
            </a:extLst>
          </p:cNvPr>
          <p:cNvSpPr>
            <a:spLocks noGrp="1"/>
          </p:cNvSpPr>
          <p:nvPr>
            <p:ph idx="1"/>
          </p:nvPr>
        </p:nvSpPr>
        <p:spPr/>
        <p:txBody>
          <a:bodyPr/>
          <a:lstStyle/>
          <a:p>
            <a:pPr marL="400050"/>
            <a:r>
              <a:rPr lang="en-US" sz="2000" dirty="0"/>
              <a:t>Proposal essentially jointly encodes the PPDU format and compression mode fields</a:t>
            </a:r>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r>
              <a:rPr lang="en-US" sz="2000" dirty="0"/>
              <a:t>Purple modes are compressed modes (no RU allocation)</a:t>
            </a:r>
          </a:p>
        </p:txBody>
      </p:sp>
      <p:sp>
        <p:nvSpPr>
          <p:cNvPr id="4" name="Date Placeholder 3">
            <a:extLst>
              <a:ext uri="{FF2B5EF4-FFF2-40B4-BE49-F238E27FC236}">
                <a16:creationId xmlns:a16="http://schemas.microsoft.com/office/drawing/2014/main" id="{086EEA39-4ADA-444A-BBBB-B10EC830781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65DF73D2-72DE-42C6-96D7-74F2F942E400}"/>
              </a:ext>
            </a:extLst>
          </p:cNvPr>
          <p:cNvSpPr>
            <a:spLocks noGrp="1"/>
          </p:cNvSpPr>
          <p:nvPr>
            <p:ph type="ftr" sz="quarter" idx="11"/>
          </p:nvPr>
        </p:nvSpPr>
        <p:spPr/>
        <p:txBody>
          <a:bodyPr/>
          <a:lstStyle/>
          <a:p>
            <a:pPr>
              <a:defRPr/>
            </a:pPr>
            <a:r>
              <a:rPr lang="en-GB"/>
              <a:t>(Qualcomm)</a:t>
            </a:r>
          </a:p>
        </p:txBody>
      </p:sp>
      <p:sp>
        <p:nvSpPr>
          <p:cNvPr id="6" name="Slide Number Placeholder 5">
            <a:extLst>
              <a:ext uri="{FF2B5EF4-FFF2-40B4-BE49-F238E27FC236}">
                <a16:creationId xmlns:a16="http://schemas.microsoft.com/office/drawing/2014/main" id="{2C03B7E0-682C-4150-8A81-DBBA8A583B7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graphicFrame>
        <p:nvGraphicFramePr>
          <p:cNvPr id="7" name="Table 6">
            <a:extLst>
              <a:ext uri="{FF2B5EF4-FFF2-40B4-BE49-F238E27FC236}">
                <a16:creationId xmlns:a16="http://schemas.microsoft.com/office/drawing/2014/main" id="{EA42A0BF-4606-4B79-933D-0F1C1572B1D1}"/>
              </a:ext>
            </a:extLst>
          </p:cNvPr>
          <p:cNvGraphicFramePr>
            <a:graphicFrameLocks noGrp="1"/>
          </p:cNvGraphicFramePr>
          <p:nvPr>
            <p:extLst>
              <p:ext uri="{D42A27DB-BD31-4B8C-83A1-F6EECF244321}">
                <p14:modId xmlns:p14="http://schemas.microsoft.com/office/powerpoint/2010/main" val="2330195976"/>
              </p:ext>
            </p:extLst>
          </p:nvPr>
        </p:nvGraphicFramePr>
        <p:xfrm>
          <a:off x="611560" y="2873058"/>
          <a:ext cx="7772399" cy="2346960"/>
        </p:xfrm>
        <a:graphic>
          <a:graphicData uri="http://schemas.openxmlformats.org/drawingml/2006/table">
            <a:tbl>
              <a:tblPr firstRow="1" firstCol="1" bandRow="1">
                <a:tableStyleId>{5C22544A-7EE6-4342-B048-85BDC9FD1C3A}</a:tableStyleId>
              </a:tblPr>
              <a:tblGrid>
                <a:gridCol w="1831705">
                  <a:extLst>
                    <a:ext uri="{9D8B030D-6E8A-4147-A177-3AD203B41FA5}">
                      <a16:colId xmlns:a16="http://schemas.microsoft.com/office/drawing/2014/main" val="454467326"/>
                    </a:ext>
                  </a:extLst>
                </a:gridCol>
                <a:gridCol w="1500389">
                  <a:extLst>
                    <a:ext uri="{9D8B030D-6E8A-4147-A177-3AD203B41FA5}">
                      <a16:colId xmlns:a16="http://schemas.microsoft.com/office/drawing/2014/main" val="3007824569"/>
                    </a:ext>
                  </a:extLst>
                </a:gridCol>
                <a:gridCol w="2164195">
                  <a:extLst>
                    <a:ext uri="{9D8B030D-6E8A-4147-A177-3AD203B41FA5}">
                      <a16:colId xmlns:a16="http://schemas.microsoft.com/office/drawing/2014/main" val="2833506797"/>
                    </a:ext>
                  </a:extLst>
                </a:gridCol>
                <a:gridCol w="2276110">
                  <a:extLst>
                    <a:ext uri="{9D8B030D-6E8A-4147-A177-3AD203B41FA5}">
                      <a16:colId xmlns:a16="http://schemas.microsoft.com/office/drawing/2014/main" val="2512234542"/>
                    </a:ext>
                  </a:extLst>
                </a:gridCol>
              </a:tblGrid>
              <a:tr h="141832">
                <a:tc>
                  <a:txBody>
                    <a:bodyPr/>
                    <a:lstStyle/>
                    <a:p>
                      <a:pPr marL="0" marR="0" algn="ctr">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200" dirty="0">
                          <a:effectLst/>
                        </a:rPr>
                        <a:t>DL/UL (1 bit)</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PPDU type and compression mode</a:t>
                      </a:r>
                      <a:r>
                        <a:rPr lang="en-US" sz="1200" dirty="0">
                          <a:effectLst/>
                        </a:rPr>
                        <a:t>(2 bits)</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Note</a:t>
                      </a:r>
                    </a:p>
                  </a:txBody>
                  <a:tcPr marL="63487" marR="63487" marT="0" marB="0"/>
                </a:tc>
                <a:extLst>
                  <a:ext uri="{0D108BD9-81ED-4DB2-BD59-A6C34878D82A}">
                    <a16:rowId xmlns:a16="http://schemas.microsoft.com/office/drawing/2014/main" val="101663128"/>
                  </a:ext>
                </a:extLst>
              </a:tr>
              <a:tr h="155189">
                <a:tc>
                  <a:txBody>
                    <a:bodyPr/>
                    <a:lstStyle/>
                    <a:p>
                      <a:pPr marL="0" marR="0" algn="ctr">
                        <a:spcBef>
                          <a:spcPts val="0"/>
                        </a:spcBef>
                        <a:spcAft>
                          <a:spcPts val="0"/>
                        </a:spcAft>
                      </a:pPr>
                      <a:r>
                        <a:rPr lang="en-US" sz="1400" dirty="0">
                          <a:effectLst/>
                        </a:rPr>
                        <a:t>TB PPDU</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UL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No EHT-SIG</a:t>
                      </a:r>
                      <a:endParaRPr lang="en-US" sz="140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478285"/>
                  </a:ext>
                </a:extLst>
              </a:tr>
              <a:tr h="155189">
                <a:tc>
                  <a:txBody>
                    <a:bodyPr/>
                    <a:lstStyle/>
                    <a:p>
                      <a:pPr marL="0" marR="0" algn="ctr">
                        <a:spcBef>
                          <a:spcPts val="0"/>
                        </a:spcBef>
                        <a:spcAft>
                          <a:spcPts val="0"/>
                        </a:spcAft>
                      </a:pPr>
                      <a:r>
                        <a:rPr lang="en-US" sz="1400" dirty="0">
                          <a:effectLst/>
                        </a:rPr>
                        <a:t>DL OFDMA</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DL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EHT-SIG, RU Allocation, [1 2 1 2]</a:t>
                      </a:r>
                      <a:endParaRPr lang="en-US" sz="1400" dirty="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21716029"/>
                  </a:ext>
                </a:extLst>
              </a:tr>
              <a:tr h="155189">
                <a:tc>
                  <a:txBody>
                    <a:bodyPr/>
                    <a:lstStyle/>
                    <a:p>
                      <a:pPr marL="0" marR="0" algn="ctr">
                        <a:spcBef>
                          <a:spcPts val="0"/>
                        </a:spcBef>
                        <a:spcAft>
                          <a:spcPts val="0"/>
                        </a:spcAft>
                      </a:pPr>
                      <a:r>
                        <a:rPr lang="en-US" sz="1400" dirty="0">
                          <a:solidFill>
                            <a:srgbClr val="7030A0"/>
                          </a:solidFill>
                          <a:effectLst/>
                        </a:rPr>
                        <a:t>UL SU/SU DUP/NDP</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UL</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301971"/>
                  </a:ext>
                </a:extLst>
              </a:tr>
              <a:tr h="155189">
                <a:tc>
                  <a:txBody>
                    <a:bodyPr/>
                    <a:lstStyle/>
                    <a:p>
                      <a:pPr marL="0" marR="0" algn="ctr">
                        <a:spcBef>
                          <a:spcPts val="0"/>
                        </a:spcBef>
                        <a:spcAft>
                          <a:spcPts val="0"/>
                        </a:spcAft>
                      </a:pPr>
                      <a:r>
                        <a:rPr lang="en-US" sz="1400">
                          <a:solidFill>
                            <a:srgbClr val="7030A0"/>
                          </a:solidFill>
                          <a:effectLst/>
                        </a:rPr>
                        <a:t>DL SU/SU DUP/NDP</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2052196419"/>
                  </a:ext>
                </a:extLst>
              </a:tr>
              <a:tr h="155189">
                <a:tc>
                  <a:txBody>
                    <a:bodyPr/>
                    <a:lstStyle/>
                    <a:p>
                      <a:pPr marL="0" marR="0" algn="ctr">
                        <a:spcBef>
                          <a:spcPts val="0"/>
                        </a:spcBef>
                        <a:spcAft>
                          <a:spcPts val="0"/>
                        </a:spcAft>
                      </a:pPr>
                      <a:r>
                        <a:rPr lang="en-US" sz="1400" dirty="0">
                          <a:solidFill>
                            <a:srgbClr val="7030A0"/>
                          </a:solidFill>
                          <a:effectLst/>
                        </a:rPr>
                        <a:t>DL non-OFDMA MU-MIMO</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2</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2 1 2]</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3336158495"/>
                  </a:ext>
                </a:extLst>
              </a:tr>
            </a:tbl>
          </a:graphicData>
        </a:graphic>
      </p:graphicFrame>
      <p:sp>
        <p:nvSpPr>
          <p:cNvPr id="8" name="Rectangle 1">
            <a:extLst>
              <a:ext uri="{FF2B5EF4-FFF2-40B4-BE49-F238E27FC236}">
                <a16:creationId xmlns:a16="http://schemas.microsoft.com/office/drawing/2014/main" id="{7813A9C6-F93F-40AD-BE7E-EDB145D9E53D}"/>
              </a:ext>
            </a:extLst>
          </p:cNvPr>
          <p:cNvSpPr>
            <a:spLocks noChangeArrowheads="1"/>
          </p:cNvSpPr>
          <p:nvPr/>
        </p:nvSpPr>
        <p:spPr bwMode="auto">
          <a:xfrm>
            <a:off x="611560" y="419567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599804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99EE3-4623-480D-AA07-1279400889F8}"/>
              </a:ext>
            </a:extLst>
          </p:cNvPr>
          <p:cNvSpPr>
            <a:spLocks noGrp="1"/>
          </p:cNvSpPr>
          <p:nvPr>
            <p:ph type="title"/>
          </p:nvPr>
        </p:nvSpPr>
        <p:spPr/>
        <p:txBody>
          <a:bodyPr/>
          <a:lstStyle/>
          <a:p>
            <a:r>
              <a:rPr lang="en-US" dirty="0"/>
              <a:t>Compressed Modes (no RU allocation)</a:t>
            </a:r>
          </a:p>
        </p:txBody>
      </p:sp>
      <p:sp>
        <p:nvSpPr>
          <p:cNvPr id="3" name="Content Placeholder 2">
            <a:extLst>
              <a:ext uri="{FF2B5EF4-FFF2-40B4-BE49-F238E27FC236}">
                <a16:creationId xmlns:a16="http://schemas.microsoft.com/office/drawing/2014/main" id="{A02B1118-F8C1-448A-B988-BDD05181B577}"/>
              </a:ext>
            </a:extLst>
          </p:cNvPr>
          <p:cNvSpPr>
            <a:spLocks noGrp="1"/>
          </p:cNvSpPr>
          <p:nvPr>
            <p:ph idx="1"/>
          </p:nvPr>
        </p:nvSpPr>
        <p:spPr/>
        <p:txBody>
          <a:bodyPr/>
          <a:lstStyle/>
          <a:p>
            <a:r>
              <a:rPr lang="en-US" sz="2000" dirty="0"/>
              <a:t>Compressed Modes would use the following states of “PPDU Type and Compression Mode” field</a:t>
            </a:r>
          </a:p>
          <a:p>
            <a:pPr lvl="1"/>
            <a:r>
              <a:rPr lang="en-US" sz="1600" dirty="0"/>
              <a:t>State 1: SU, NDP (one user with special AID), and </a:t>
            </a:r>
            <a:r>
              <a:rPr lang="en-US" sz="1600" dirty="0" err="1"/>
              <a:t>DUPed</a:t>
            </a:r>
            <a:r>
              <a:rPr lang="en-US" sz="1600" dirty="0"/>
              <a:t> SU (using [1 1 1 1] content channel structure for EHT-SIG)</a:t>
            </a:r>
          </a:p>
          <a:p>
            <a:pPr lvl="1"/>
            <a:r>
              <a:rPr lang="en-US" sz="1600" dirty="0"/>
              <a:t>State 2: Used for non-OFDMA MU-MIMO with [1 2 1 2] structure of EHT-SIG</a:t>
            </a:r>
            <a:endParaRPr lang="en-US" sz="1200" dirty="0"/>
          </a:p>
          <a:p>
            <a:endParaRPr lang="en-US" sz="2000" dirty="0"/>
          </a:p>
        </p:txBody>
      </p:sp>
      <p:sp>
        <p:nvSpPr>
          <p:cNvPr id="4" name="Date Placeholder 3">
            <a:extLst>
              <a:ext uri="{FF2B5EF4-FFF2-40B4-BE49-F238E27FC236}">
                <a16:creationId xmlns:a16="http://schemas.microsoft.com/office/drawing/2014/main" id="{7857FCAE-0B82-4749-9CED-D44411A9F2C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70A98D7C-3FDF-4940-A832-01F9597BDE1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0B58D5A3-1EDD-4239-8CFB-E2BC894E997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graphicFrame>
        <p:nvGraphicFramePr>
          <p:cNvPr id="13" name="Table 12">
            <a:extLst>
              <a:ext uri="{FF2B5EF4-FFF2-40B4-BE49-F238E27FC236}">
                <a16:creationId xmlns:a16="http://schemas.microsoft.com/office/drawing/2014/main" id="{936B5519-E346-45D5-8000-AA62D11855E0}"/>
              </a:ext>
            </a:extLst>
          </p:cNvPr>
          <p:cNvGraphicFramePr>
            <a:graphicFrameLocks noGrp="1"/>
          </p:cNvGraphicFramePr>
          <p:nvPr>
            <p:extLst>
              <p:ext uri="{D42A27DB-BD31-4B8C-83A1-F6EECF244321}">
                <p14:modId xmlns:p14="http://schemas.microsoft.com/office/powerpoint/2010/main" val="190524911"/>
              </p:ext>
            </p:extLst>
          </p:nvPr>
        </p:nvGraphicFramePr>
        <p:xfrm>
          <a:off x="467544" y="3735665"/>
          <a:ext cx="7543800" cy="2476500"/>
        </p:xfrm>
        <a:graphic>
          <a:graphicData uri="http://schemas.openxmlformats.org/drawingml/2006/table">
            <a:tbl>
              <a:tblPr/>
              <a:tblGrid>
                <a:gridCol w="1247250">
                  <a:extLst>
                    <a:ext uri="{9D8B030D-6E8A-4147-A177-3AD203B41FA5}">
                      <a16:colId xmlns:a16="http://schemas.microsoft.com/office/drawing/2014/main" val="2942410900"/>
                    </a:ext>
                  </a:extLst>
                </a:gridCol>
                <a:gridCol w="980662">
                  <a:extLst>
                    <a:ext uri="{9D8B030D-6E8A-4147-A177-3AD203B41FA5}">
                      <a16:colId xmlns:a16="http://schemas.microsoft.com/office/drawing/2014/main" val="3973723864"/>
                    </a:ext>
                  </a:extLst>
                </a:gridCol>
                <a:gridCol w="847368">
                  <a:extLst>
                    <a:ext uri="{9D8B030D-6E8A-4147-A177-3AD203B41FA5}">
                      <a16:colId xmlns:a16="http://schemas.microsoft.com/office/drawing/2014/main" val="2597378228"/>
                    </a:ext>
                  </a:extLst>
                </a:gridCol>
                <a:gridCol w="1117130">
                  <a:extLst>
                    <a:ext uri="{9D8B030D-6E8A-4147-A177-3AD203B41FA5}">
                      <a16:colId xmlns:a16="http://schemas.microsoft.com/office/drawing/2014/main" val="1909814615"/>
                    </a:ext>
                  </a:extLst>
                </a:gridCol>
                <a:gridCol w="1117130">
                  <a:extLst>
                    <a:ext uri="{9D8B030D-6E8A-4147-A177-3AD203B41FA5}">
                      <a16:colId xmlns:a16="http://schemas.microsoft.com/office/drawing/2014/main" val="1375160571"/>
                    </a:ext>
                  </a:extLst>
                </a:gridCol>
                <a:gridCol w="1117130">
                  <a:extLst>
                    <a:ext uri="{9D8B030D-6E8A-4147-A177-3AD203B41FA5}">
                      <a16:colId xmlns:a16="http://schemas.microsoft.com/office/drawing/2014/main" val="1621828917"/>
                    </a:ext>
                  </a:extLst>
                </a:gridCol>
                <a:gridCol w="1117130">
                  <a:extLst>
                    <a:ext uri="{9D8B030D-6E8A-4147-A177-3AD203B41FA5}">
                      <a16:colId xmlns:a16="http://schemas.microsoft.com/office/drawing/2014/main" val="798184488"/>
                    </a:ext>
                  </a:extLst>
                </a:gridCol>
              </a:tblGrid>
              <a:tr h="190500">
                <a:tc>
                  <a:txBody>
                    <a:bodyPr/>
                    <a:lstStyle/>
                    <a:p>
                      <a:pPr algn="l" fontAlgn="ctr"/>
                      <a:r>
                        <a:rPr lang="en-US" sz="1100" b="0" i="1" u="none" strike="noStrike" dirty="0">
                          <a:solidFill>
                            <a:srgbClr val="FF0000"/>
                          </a:solidFill>
                          <a:effectLst/>
                          <a:latin typeface="Calibri" panose="020F0502020204030204" pitchFamily="34" charset="0"/>
                        </a:rPr>
                        <a:t>SU and </a:t>
                      </a:r>
                      <a:r>
                        <a:rPr lang="en-US" sz="1100" b="0" i="1" u="none" strike="noStrike" dirty="0" err="1">
                          <a:solidFill>
                            <a:srgbClr val="FF0000"/>
                          </a:solidFill>
                          <a:effectLst/>
                          <a:latin typeface="Calibri" panose="020F0502020204030204" pitchFamily="34" charset="0"/>
                        </a:rPr>
                        <a:t>DUPed</a:t>
                      </a:r>
                      <a:r>
                        <a:rPr lang="en-US" sz="1100" b="0" i="1" u="none" strike="noStrike" dirty="0">
                          <a:solidFill>
                            <a:srgbClr val="FF0000"/>
                          </a:solidFill>
                          <a:effectLst/>
                          <a:latin typeface="Calibri" panose="020F0502020204030204" pitchFamily="34" charset="0"/>
                        </a:rPr>
                        <a:t> SU</a:t>
                      </a:r>
                    </a:p>
                  </a:txBody>
                  <a:tcPr marL="9525" marR="9525" marT="9525" marB="0" anchor="ctr">
                    <a:lnL>
                      <a:noFill/>
                    </a:lnL>
                    <a:lnR>
                      <a:noFill/>
                    </a:lnR>
                    <a:lnT>
                      <a:noFill/>
                    </a:lnT>
                    <a:lnB>
                      <a:noFill/>
                    </a:lnB>
                  </a:tcPr>
                </a:tc>
                <a:tc gridSpan="2">
                  <a:txBody>
                    <a:bodyPr/>
                    <a:lstStyle/>
                    <a:p>
                      <a:pPr algn="ctr" fontAlgn="ctr"/>
                      <a:r>
                        <a:rPr lang="en-US" sz="1100" b="0" i="1" u="none" strike="noStrike">
                          <a:solidFill>
                            <a:srgbClr val="000000"/>
                          </a:solidFill>
                          <a:effectLst/>
                          <a:latin typeface="Calibri" panose="020F0502020204030204" pitchFamily="34" charset="0"/>
                        </a:rPr>
                        <a:t>Common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a:txBody>
                    <a:bodyPr/>
                    <a:lstStyle/>
                    <a:p>
                      <a:pPr algn="ctr" fontAlgn="ctr"/>
                      <a:r>
                        <a:rPr lang="en-US" sz="1100" b="0" i="1" u="none" strike="noStrike">
                          <a:solidFill>
                            <a:srgbClr val="000000"/>
                          </a:solidFill>
                          <a:effectLst/>
                          <a:latin typeface="Calibri" panose="020F0502020204030204" pitchFamily="34" charset="0"/>
                        </a:rPr>
                        <a:t>User Specific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448380988"/>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866268524"/>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791539593"/>
                  </a:ext>
                </a:extLst>
              </a:tr>
              <a:tr h="190500">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64535273"/>
                  </a:ext>
                </a:extLst>
              </a:tr>
              <a:tr h="190500">
                <a:tc>
                  <a:txBody>
                    <a:bodyPr/>
                    <a:lstStyle/>
                    <a:p>
                      <a:pPr algn="l" fontAlgn="ctr"/>
                      <a:r>
                        <a:rPr lang="en-US" sz="1100" b="0" i="1" u="none" strike="noStrike" dirty="0">
                          <a:solidFill>
                            <a:srgbClr val="FF0000"/>
                          </a:solidFill>
                          <a:effectLst/>
                          <a:latin typeface="Calibri" panose="020F0502020204030204" pitchFamily="34" charset="0"/>
                        </a:rPr>
                        <a:t>NDP</a:t>
                      </a:r>
                    </a:p>
                  </a:txBody>
                  <a:tcPr marL="9525" marR="9525" marT="9525" marB="0" anchor="ctr">
                    <a:lnL>
                      <a:noFill/>
                    </a:lnL>
                    <a:lnR w="12700" cap="flat" cmpd="sng" algn="ctr">
                      <a:noFill/>
                      <a:prstDash val="solid"/>
                      <a:round/>
                      <a:headEnd type="none" w="med" len="med"/>
                      <a:tailEnd type="none" w="med" len="med"/>
                    </a:lnR>
                    <a:lnT>
                      <a:noFill/>
                    </a:lnT>
                    <a:lnB>
                      <a:noFill/>
                    </a:lnB>
                  </a:tcPr>
                </a:tc>
                <a:tc gridSpan="2">
                  <a:txBody>
                    <a:bodyPr/>
                    <a:lstStyle/>
                    <a:p>
                      <a:pPr algn="ctr" fontAlgn="ctr"/>
                      <a:r>
                        <a:rPr lang="en-US" sz="1100" b="0" i="1" u="none" strike="noStrike" dirty="0">
                          <a:solidFill>
                            <a:srgbClr val="000000"/>
                          </a:solidFill>
                          <a:effectLst/>
                          <a:latin typeface="Calibri" panose="020F0502020204030204" pitchFamily="34" charset="0"/>
                        </a:rPr>
                        <a:t>Common Field</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endParaRPr lang="en-US"/>
                    </a:p>
                  </a:txBody>
                  <a:tcP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1" u="none" strike="noStrike" dirty="0">
                          <a:solidFill>
                            <a:srgbClr val="000000"/>
                          </a:solidFill>
                          <a:effectLst/>
                          <a:latin typeface="Calibri" panose="020F0502020204030204" pitchFamily="34" charset="0"/>
                        </a:rPr>
                        <a:t>User Specific Field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551788608"/>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a:noFill/>
                    </a:lnR>
                    <a:lnT>
                      <a:noFill/>
                    </a:lnT>
                    <a:lnB>
                      <a:noFill/>
                    </a:lnB>
                  </a:tcPr>
                </a:tc>
                <a:tc>
                  <a:txBody>
                    <a:bodyPr/>
                    <a:lstStyle/>
                    <a:p>
                      <a:pPr algn="ctr" fontAlgn="ctr"/>
                      <a:r>
                        <a:rPr lang="en-US" sz="1100" b="0" i="0" u="none" strike="noStrike" dirty="0">
                          <a:solidFill>
                            <a:srgbClr val="000000"/>
                          </a:solidFill>
                          <a:effectLst/>
                          <a:latin typeface="Calibri" panose="020F0502020204030204" pitchFamily="34" charset="0"/>
                        </a:rPr>
                        <a:t>U-SIG Overflow</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957578843"/>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a:noFill/>
                    </a:lnR>
                    <a:lnT>
                      <a:noFill/>
                    </a:lnT>
                    <a:lnB>
                      <a:noFill/>
                    </a:lnB>
                  </a:tcPr>
                </a:tc>
                <a:tc>
                  <a:txBody>
                    <a:bodyPr/>
                    <a:lstStyle/>
                    <a:p>
                      <a:pPr algn="ctr" fontAlgn="ctr"/>
                      <a:r>
                        <a:rPr lang="en-US" sz="1100" b="0" i="0" u="none" strike="noStrike" dirty="0">
                          <a:solidFill>
                            <a:srgbClr val="000000"/>
                          </a:solidFill>
                          <a:effectLst/>
                          <a:latin typeface="Calibri" panose="020F0502020204030204" pitchFamily="34" charset="0"/>
                        </a:rPr>
                        <a:t>U-SIG Overflow</a:t>
                      </a:r>
                    </a:p>
                  </a:txBody>
                  <a:tcPr marL="9525" marR="9525" marT="9525"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715324176"/>
                  </a:ext>
                </a:extLst>
              </a:tr>
              <a:tr h="190500">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515831504"/>
                  </a:ext>
                </a:extLst>
              </a:tr>
              <a:tr h="190500">
                <a:tc>
                  <a:txBody>
                    <a:bodyPr/>
                    <a:lstStyle/>
                    <a:p>
                      <a:pPr algn="l" fontAlgn="ctr"/>
                      <a:r>
                        <a:rPr lang="en-US" sz="1100" b="0" i="1" u="none" strike="noStrike" dirty="0">
                          <a:solidFill>
                            <a:srgbClr val="FF0000"/>
                          </a:solidFill>
                          <a:effectLst/>
                          <a:latin typeface="Calibri" panose="020F0502020204030204" pitchFamily="34" charset="0"/>
                        </a:rPr>
                        <a:t>5-user MU-MIMO</a:t>
                      </a:r>
                    </a:p>
                  </a:txBody>
                  <a:tcPr marL="9525" marR="9525" marT="9525" marB="0" anchor="ctr">
                    <a:lnL>
                      <a:noFill/>
                    </a:lnL>
                    <a:lnR>
                      <a:noFill/>
                    </a:lnR>
                    <a:lnT>
                      <a:noFill/>
                    </a:lnT>
                    <a:lnB>
                      <a:noFill/>
                    </a:lnB>
                  </a:tcPr>
                </a:tc>
                <a:tc gridSpan="2">
                  <a:txBody>
                    <a:bodyPr/>
                    <a:lstStyle/>
                    <a:p>
                      <a:pPr algn="ctr" fontAlgn="ctr"/>
                      <a:r>
                        <a:rPr lang="en-US" sz="1100" b="0" i="1" u="none" strike="noStrike">
                          <a:solidFill>
                            <a:srgbClr val="000000"/>
                          </a:solidFill>
                          <a:effectLst/>
                          <a:latin typeface="Calibri" panose="020F0502020204030204" pitchFamily="34" charset="0"/>
                        </a:rPr>
                        <a:t>Common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gridSpan="3">
                  <a:txBody>
                    <a:bodyPr/>
                    <a:lstStyle/>
                    <a:p>
                      <a:pPr algn="ctr" fontAlgn="ctr"/>
                      <a:r>
                        <a:rPr lang="en-US" sz="1100" b="0" i="1" u="none" strike="noStrike">
                          <a:solidFill>
                            <a:srgbClr val="000000"/>
                          </a:solidFill>
                          <a:effectLst/>
                          <a:latin typeface="Calibri" panose="020F0502020204030204" pitchFamily="34" charset="0"/>
                        </a:rPr>
                        <a:t>User Specific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500169579"/>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480885629"/>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Padding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941707914"/>
                  </a:ext>
                </a:extLst>
              </a:tr>
              <a:tr h="1905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61575173"/>
                  </a:ext>
                </a:extLst>
              </a:tr>
              <a:tr h="1905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extLst>
                  <a:ext uri="{0D108BD9-81ED-4DB2-BD59-A6C34878D82A}">
                    <a16:rowId xmlns:a16="http://schemas.microsoft.com/office/drawing/2014/main" val="1906045517"/>
                  </a:ext>
                </a:extLst>
              </a:tr>
            </a:tbl>
          </a:graphicData>
        </a:graphic>
      </p:graphicFrame>
      <p:sp>
        <p:nvSpPr>
          <p:cNvPr id="7" name="TextBox 6">
            <a:extLst>
              <a:ext uri="{FF2B5EF4-FFF2-40B4-BE49-F238E27FC236}">
                <a16:creationId xmlns:a16="http://schemas.microsoft.com/office/drawing/2014/main" id="{95C1AD04-CB54-464E-AE17-0F96908280D1}"/>
              </a:ext>
            </a:extLst>
          </p:cNvPr>
          <p:cNvSpPr txBox="1"/>
          <p:nvPr/>
        </p:nvSpPr>
        <p:spPr>
          <a:xfrm>
            <a:off x="5704395" y="4557202"/>
            <a:ext cx="2021259" cy="276999"/>
          </a:xfrm>
          <a:prstGeom prst="rect">
            <a:avLst/>
          </a:prstGeom>
          <a:noFill/>
        </p:spPr>
        <p:txBody>
          <a:bodyPr wrap="none" rtlCol="0">
            <a:spAutoFit/>
          </a:bodyPr>
          <a:lstStyle/>
          <a:p>
            <a:r>
              <a:rPr lang="en-US" dirty="0"/>
              <a:t>User Field with a special AID</a:t>
            </a:r>
          </a:p>
        </p:txBody>
      </p:sp>
      <p:cxnSp>
        <p:nvCxnSpPr>
          <p:cNvPr id="10" name="Straight Arrow Connector 9">
            <a:extLst>
              <a:ext uri="{FF2B5EF4-FFF2-40B4-BE49-F238E27FC236}">
                <a16:creationId xmlns:a16="http://schemas.microsoft.com/office/drawing/2014/main" id="{75D5A728-569B-4BF9-B7D5-E59B3FA7AC80}"/>
              </a:ext>
            </a:extLst>
          </p:cNvPr>
          <p:cNvCxnSpPr>
            <a:cxnSpLocks/>
          </p:cNvCxnSpPr>
          <p:nvPr/>
        </p:nvCxnSpPr>
        <p:spPr bwMode="auto">
          <a:xfrm flipH="1">
            <a:off x="4788024" y="4767202"/>
            <a:ext cx="936104" cy="551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 name="TextBox 7">
            <a:extLst>
              <a:ext uri="{FF2B5EF4-FFF2-40B4-BE49-F238E27FC236}">
                <a16:creationId xmlns:a16="http://schemas.microsoft.com/office/drawing/2014/main" id="{F6EC40D2-BDF4-43F5-83D2-EA15E62BB148}"/>
              </a:ext>
            </a:extLst>
          </p:cNvPr>
          <p:cNvSpPr txBox="1"/>
          <p:nvPr/>
        </p:nvSpPr>
        <p:spPr>
          <a:xfrm>
            <a:off x="5148064" y="3724567"/>
            <a:ext cx="3816424" cy="569387"/>
          </a:xfrm>
          <a:prstGeom prst="rect">
            <a:avLst/>
          </a:prstGeom>
          <a:solidFill>
            <a:srgbClr val="FFC000"/>
          </a:solidFill>
        </p:spPr>
        <p:txBody>
          <a:bodyPr wrap="square" rtlCol="0">
            <a:spAutoFit/>
          </a:bodyPr>
          <a:lstStyle/>
          <a:p>
            <a:r>
              <a:rPr lang="en-US" sz="900" i="1" dirty="0"/>
              <a:t>U-SIG overflow needs to be 17 bits or lower for a 2 symbol EHT-SIG at MCS0</a:t>
            </a:r>
          </a:p>
          <a:p>
            <a:pPr marL="171450" indent="-171450">
              <a:buFont typeface="Arial" panose="020B0604020202020204" pitchFamily="34" charset="0"/>
              <a:buChar char="•"/>
            </a:pPr>
            <a:r>
              <a:rPr lang="en-US" sz="800" i="1" dirty="0"/>
              <a:t>U-SIG overflow + 3 bits (#of users) + 22 (user-field)+10 bits CRC/tail needs to be within 52 bits</a:t>
            </a:r>
          </a:p>
          <a:p>
            <a:endParaRPr lang="en-US" sz="500" i="1" dirty="0"/>
          </a:p>
        </p:txBody>
      </p:sp>
      <p:cxnSp>
        <p:nvCxnSpPr>
          <p:cNvPr id="11" name="Straight Arrow Connector 10">
            <a:extLst>
              <a:ext uri="{FF2B5EF4-FFF2-40B4-BE49-F238E27FC236}">
                <a16:creationId xmlns:a16="http://schemas.microsoft.com/office/drawing/2014/main" id="{87AB1A06-17B5-4157-AEC4-0427C56AD413}"/>
              </a:ext>
            </a:extLst>
          </p:cNvPr>
          <p:cNvCxnSpPr/>
          <p:nvPr/>
        </p:nvCxnSpPr>
        <p:spPr bwMode="auto">
          <a:xfrm flipH="1">
            <a:off x="4788024" y="4003647"/>
            <a:ext cx="28803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355233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57BAC-79D8-4755-A2A5-03ED36DF8A6D}"/>
              </a:ext>
            </a:extLst>
          </p:cNvPr>
          <p:cNvSpPr>
            <a:spLocks noGrp="1"/>
          </p:cNvSpPr>
          <p:nvPr>
            <p:ph type="title"/>
          </p:nvPr>
        </p:nvSpPr>
        <p:spPr/>
        <p:txBody>
          <a:bodyPr/>
          <a:lstStyle/>
          <a:p>
            <a:r>
              <a:rPr lang="en-US" dirty="0"/>
              <a:t>How to signal an NDP packet?</a:t>
            </a:r>
          </a:p>
        </p:txBody>
      </p:sp>
      <p:sp>
        <p:nvSpPr>
          <p:cNvPr id="3" name="Content Placeholder 2">
            <a:extLst>
              <a:ext uri="{FF2B5EF4-FFF2-40B4-BE49-F238E27FC236}">
                <a16:creationId xmlns:a16="http://schemas.microsoft.com/office/drawing/2014/main" id="{E7A4CC3F-85B5-4E98-A43E-442D4586C59F}"/>
              </a:ext>
            </a:extLst>
          </p:cNvPr>
          <p:cNvSpPr>
            <a:spLocks noGrp="1"/>
          </p:cNvSpPr>
          <p:nvPr>
            <p:ph idx="1"/>
          </p:nvPr>
        </p:nvSpPr>
        <p:spPr/>
        <p:txBody>
          <a:bodyPr/>
          <a:lstStyle/>
          <a:p>
            <a:r>
              <a:rPr lang="en-US" sz="2000" dirty="0"/>
              <a:t>Recommend using a similar method as 11ac and 11ax</a:t>
            </a:r>
          </a:p>
          <a:p>
            <a:endParaRPr lang="en-US" sz="2000" dirty="0"/>
          </a:p>
          <a:p>
            <a:r>
              <a:rPr lang="en-US" sz="2000" dirty="0"/>
              <a:t>Use the L-SIG length along with N_LTF and number of EHT-SIG symbols to tell that there is no data in this packet</a:t>
            </a:r>
          </a:p>
          <a:p>
            <a:pPr lvl="1"/>
            <a:r>
              <a:rPr lang="en-US" sz="1800" dirty="0"/>
              <a:t>Similar way is used by 11ax and 11ac</a:t>
            </a:r>
          </a:p>
          <a:p>
            <a:pPr lvl="1"/>
            <a:r>
              <a:rPr lang="en-US" sz="1800" dirty="0"/>
              <a:t>No separate bit or ‘state of any field’ is wasted on this indication in U-SIG</a:t>
            </a:r>
          </a:p>
          <a:p>
            <a:endParaRPr lang="en-US" sz="2000" dirty="0"/>
          </a:p>
          <a:p>
            <a:r>
              <a:rPr lang="en-US" sz="2000" dirty="0"/>
              <a:t>Note that the PHY anyway must do this calculation to determine the number of data symbols</a:t>
            </a:r>
          </a:p>
          <a:p>
            <a:pPr lvl="1"/>
            <a:r>
              <a:rPr lang="en-US" sz="1800" dirty="0"/>
              <a:t>No added complexity to doing this</a:t>
            </a:r>
          </a:p>
          <a:p>
            <a:pPr lvl="1"/>
            <a:endParaRPr lang="en-US" sz="1800" dirty="0"/>
          </a:p>
          <a:p>
            <a:r>
              <a:rPr lang="en-US" sz="2200" dirty="0"/>
              <a:t>Also, the user field here can convey the </a:t>
            </a:r>
            <a:r>
              <a:rPr lang="en-US" sz="2200" dirty="0" err="1"/>
              <a:t>N</a:t>
            </a:r>
            <a:r>
              <a:rPr lang="en-US" sz="2200" baseline="-25000" dirty="0" err="1"/>
              <a:t>sts</a:t>
            </a:r>
            <a:r>
              <a:rPr lang="en-US" sz="2200" dirty="0"/>
              <a:t> of the NDP</a:t>
            </a:r>
          </a:p>
          <a:p>
            <a:endParaRPr lang="en-US" sz="2000" dirty="0"/>
          </a:p>
        </p:txBody>
      </p:sp>
      <p:sp>
        <p:nvSpPr>
          <p:cNvPr id="4" name="Date Placeholder 3">
            <a:extLst>
              <a:ext uri="{FF2B5EF4-FFF2-40B4-BE49-F238E27FC236}">
                <a16:creationId xmlns:a16="http://schemas.microsoft.com/office/drawing/2014/main" id="{7E5BA84E-84BC-456D-8C66-36CD4BE9AB8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0AD744B-6679-4AFD-9904-60801115A9B1}"/>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816783D8-A2C8-43A2-91E4-A0BE37BFA6E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2456680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9CCF5-9A04-4C25-9A09-AE9023650089}"/>
              </a:ext>
            </a:extLst>
          </p:cNvPr>
          <p:cNvSpPr>
            <a:spLocks noGrp="1"/>
          </p:cNvSpPr>
          <p:nvPr>
            <p:ph type="title"/>
          </p:nvPr>
        </p:nvSpPr>
        <p:spPr/>
        <p:txBody>
          <a:bodyPr/>
          <a:lstStyle/>
          <a:p>
            <a:r>
              <a:rPr lang="en-US" dirty="0"/>
              <a:t>EHT-SIG Coding Structure</a:t>
            </a:r>
          </a:p>
        </p:txBody>
      </p:sp>
      <p:sp>
        <p:nvSpPr>
          <p:cNvPr id="3" name="Content Placeholder 2">
            <a:extLst>
              <a:ext uri="{FF2B5EF4-FFF2-40B4-BE49-F238E27FC236}">
                <a16:creationId xmlns:a16="http://schemas.microsoft.com/office/drawing/2014/main" id="{BA1B61E6-6C13-4DB9-85F7-0CFBB42AAD58}"/>
              </a:ext>
            </a:extLst>
          </p:cNvPr>
          <p:cNvSpPr>
            <a:spLocks noGrp="1"/>
          </p:cNvSpPr>
          <p:nvPr>
            <p:ph idx="1"/>
          </p:nvPr>
        </p:nvSpPr>
        <p:spPr/>
        <p:txBody>
          <a:bodyPr/>
          <a:lstStyle/>
          <a:p>
            <a:r>
              <a:rPr lang="en-US" sz="2000" dirty="0"/>
              <a:t>Common Field</a:t>
            </a:r>
          </a:p>
          <a:p>
            <a:pPr lvl="1"/>
            <a:r>
              <a:rPr lang="en-US" sz="1600" dirty="0"/>
              <a:t>Non-OFDMA compressed mode</a:t>
            </a:r>
          </a:p>
          <a:p>
            <a:pPr lvl="2"/>
            <a:r>
              <a:rPr lang="en-US" sz="1400" dirty="0"/>
              <a:t>Use 1 code block to encode entire common field </a:t>
            </a:r>
            <a:r>
              <a:rPr lang="en-US" sz="1400" dirty="0">
                <a:solidFill>
                  <a:srgbClr val="FF0000"/>
                </a:solidFill>
              </a:rPr>
              <a:t>plus the 1</a:t>
            </a:r>
            <a:r>
              <a:rPr lang="en-US" sz="1400" baseline="30000" dirty="0">
                <a:solidFill>
                  <a:srgbClr val="FF0000"/>
                </a:solidFill>
              </a:rPr>
              <a:t>st</a:t>
            </a:r>
            <a:r>
              <a:rPr lang="en-US" sz="1400" dirty="0">
                <a:solidFill>
                  <a:srgbClr val="FF0000"/>
                </a:solidFill>
              </a:rPr>
              <a:t> user field </a:t>
            </a:r>
          </a:p>
          <a:p>
            <a:pPr lvl="1"/>
            <a:r>
              <a:rPr lang="en-US" sz="1600" dirty="0"/>
              <a:t>Uncompressed mode of 20/40/80MHz PPDU</a:t>
            </a:r>
          </a:p>
          <a:p>
            <a:pPr lvl="2"/>
            <a:r>
              <a:rPr lang="en-US" sz="1400" dirty="0"/>
              <a:t>Use 1 code block to encode entire common field</a:t>
            </a:r>
          </a:p>
          <a:p>
            <a:pPr lvl="1"/>
            <a:r>
              <a:rPr lang="en-US" sz="1600" dirty="0"/>
              <a:t>Uncompressed mode of 160/320MHz PPDU</a:t>
            </a:r>
          </a:p>
          <a:p>
            <a:pPr lvl="2"/>
            <a:r>
              <a:rPr lang="en-US" sz="1400" dirty="0"/>
              <a:t>Use 2 code blocks</a:t>
            </a:r>
          </a:p>
          <a:p>
            <a:pPr lvl="3"/>
            <a:r>
              <a:rPr lang="en-US" sz="1200" dirty="0"/>
              <a:t>1</a:t>
            </a:r>
            <a:r>
              <a:rPr lang="en-US" sz="1200" baseline="30000" dirty="0"/>
              <a:t>st</a:t>
            </a:r>
            <a:r>
              <a:rPr lang="en-US" sz="1200" dirty="0"/>
              <a:t> code block has fixed size (U-SIG overflow + 2 RUA = ~35 bits)</a:t>
            </a:r>
          </a:p>
          <a:p>
            <a:pPr lvl="3"/>
            <a:r>
              <a:rPr lang="en-US" sz="1200" dirty="0"/>
              <a:t>2</a:t>
            </a:r>
            <a:r>
              <a:rPr lang="en-US" sz="1200" baseline="30000" dirty="0"/>
              <a:t>nd</a:t>
            </a:r>
            <a:r>
              <a:rPr lang="en-US" sz="1200" dirty="0"/>
              <a:t> code block includes all remaining RU allocation subfields (2 RUA in 160MHz, 6 RUA in 320MHz)</a:t>
            </a:r>
          </a:p>
          <a:p>
            <a:pPr>
              <a:defRPr/>
            </a:pPr>
            <a:r>
              <a:rPr lang="en-US" sz="2000" dirty="0"/>
              <a:t>User field</a:t>
            </a:r>
          </a:p>
          <a:p>
            <a:pPr lvl="1">
              <a:defRPr/>
            </a:pPr>
            <a:r>
              <a:rPr lang="en-US" sz="1600" dirty="0"/>
              <a:t>Reuse 11ax like code block structure for every 2 user fields, and the last code block may have 1 or 2 user field(s), except for the following</a:t>
            </a:r>
          </a:p>
          <a:p>
            <a:pPr lvl="2">
              <a:defRPr/>
            </a:pPr>
            <a:r>
              <a:rPr lang="en-US" sz="1400" dirty="0"/>
              <a:t>In non-OFDMA compressed mode, </a:t>
            </a:r>
            <a:r>
              <a:rPr lang="en-US" sz="1400" dirty="0">
                <a:solidFill>
                  <a:srgbClr val="FF0000"/>
                </a:solidFill>
              </a:rPr>
              <a:t>1</a:t>
            </a:r>
            <a:r>
              <a:rPr lang="en-US" sz="1400" baseline="30000" dirty="0">
                <a:solidFill>
                  <a:srgbClr val="FF0000"/>
                </a:solidFill>
              </a:rPr>
              <a:t>st</a:t>
            </a:r>
            <a:r>
              <a:rPr lang="en-US" sz="1400" dirty="0">
                <a:solidFill>
                  <a:srgbClr val="FF0000"/>
                </a:solidFill>
              </a:rPr>
              <a:t> user field (or padding in a NDP)</a:t>
            </a:r>
            <a:r>
              <a:rPr lang="en-US" sz="1400" dirty="0"/>
              <a:t> is encoded with the common field, the remaining user fields (if any) follow this rule</a:t>
            </a:r>
          </a:p>
          <a:p>
            <a:endParaRPr lang="en-US" sz="2000" dirty="0"/>
          </a:p>
        </p:txBody>
      </p:sp>
      <p:sp>
        <p:nvSpPr>
          <p:cNvPr id="4" name="Date Placeholder 3">
            <a:extLst>
              <a:ext uri="{FF2B5EF4-FFF2-40B4-BE49-F238E27FC236}">
                <a16:creationId xmlns:a16="http://schemas.microsoft.com/office/drawing/2014/main" id="{5CF29F4F-7EFE-4242-B44E-92E89AA62635}"/>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5D9A8C0-BB2A-4A13-AE76-30D105FDA956}"/>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BC46B73-B413-4FD8-A62D-FF5B574A1BB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spTree>
    <p:extLst>
      <p:ext uri="{BB962C8B-B14F-4D97-AF65-F5344CB8AC3E}">
        <p14:creationId xmlns:p14="http://schemas.microsoft.com/office/powerpoint/2010/main" val="2011908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CBFB2-7A72-45AE-A796-9C7C5C7BCBF3}"/>
              </a:ext>
            </a:extLst>
          </p:cNvPr>
          <p:cNvSpPr>
            <a:spLocks noGrp="1"/>
          </p:cNvSpPr>
          <p:nvPr>
            <p:ph type="title"/>
          </p:nvPr>
        </p:nvSpPr>
        <p:spPr/>
        <p:txBody>
          <a:bodyPr/>
          <a:lstStyle/>
          <a:p>
            <a:r>
              <a:rPr lang="en-US" dirty="0"/>
              <a:t>Reason for jointly encoding the common with 1</a:t>
            </a:r>
            <a:r>
              <a:rPr lang="en-US" baseline="30000" dirty="0"/>
              <a:t>st</a:t>
            </a:r>
            <a:r>
              <a:rPr lang="en-US" dirty="0"/>
              <a:t> user field in compressed modes</a:t>
            </a:r>
          </a:p>
        </p:txBody>
      </p:sp>
      <p:sp>
        <p:nvSpPr>
          <p:cNvPr id="3" name="Content Placeholder 2">
            <a:extLst>
              <a:ext uri="{FF2B5EF4-FFF2-40B4-BE49-F238E27FC236}">
                <a16:creationId xmlns:a16="http://schemas.microsoft.com/office/drawing/2014/main" id="{CB35909A-6F51-4128-88F1-B27B73AD4D18}"/>
              </a:ext>
            </a:extLst>
          </p:cNvPr>
          <p:cNvSpPr>
            <a:spLocks noGrp="1"/>
          </p:cNvSpPr>
          <p:nvPr>
            <p:ph idx="1"/>
          </p:nvPr>
        </p:nvSpPr>
        <p:spPr/>
        <p:txBody>
          <a:bodyPr/>
          <a:lstStyle/>
          <a:p>
            <a:r>
              <a:rPr lang="en-US" sz="1800" dirty="0"/>
              <a:t>The main motivation to use 1 code block to encode entire common field plus the 1st user field (or padding in NDP) in the non-OFDMA compressed mode is to make the EHT-SIG fit into two MCS0 symbols for MCS0 for SU transmissions</a:t>
            </a:r>
          </a:p>
          <a:p>
            <a:endParaRPr lang="en-US" sz="1800" dirty="0"/>
          </a:p>
          <a:p>
            <a:r>
              <a:rPr lang="en-US" sz="1800" dirty="0"/>
              <a:t>If the Common field and User Specific field are encoded separately, need 3 MCS0 symbols for total 62 bits</a:t>
            </a:r>
          </a:p>
          <a:p>
            <a:pPr lvl="1"/>
            <a:r>
              <a:rPr lang="en-US" sz="1400" dirty="0"/>
              <a:t>Common field: 17 (U-SIG overflow)+3 (# user)+10 (CRC/tail)=30 bits</a:t>
            </a:r>
          </a:p>
          <a:p>
            <a:pPr lvl="1"/>
            <a:r>
              <a:rPr lang="en-US" sz="1400" dirty="0"/>
              <a:t>User field: 22 (user info)+10 (CRC/tail) = 32 bits</a:t>
            </a:r>
          </a:p>
          <a:p>
            <a:endParaRPr lang="en-US" sz="1800" dirty="0"/>
          </a:p>
          <a:p>
            <a:r>
              <a:rPr lang="en-US" sz="1800" dirty="0"/>
              <a:t>If the Common field and 1</a:t>
            </a:r>
            <a:r>
              <a:rPr lang="en-US" sz="1800" baseline="30000" dirty="0"/>
              <a:t>st</a:t>
            </a:r>
            <a:r>
              <a:rPr lang="en-US" sz="1800" dirty="0"/>
              <a:t> user field are jointly encoded, need 2 MCS0 symbols</a:t>
            </a:r>
          </a:p>
          <a:p>
            <a:pPr lvl="1"/>
            <a:r>
              <a:rPr lang="en-US" sz="1400" dirty="0"/>
              <a:t>17 (U-SIG overflow)+3 (# user)+22 (user info or padding)+ 10 (CRC/tail)=52 bits</a:t>
            </a:r>
          </a:p>
          <a:p>
            <a:endParaRPr lang="en-US" sz="1800" dirty="0"/>
          </a:p>
        </p:txBody>
      </p:sp>
      <p:sp>
        <p:nvSpPr>
          <p:cNvPr id="4" name="Date Placeholder 3">
            <a:extLst>
              <a:ext uri="{FF2B5EF4-FFF2-40B4-BE49-F238E27FC236}">
                <a16:creationId xmlns:a16="http://schemas.microsoft.com/office/drawing/2014/main" id="{033CF11D-8E9A-4297-8231-A6F90FB14BA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00CF3E0-FED8-4982-BBED-0AB43C667B2F}"/>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F2802EE5-F570-467C-9D8E-DC65C45C64A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19</a:t>
            </a:fld>
            <a:endParaRPr lang="en-GB" altLang="en-US"/>
          </a:p>
        </p:txBody>
      </p:sp>
    </p:spTree>
    <p:extLst>
      <p:ext uri="{BB962C8B-B14F-4D97-AF65-F5344CB8AC3E}">
        <p14:creationId xmlns:p14="http://schemas.microsoft.com/office/powerpoint/2010/main" val="1132236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876EB-A724-4F68-8898-919568CEF62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E54DB22-60E5-4BA7-9036-2EDAD587D150}"/>
              </a:ext>
            </a:extLst>
          </p:cNvPr>
          <p:cNvSpPr>
            <a:spLocks noGrp="1"/>
          </p:cNvSpPr>
          <p:nvPr>
            <p:ph idx="1"/>
          </p:nvPr>
        </p:nvSpPr>
        <p:spPr/>
        <p:txBody>
          <a:bodyPr/>
          <a:lstStyle/>
          <a:p>
            <a:r>
              <a:rPr lang="en-US" sz="2000" dirty="0"/>
              <a:t>In these slides, we propose designs for the following</a:t>
            </a:r>
          </a:p>
          <a:p>
            <a:pPr marL="800100" lvl="1" indent="-342900">
              <a:buFont typeface="+mj-lt"/>
              <a:buAutoNum type="arabicPeriod"/>
            </a:pPr>
            <a:r>
              <a:rPr lang="en-US" sz="1600" dirty="0"/>
              <a:t>U-SIG content &amp; overflow for the Unified SU/MU PPDU</a:t>
            </a:r>
          </a:p>
          <a:p>
            <a:pPr marL="1143000" lvl="2" indent="-342900"/>
            <a:r>
              <a:rPr lang="en-US" sz="1400" dirty="0"/>
              <a:t>Punctured channel indication design is the focus</a:t>
            </a:r>
          </a:p>
          <a:p>
            <a:pPr marL="800100" lvl="1" indent="-342900">
              <a:buFont typeface="+mj-lt"/>
              <a:buAutoNum type="arabicPeriod"/>
            </a:pPr>
            <a:r>
              <a:rPr lang="en-US" sz="1600" dirty="0"/>
              <a:t>EHT-SIG design</a:t>
            </a:r>
          </a:p>
          <a:p>
            <a:pPr marL="1143000" lvl="2" indent="-342900"/>
            <a:r>
              <a:rPr lang="en-US" sz="1400" dirty="0"/>
              <a:t>EHT-SIG common contents</a:t>
            </a:r>
          </a:p>
          <a:p>
            <a:pPr marL="1143000" lvl="2" indent="-342900"/>
            <a:r>
              <a:rPr lang="en-US" sz="1400" dirty="0"/>
              <a:t>EHT-SIG content channel structure</a:t>
            </a:r>
          </a:p>
          <a:p>
            <a:pPr marL="1143000" lvl="2" indent="-342900"/>
            <a:r>
              <a:rPr lang="en-US" sz="1400" dirty="0"/>
              <a:t>Compressed Modes Signaling</a:t>
            </a:r>
          </a:p>
          <a:p>
            <a:pPr marL="1143000" lvl="2" indent="-342900"/>
            <a:r>
              <a:rPr lang="en-US" sz="1400" dirty="0"/>
              <a:t>NDP and DUP PPDU indication</a:t>
            </a:r>
          </a:p>
          <a:p>
            <a:pPr marL="1143000" lvl="2" indent="-342900"/>
            <a:r>
              <a:rPr lang="en-US" sz="1400" dirty="0"/>
              <a:t>Coding structure</a:t>
            </a:r>
          </a:p>
          <a:p>
            <a:pPr marL="1143000" lvl="2" indent="-342900"/>
            <a:r>
              <a:rPr lang="en-US" sz="1400" dirty="0"/>
              <a:t>User field format</a:t>
            </a:r>
          </a:p>
          <a:p>
            <a:endParaRPr lang="en-US" sz="2000" dirty="0"/>
          </a:p>
        </p:txBody>
      </p:sp>
      <p:sp>
        <p:nvSpPr>
          <p:cNvPr id="4" name="Date Placeholder 3">
            <a:extLst>
              <a:ext uri="{FF2B5EF4-FFF2-40B4-BE49-F238E27FC236}">
                <a16:creationId xmlns:a16="http://schemas.microsoft.com/office/drawing/2014/main" id="{FAB7B354-5636-4FA4-A9CF-6EFBE2F7C695}"/>
              </a:ext>
            </a:extLst>
          </p:cNvPr>
          <p:cNvSpPr>
            <a:spLocks noGrp="1"/>
          </p:cNvSpPr>
          <p:nvPr>
            <p:ph type="dt" sz="half" idx="10"/>
          </p:nvPr>
        </p:nvSpPr>
        <p:spPr/>
        <p:txBody>
          <a:bodyPr/>
          <a:lstStyle/>
          <a:p>
            <a:pPr>
              <a:defRPr/>
            </a:pPr>
            <a:r>
              <a:rPr lang="en-US" altLang="en-US"/>
              <a:t>August 2020</a:t>
            </a:r>
            <a:endParaRPr lang="en-GB" altLang="en-US"/>
          </a:p>
        </p:txBody>
      </p:sp>
      <p:sp>
        <p:nvSpPr>
          <p:cNvPr id="5" name="Footer Placeholder 4">
            <a:extLst>
              <a:ext uri="{FF2B5EF4-FFF2-40B4-BE49-F238E27FC236}">
                <a16:creationId xmlns:a16="http://schemas.microsoft.com/office/drawing/2014/main" id="{F7F6116C-BF96-4228-B2B2-1082C7FC31B9}"/>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F556E9F-F440-44F3-B30A-692CE20ECD5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33158035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FFEEF-8B4F-41CE-89C7-A5BB5B479537}"/>
              </a:ext>
            </a:extLst>
          </p:cNvPr>
          <p:cNvSpPr>
            <a:spLocks noGrp="1"/>
          </p:cNvSpPr>
          <p:nvPr>
            <p:ph type="title"/>
          </p:nvPr>
        </p:nvSpPr>
        <p:spPr/>
        <p:txBody>
          <a:bodyPr/>
          <a:lstStyle/>
          <a:p>
            <a:r>
              <a:rPr lang="en-US" dirty="0"/>
              <a:t>EHT-SIG User Field Design</a:t>
            </a:r>
          </a:p>
        </p:txBody>
      </p:sp>
      <p:sp>
        <p:nvSpPr>
          <p:cNvPr id="3" name="Content Placeholder 2">
            <a:extLst>
              <a:ext uri="{FF2B5EF4-FFF2-40B4-BE49-F238E27FC236}">
                <a16:creationId xmlns:a16="http://schemas.microsoft.com/office/drawing/2014/main" id="{B451249D-646F-42FD-AEB3-15A915FD2299}"/>
              </a:ext>
            </a:extLst>
          </p:cNvPr>
          <p:cNvSpPr>
            <a:spLocks noGrp="1"/>
          </p:cNvSpPr>
          <p:nvPr>
            <p:ph idx="1"/>
          </p:nvPr>
        </p:nvSpPr>
        <p:spPr/>
        <p:txBody>
          <a:bodyPr/>
          <a:lstStyle/>
          <a:p>
            <a:r>
              <a:rPr lang="en-US" sz="1800" dirty="0"/>
              <a:t>We propose a 22-bit 11ax like user field design to support up to 16ss</a:t>
            </a:r>
          </a:p>
          <a:p>
            <a:pPr lvl="1"/>
            <a:r>
              <a:rPr lang="en-US" sz="1600" dirty="0"/>
              <a:t>Just expand N</a:t>
            </a:r>
            <a:r>
              <a:rPr lang="en-US" sz="1600" baseline="-25000" dirty="0"/>
              <a:t>STS</a:t>
            </a:r>
            <a:r>
              <a:rPr lang="en-US" sz="1600" dirty="0"/>
              <a:t> and spatial configuration subfields to support more spatial streams</a:t>
            </a:r>
          </a:p>
          <a:p>
            <a:pPr lvl="1"/>
            <a:r>
              <a:rPr lang="en-US" sz="1600" dirty="0"/>
              <a:t>Remove DCM bit since DCM is absorbed into MCS</a:t>
            </a:r>
          </a:p>
          <a:p>
            <a:pPr lvl="1"/>
            <a:r>
              <a:rPr lang="en-US" sz="1600" dirty="0"/>
              <a:t>SU uses the non-MU-MIMO format of user field</a:t>
            </a:r>
          </a:p>
          <a:p>
            <a:endParaRPr lang="en-US" sz="2000" dirty="0"/>
          </a:p>
        </p:txBody>
      </p:sp>
      <p:sp>
        <p:nvSpPr>
          <p:cNvPr id="4" name="Date Placeholder 3">
            <a:extLst>
              <a:ext uri="{FF2B5EF4-FFF2-40B4-BE49-F238E27FC236}">
                <a16:creationId xmlns:a16="http://schemas.microsoft.com/office/drawing/2014/main" id="{33D06AC8-812F-41E4-9177-18BA2FBFD24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5203FE7-1842-45DE-BE12-B50EF53F246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809DFF5A-7B71-4967-BB1E-9DA8B2BF68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20</a:t>
            </a:fld>
            <a:endParaRPr lang="en-GB" altLang="en-US"/>
          </a:p>
        </p:txBody>
      </p:sp>
      <p:sp>
        <p:nvSpPr>
          <p:cNvPr id="11" name="TextBox 10">
            <a:extLst>
              <a:ext uri="{FF2B5EF4-FFF2-40B4-BE49-F238E27FC236}">
                <a16:creationId xmlns:a16="http://schemas.microsoft.com/office/drawing/2014/main" id="{0231B673-0DF9-49C8-A4EC-B78255C601B5}"/>
              </a:ext>
            </a:extLst>
          </p:cNvPr>
          <p:cNvSpPr txBox="1"/>
          <p:nvPr/>
        </p:nvSpPr>
        <p:spPr>
          <a:xfrm>
            <a:off x="684213" y="6135787"/>
            <a:ext cx="3302507" cy="307777"/>
          </a:xfrm>
          <a:prstGeom prst="rect">
            <a:avLst/>
          </a:prstGeom>
          <a:noFill/>
        </p:spPr>
        <p:txBody>
          <a:bodyPr wrap="none" rtlCol="0">
            <a:spAutoFit/>
          </a:bodyPr>
          <a:lstStyle/>
          <a:p>
            <a:r>
              <a:rPr lang="en-US" sz="1400" i="1" u="sng" dirty="0"/>
              <a:t>User field for a Non-MU-MIMO allocation</a:t>
            </a:r>
          </a:p>
        </p:txBody>
      </p:sp>
      <p:sp>
        <p:nvSpPr>
          <p:cNvPr id="12" name="TextBox 11">
            <a:extLst>
              <a:ext uri="{FF2B5EF4-FFF2-40B4-BE49-F238E27FC236}">
                <a16:creationId xmlns:a16="http://schemas.microsoft.com/office/drawing/2014/main" id="{2D55C28E-F5FE-4D4A-AEBE-EA1F587620EF}"/>
              </a:ext>
            </a:extLst>
          </p:cNvPr>
          <p:cNvSpPr txBox="1"/>
          <p:nvPr/>
        </p:nvSpPr>
        <p:spPr>
          <a:xfrm>
            <a:off x="5257871" y="5909105"/>
            <a:ext cx="3023585" cy="307777"/>
          </a:xfrm>
          <a:prstGeom prst="rect">
            <a:avLst/>
          </a:prstGeom>
          <a:noFill/>
        </p:spPr>
        <p:txBody>
          <a:bodyPr wrap="none" rtlCol="0">
            <a:spAutoFit/>
          </a:bodyPr>
          <a:lstStyle/>
          <a:p>
            <a:r>
              <a:rPr lang="en-US" sz="1400" i="1" u="sng" dirty="0"/>
              <a:t>User field for an MU-MIMO allocation</a:t>
            </a:r>
          </a:p>
        </p:txBody>
      </p:sp>
      <p:graphicFrame>
        <p:nvGraphicFramePr>
          <p:cNvPr id="14" name="Table 13">
            <a:extLst>
              <a:ext uri="{FF2B5EF4-FFF2-40B4-BE49-F238E27FC236}">
                <a16:creationId xmlns:a16="http://schemas.microsoft.com/office/drawing/2014/main" id="{B5A7EF86-A146-450E-BDAB-76E31B723BEC}"/>
              </a:ext>
            </a:extLst>
          </p:cNvPr>
          <p:cNvGraphicFramePr>
            <a:graphicFrameLocks/>
          </p:cNvGraphicFramePr>
          <p:nvPr>
            <p:extLst>
              <p:ext uri="{D42A27DB-BD31-4B8C-83A1-F6EECF244321}">
                <p14:modId xmlns:p14="http://schemas.microsoft.com/office/powerpoint/2010/main" val="986453064"/>
              </p:ext>
            </p:extLst>
          </p:nvPr>
        </p:nvGraphicFramePr>
        <p:xfrm>
          <a:off x="5364088" y="3882108"/>
          <a:ext cx="2811153" cy="2001520"/>
        </p:xfrm>
        <a:graphic>
          <a:graphicData uri="http://schemas.openxmlformats.org/drawingml/2006/table">
            <a:tbl>
              <a:tblPr firstRow="1" bandRow="1">
                <a:tableStyleId>{5C22544A-7EE6-4342-B048-85BDC9FD1C3A}</a:tableStyleId>
              </a:tblPr>
              <a:tblGrid>
                <a:gridCol w="1459470">
                  <a:extLst>
                    <a:ext uri="{9D8B030D-6E8A-4147-A177-3AD203B41FA5}">
                      <a16:colId xmlns:a16="http://schemas.microsoft.com/office/drawing/2014/main" val="2304787468"/>
                    </a:ext>
                  </a:extLst>
                </a:gridCol>
                <a:gridCol w="1351683">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MCS</a:t>
                      </a:r>
                    </a:p>
                  </a:txBody>
                  <a:tcPr/>
                </a:tc>
                <a:tc>
                  <a:txBody>
                    <a:bodyPr/>
                    <a:lstStyle/>
                    <a:p>
                      <a:r>
                        <a:rPr lang="en-US" sz="1400" dirty="0"/>
                        <a:t>4</a:t>
                      </a:r>
                    </a:p>
                  </a:txBody>
                  <a:tcPr/>
                </a:tc>
                <a:extLst>
                  <a:ext uri="{0D108BD9-81ED-4DB2-BD59-A6C34878D82A}">
                    <a16:rowId xmlns:a16="http://schemas.microsoft.com/office/drawing/2014/main" val="2232974013"/>
                  </a:ext>
                </a:extLst>
              </a:tr>
              <a:tr h="370840">
                <a:tc>
                  <a:txBody>
                    <a:bodyPr/>
                    <a:lstStyle/>
                    <a:p>
                      <a:r>
                        <a:rPr lang="en-US" sz="1400" dirty="0"/>
                        <a:t>Spatial Configuration</a:t>
                      </a:r>
                    </a:p>
                  </a:txBody>
                  <a:tcPr/>
                </a:tc>
                <a:tc>
                  <a:txBody>
                    <a:bodyPr/>
                    <a:lstStyle/>
                    <a:p>
                      <a:r>
                        <a:rPr lang="en-US" sz="1400" dirty="0">
                          <a:solidFill>
                            <a:srgbClr val="FF0000"/>
                          </a:solidFill>
                        </a:rPr>
                        <a:t>6</a:t>
                      </a:r>
                    </a:p>
                  </a:txBody>
                  <a:tcPr/>
                </a:tc>
                <a:extLst>
                  <a:ext uri="{0D108BD9-81ED-4DB2-BD59-A6C34878D82A}">
                    <a16:rowId xmlns:a16="http://schemas.microsoft.com/office/drawing/2014/main" val="1600212232"/>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1831571566"/>
                  </a:ext>
                </a:extLst>
              </a:tr>
            </a:tbl>
          </a:graphicData>
        </a:graphic>
      </p:graphicFrame>
      <p:graphicFrame>
        <p:nvGraphicFramePr>
          <p:cNvPr id="15" name="Table 6">
            <a:extLst>
              <a:ext uri="{FF2B5EF4-FFF2-40B4-BE49-F238E27FC236}">
                <a16:creationId xmlns:a16="http://schemas.microsoft.com/office/drawing/2014/main" id="{0DD59302-1A04-413F-BF74-3668539BE99B}"/>
              </a:ext>
            </a:extLst>
          </p:cNvPr>
          <p:cNvGraphicFramePr>
            <a:graphicFrameLocks/>
          </p:cNvGraphicFramePr>
          <p:nvPr>
            <p:extLst>
              <p:ext uri="{D42A27DB-BD31-4B8C-83A1-F6EECF244321}">
                <p14:modId xmlns:p14="http://schemas.microsoft.com/office/powerpoint/2010/main" val="2715834110"/>
              </p:ext>
            </p:extLst>
          </p:nvPr>
        </p:nvGraphicFramePr>
        <p:xfrm>
          <a:off x="1026087" y="3569424"/>
          <a:ext cx="2618758" cy="2595880"/>
        </p:xfrm>
        <a:graphic>
          <a:graphicData uri="http://schemas.openxmlformats.org/drawingml/2006/table">
            <a:tbl>
              <a:tblPr firstRow="1" bandRow="1">
                <a:tableStyleId>{5C22544A-7EE6-4342-B048-85BDC9FD1C3A}</a:tableStyleId>
              </a:tblPr>
              <a:tblGrid>
                <a:gridCol w="1237371">
                  <a:extLst>
                    <a:ext uri="{9D8B030D-6E8A-4147-A177-3AD203B41FA5}">
                      <a16:colId xmlns:a16="http://schemas.microsoft.com/office/drawing/2014/main" val="2304787468"/>
                    </a:ext>
                  </a:extLst>
                </a:gridCol>
                <a:gridCol w="1381387">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MCS</a:t>
                      </a:r>
                      <a:endParaRPr lang="en-US" sz="1400" baseline="-25000" dirty="0"/>
                    </a:p>
                  </a:txBody>
                  <a:tcPr/>
                </a:tc>
                <a:tc>
                  <a:txBody>
                    <a:bodyPr/>
                    <a:lstStyle/>
                    <a:p>
                      <a:r>
                        <a:rPr lang="en-US" sz="1400" dirty="0">
                          <a:solidFill>
                            <a:schemeClr val="tx1"/>
                          </a:solidFill>
                        </a:rPr>
                        <a:t>4</a:t>
                      </a:r>
                    </a:p>
                  </a:txBody>
                  <a:tcPr/>
                </a:tc>
                <a:extLst>
                  <a:ext uri="{0D108BD9-81ED-4DB2-BD59-A6C34878D82A}">
                    <a16:rowId xmlns:a16="http://schemas.microsoft.com/office/drawing/2014/main" val="3399131509"/>
                  </a:ext>
                </a:extLst>
              </a:tr>
              <a:tr h="370840">
                <a:tc>
                  <a:txBody>
                    <a:bodyPr/>
                    <a:lstStyle/>
                    <a:p>
                      <a:r>
                        <a:rPr lang="en-US" sz="1400" dirty="0">
                          <a:solidFill>
                            <a:srgbClr val="FF0000"/>
                          </a:solidFill>
                        </a:rPr>
                        <a:t>Reserved</a:t>
                      </a:r>
                    </a:p>
                  </a:txBody>
                  <a:tcPr/>
                </a:tc>
                <a:tc>
                  <a:txBody>
                    <a:bodyPr/>
                    <a:lstStyle/>
                    <a:p>
                      <a:r>
                        <a:rPr lang="en-US" sz="1400" dirty="0">
                          <a:solidFill>
                            <a:srgbClr val="FF0000"/>
                          </a:solidFill>
                        </a:rPr>
                        <a:t>1</a:t>
                      </a:r>
                    </a:p>
                  </a:txBody>
                  <a:tcPr/>
                </a:tc>
                <a:extLst>
                  <a:ext uri="{0D108BD9-81ED-4DB2-BD59-A6C34878D82A}">
                    <a16:rowId xmlns:a16="http://schemas.microsoft.com/office/drawing/2014/main" val="2182880494"/>
                  </a:ext>
                </a:extLst>
              </a:tr>
              <a:tr h="370840">
                <a:tc>
                  <a:txBody>
                    <a:bodyPr/>
                    <a:lstStyle/>
                    <a:p>
                      <a:r>
                        <a:rPr lang="en-US" sz="1400" dirty="0"/>
                        <a:t>N</a:t>
                      </a:r>
                      <a:r>
                        <a:rPr lang="en-US" sz="1400" baseline="-25000" dirty="0"/>
                        <a:t>STS</a:t>
                      </a:r>
                    </a:p>
                  </a:txBody>
                  <a:tcPr/>
                </a:tc>
                <a:tc>
                  <a:txBody>
                    <a:bodyPr/>
                    <a:lstStyle/>
                    <a:p>
                      <a:r>
                        <a:rPr lang="en-US" sz="1400" dirty="0"/>
                        <a:t>4</a:t>
                      </a:r>
                    </a:p>
                  </a:txBody>
                  <a:tcPr/>
                </a:tc>
                <a:extLst>
                  <a:ext uri="{0D108BD9-81ED-4DB2-BD59-A6C34878D82A}">
                    <a16:rowId xmlns:a16="http://schemas.microsoft.com/office/drawing/2014/main" val="3075783190"/>
                  </a:ext>
                </a:extLst>
              </a:tr>
              <a:tr h="370840">
                <a:tc>
                  <a:txBody>
                    <a:bodyPr/>
                    <a:lstStyle/>
                    <a:p>
                      <a:r>
                        <a:rPr lang="en-US" sz="1400" dirty="0"/>
                        <a:t>Beamformed</a:t>
                      </a:r>
                    </a:p>
                  </a:txBody>
                  <a:tcPr/>
                </a:tc>
                <a:tc>
                  <a:txBody>
                    <a:bodyPr/>
                    <a:lstStyle/>
                    <a:p>
                      <a:r>
                        <a:rPr lang="en-US" sz="1400" dirty="0"/>
                        <a:t>1</a:t>
                      </a:r>
                    </a:p>
                  </a:txBody>
                  <a:tcPr/>
                </a:tc>
                <a:extLst>
                  <a:ext uri="{0D108BD9-81ED-4DB2-BD59-A6C34878D82A}">
                    <a16:rowId xmlns:a16="http://schemas.microsoft.com/office/drawing/2014/main" val="972018146"/>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3010365574"/>
                  </a:ext>
                </a:extLst>
              </a:tr>
            </a:tbl>
          </a:graphicData>
        </a:graphic>
      </p:graphicFrame>
    </p:spTree>
    <p:extLst>
      <p:ext uri="{BB962C8B-B14F-4D97-AF65-F5344CB8AC3E}">
        <p14:creationId xmlns:p14="http://schemas.microsoft.com/office/powerpoint/2010/main" val="1806090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0737F-CC49-479B-9FF2-764276D46D7B}"/>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6FB51B5-8882-4927-B7D4-4B50BD552FFC}"/>
              </a:ext>
            </a:extLst>
          </p:cNvPr>
          <p:cNvSpPr>
            <a:spLocks noGrp="1"/>
          </p:cNvSpPr>
          <p:nvPr>
            <p:ph idx="1"/>
          </p:nvPr>
        </p:nvSpPr>
        <p:spPr/>
        <p:txBody>
          <a:bodyPr/>
          <a:lstStyle/>
          <a:p>
            <a:r>
              <a:rPr lang="en-US" sz="1800" dirty="0"/>
              <a:t>Proposed the following</a:t>
            </a:r>
          </a:p>
          <a:p>
            <a:pPr lvl="1"/>
            <a:r>
              <a:rPr lang="en-US" sz="1600" dirty="0"/>
              <a:t>Puncturing channel information in U-SIG</a:t>
            </a:r>
          </a:p>
          <a:p>
            <a:pPr lvl="2"/>
            <a:r>
              <a:rPr lang="en-US" sz="1400" dirty="0"/>
              <a:t>A single version dependent 5 bit field</a:t>
            </a:r>
          </a:p>
          <a:p>
            <a:pPr lvl="3"/>
            <a:r>
              <a:rPr lang="en-US" sz="1200" dirty="0"/>
              <a:t>Interpreted differently for non-OFDMA vs OFDMA</a:t>
            </a:r>
          </a:p>
          <a:p>
            <a:pPr lvl="3"/>
            <a:r>
              <a:rPr lang="en-US" sz="1200" dirty="0"/>
              <a:t>One reserved bit for future proofing</a:t>
            </a:r>
          </a:p>
          <a:p>
            <a:pPr lvl="1"/>
            <a:r>
              <a:rPr lang="en-US" sz="1600" dirty="0"/>
              <a:t>U-SIG and EHT-SIG common contents</a:t>
            </a:r>
          </a:p>
          <a:p>
            <a:pPr lvl="1"/>
            <a:r>
              <a:rPr lang="en-US" sz="1600" dirty="0"/>
              <a:t>Content channel structure for various PPDUs</a:t>
            </a:r>
          </a:p>
          <a:p>
            <a:pPr lvl="1"/>
            <a:r>
              <a:rPr lang="en-US" sz="1600" dirty="0"/>
              <a:t>A joint “PPDU type &amp; Compression Mode” field</a:t>
            </a:r>
          </a:p>
          <a:p>
            <a:pPr lvl="1"/>
            <a:r>
              <a:rPr lang="en-US" sz="1600" dirty="0"/>
              <a:t>For compressed modes, encode the common information with the first user field</a:t>
            </a:r>
          </a:p>
          <a:p>
            <a:pPr lvl="2"/>
            <a:r>
              <a:rPr lang="en-US" sz="1400" dirty="0"/>
              <a:t>Reduces preamble overhead of SU transmissions to 2 symbol EHT-SIG for even MCS0</a:t>
            </a:r>
          </a:p>
          <a:p>
            <a:pPr lvl="1"/>
            <a:r>
              <a:rPr lang="en-US" sz="1600" dirty="0"/>
              <a:t>Code block design for the uncompressed modes</a:t>
            </a:r>
          </a:p>
          <a:p>
            <a:pPr lvl="1"/>
            <a:r>
              <a:rPr lang="en-US" sz="1600" dirty="0"/>
              <a:t>User field contents for EHT-SIG</a:t>
            </a:r>
          </a:p>
          <a:p>
            <a:pPr lvl="1"/>
            <a:endParaRPr lang="en-US" sz="1600" dirty="0"/>
          </a:p>
          <a:p>
            <a:pPr lvl="2"/>
            <a:endParaRPr lang="en-US" sz="1400" dirty="0"/>
          </a:p>
        </p:txBody>
      </p:sp>
      <p:sp>
        <p:nvSpPr>
          <p:cNvPr id="4" name="Date Placeholder 3">
            <a:extLst>
              <a:ext uri="{FF2B5EF4-FFF2-40B4-BE49-F238E27FC236}">
                <a16:creationId xmlns:a16="http://schemas.microsoft.com/office/drawing/2014/main" id="{802E1AD2-4CE9-4889-84BD-85C4F900CC5B}"/>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6B60A0A6-5A2D-438B-809B-F893E5D2393A}"/>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3C0D29E7-951E-4EBF-B4F0-4B358E8251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21</a:t>
            </a:fld>
            <a:endParaRPr lang="en-GB" altLang="en-US"/>
          </a:p>
        </p:txBody>
      </p:sp>
    </p:spTree>
    <p:extLst>
      <p:ext uri="{BB962C8B-B14F-4D97-AF65-F5344CB8AC3E}">
        <p14:creationId xmlns:p14="http://schemas.microsoft.com/office/powerpoint/2010/main" val="2096578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F3FAF-940F-46A3-9467-E7BD1E12ED13}"/>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5213281B-6DB4-46B3-A3D2-39EDDEDEE4A9}"/>
              </a:ext>
            </a:extLst>
          </p:cNvPr>
          <p:cNvSpPr>
            <a:spLocks noGrp="1"/>
          </p:cNvSpPr>
          <p:nvPr>
            <p:ph idx="1"/>
          </p:nvPr>
        </p:nvSpPr>
        <p:spPr/>
        <p:txBody>
          <a:bodyPr/>
          <a:lstStyle/>
          <a:p>
            <a:r>
              <a:rPr lang="en-US" sz="2000" dirty="0"/>
              <a:t>Do you support punctured channel information field in U-SIG to be ‘5 bits + 1 reserved bit adjacent to it’ in the version dependent section ?</a:t>
            </a:r>
            <a:endParaRPr lang="en-US" dirty="0"/>
          </a:p>
          <a:p>
            <a:pPr lvl="1"/>
            <a:r>
              <a:rPr lang="en-US" sz="1600" dirty="0"/>
              <a:t>Non-OFDMA:  use a 5 bit BW dependent table to signal the puncturing pattern of the entire PPDU BW </a:t>
            </a:r>
          </a:p>
          <a:p>
            <a:pPr lvl="1"/>
            <a:r>
              <a:rPr lang="en-US" sz="1600" dirty="0"/>
              <a:t>OFDMA: a bitmap field of 4 bits to indicate which 20MHz is punctured in the current 80MHz</a:t>
            </a:r>
          </a:p>
          <a:p>
            <a:pPr lvl="2"/>
            <a:r>
              <a:rPr lang="en-US" sz="1400" dirty="0"/>
              <a:t>1 bit out of the 5 bits is not used</a:t>
            </a:r>
          </a:p>
          <a:p>
            <a:pPr lvl="1"/>
            <a:r>
              <a:rPr lang="en-US" sz="1600" dirty="0"/>
              <a:t>1 reserved bit for possible future expansion (</a:t>
            </a:r>
            <a:r>
              <a:rPr lang="en-US" sz="1600" dirty="0" err="1"/>
              <a:t>e.g</a:t>
            </a:r>
            <a:r>
              <a:rPr lang="en-US" sz="1600" dirty="0"/>
              <a:t>, more puncturing patterns in R2) of non-OFDMA puncturing modes</a:t>
            </a:r>
          </a:p>
          <a:p>
            <a:pPr lvl="1"/>
            <a:r>
              <a:rPr lang="en-US" sz="1600" dirty="0"/>
              <a:t>Interpretation of the field shall be dependent on the transmission being OFDMA vs non-OFDMA</a:t>
            </a:r>
            <a:endParaRPr lang="en-US" sz="1400" dirty="0"/>
          </a:p>
        </p:txBody>
      </p:sp>
      <p:sp>
        <p:nvSpPr>
          <p:cNvPr id="4" name="Date Placeholder 3">
            <a:extLst>
              <a:ext uri="{FF2B5EF4-FFF2-40B4-BE49-F238E27FC236}">
                <a16:creationId xmlns:a16="http://schemas.microsoft.com/office/drawing/2014/main" id="{ACB6E080-EBA9-4FB0-8196-B1D11496A3F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F7E90BB8-47D9-4A24-8E1D-1329F73D12C8}"/>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97F6B02-38C0-4C70-8AE0-B5032ACA4D8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22</a:t>
            </a:fld>
            <a:endParaRPr lang="en-GB" altLang="en-US"/>
          </a:p>
        </p:txBody>
      </p:sp>
    </p:spTree>
    <p:extLst>
      <p:ext uri="{BB962C8B-B14F-4D97-AF65-F5344CB8AC3E}">
        <p14:creationId xmlns:p14="http://schemas.microsoft.com/office/powerpoint/2010/main" val="15713522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EA46B-743C-E74C-A3C5-E27F0E5346AD}"/>
              </a:ext>
            </a:extLst>
          </p:cNvPr>
          <p:cNvSpPr>
            <a:spLocks noGrp="1"/>
          </p:cNvSpPr>
          <p:nvPr>
            <p:ph type="title"/>
          </p:nvPr>
        </p:nvSpPr>
        <p:spPr/>
        <p:txBody>
          <a:bodyPr/>
          <a:lstStyle/>
          <a:p>
            <a:r>
              <a:rPr lang="en-US" dirty="0"/>
              <a:t>SP1a</a:t>
            </a:r>
          </a:p>
        </p:txBody>
      </p:sp>
      <p:sp>
        <p:nvSpPr>
          <p:cNvPr id="3" name="Content Placeholder 2">
            <a:extLst>
              <a:ext uri="{FF2B5EF4-FFF2-40B4-BE49-F238E27FC236}">
                <a16:creationId xmlns:a16="http://schemas.microsoft.com/office/drawing/2014/main" id="{F7356F7A-D0EB-D841-B8B6-685FDDD44B0E}"/>
              </a:ext>
            </a:extLst>
          </p:cNvPr>
          <p:cNvSpPr>
            <a:spLocks noGrp="1"/>
          </p:cNvSpPr>
          <p:nvPr>
            <p:ph idx="1"/>
          </p:nvPr>
        </p:nvSpPr>
        <p:spPr/>
        <p:txBody>
          <a:bodyPr/>
          <a:lstStyle/>
          <a:p>
            <a:r>
              <a:rPr lang="en-US" sz="2000" dirty="0"/>
              <a:t>Do you support punctured channel information field in U-SIG to be ‘5 bits + 1 reserved bit adjacent to it’ in the version dependent section for non-OFDMA transmissions?</a:t>
            </a:r>
            <a:endParaRPr lang="en-US" dirty="0"/>
          </a:p>
          <a:p>
            <a:pPr lvl="1"/>
            <a:r>
              <a:rPr lang="en-US" sz="1600" dirty="0"/>
              <a:t>Use a 5 bit BW dependent table to signal the puncturing pattern of the entire PPDU BW </a:t>
            </a:r>
          </a:p>
          <a:p>
            <a:pPr lvl="1"/>
            <a:r>
              <a:rPr lang="en-US" sz="1600" dirty="0"/>
              <a:t>1 reserved bit for possible future expansion (</a:t>
            </a:r>
            <a:r>
              <a:rPr lang="en-US" sz="1600" dirty="0" err="1"/>
              <a:t>e.g</a:t>
            </a:r>
            <a:r>
              <a:rPr lang="en-US" sz="1600" dirty="0"/>
              <a:t>, more puncturing patterns in R2) of non-OFDMA puncturing modes</a:t>
            </a:r>
          </a:p>
          <a:p>
            <a:endParaRPr lang="en-US" dirty="0"/>
          </a:p>
        </p:txBody>
      </p:sp>
      <p:sp>
        <p:nvSpPr>
          <p:cNvPr id="4" name="Date Placeholder 3">
            <a:extLst>
              <a:ext uri="{FF2B5EF4-FFF2-40B4-BE49-F238E27FC236}">
                <a16:creationId xmlns:a16="http://schemas.microsoft.com/office/drawing/2014/main" id="{C458F747-E270-6044-A7DD-529869FD7C3F}"/>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1CEAC82-D981-E848-9E66-C74BCF05BABE}"/>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249093A8-1EF3-6D4B-BE2E-A235A9F6098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23</a:t>
            </a:fld>
            <a:endParaRPr lang="en-GB" altLang="en-US"/>
          </a:p>
        </p:txBody>
      </p:sp>
    </p:spTree>
    <p:extLst>
      <p:ext uri="{BB962C8B-B14F-4D97-AF65-F5344CB8AC3E}">
        <p14:creationId xmlns:p14="http://schemas.microsoft.com/office/powerpoint/2010/main" val="26054753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EBD9F-7E97-4F30-9FAB-631267AE24BC}"/>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2FF3E396-41E8-43D5-B7CC-5BB398D81DA4}"/>
              </a:ext>
            </a:extLst>
          </p:cNvPr>
          <p:cNvSpPr>
            <a:spLocks noGrp="1"/>
          </p:cNvSpPr>
          <p:nvPr>
            <p:ph idx="1"/>
          </p:nvPr>
        </p:nvSpPr>
        <p:spPr>
          <a:xfrm>
            <a:off x="684213" y="1628800"/>
            <a:ext cx="7772400" cy="4475138"/>
          </a:xfrm>
        </p:spPr>
        <p:txBody>
          <a:bodyPr/>
          <a:lstStyle/>
          <a:p>
            <a:r>
              <a:rPr lang="en-US" dirty="0"/>
              <a:t>Do you agree with the EHT-SIG User Field Design shown below?</a:t>
            </a:r>
          </a:p>
          <a:p>
            <a:pPr lvl="1"/>
            <a:r>
              <a:rPr lang="en-US" dirty="0"/>
              <a:t>The ordering of the fields will be as shown below. </a:t>
            </a:r>
          </a:p>
          <a:p>
            <a:endParaRPr lang="en-US" dirty="0"/>
          </a:p>
        </p:txBody>
      </p:sp>
      <p:sp>
        <p:nvSpPr>
          <p:cNvPr id="4" name="Date Placeholder 3">
            <a:extLst>
              <a:ext uri="{FF2B5EF4-FFF2-40B4-BE49-F238E27FC236}">
                <a16:creationId xmlns:a16="http://schemas.microsoft.com/office/drawing/2014/main" id="{B9B130D4-A0D4-4500-B747-4F9BCE0D01F8}"/>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1727C9E-7650-4CC1-82FB-33D74FA3401A}"/>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3E7597E2-3212-4F91-AC2D-163A56CABFC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24</a:t>
            </a:fld>
            <a:endParaRPr lang="en-GB" altLang="en-US"/>
          </a:p>
        </p:txBody>
      </p:sp>
      <p:graphicFrame>
        <p:nvGraphicFramePr>
          <p:cNvPr id="7" name="Table 6">
            <a:extLst>
              <a:ext uri="{FF2B5EF4-FFF2-40B4-BE49-F238E27FC236}">
                <a16:creationId xmlns:a16="http://schemas.microsoft.com/office/drawing/2014/main" id="{CE85465A-A968-4E83-9101-9BE2D92717F4}"/>
              </a:ext>
            </a:extLst>
          </p:cNvPr>
          <p:cNvGraphicFramePr>
            <a:graphicFrameLocks/>
          </p:cNvGraphicFramePr>
          <p:nvPr>
            <p:extLst>
              <p:ext uri="{D42A27DB-BD31-4B8C-83A1-F6EECF244321}">
                <p14:modId xmlns:p14="http://schemas.microsoft.com/office/powerpoint/2010/main" val="2246091015"/>
              </p:ext>
            </p:extLst>
          </p:nvPr>
        </p:nvGraphicFramePr>
        <p:xfrm>
          <a:off x="5364088" y="3309636"/>
          <a:ext cx="2811153" cy="2001520"/>
        </p:xfrm>
        <a:graphic>
          <a:graphicData uri="http://schemas.openxmlformats.org/drawingml/2006/table">
            <a:tbl>
              <a:tblPr firstRow="1" bandRow="1">
                <a:tableStyleId>{5C22544A-7EE6-4342-B048-85BDC9FD1C3A}</a:tableStyleId>
              </a:tblPr>
              <a:tblGrid>
                <a:gridCol w="1459470">
                  <a:extLst>
                    <a:ext uri="{9D8B030D-6E8A-4147-A177-3AD203B41FA5}">
                      <a16:colId xmlns:a16="http://schemas.microsoft.com/office/drawing/2014/main" val="2304787468"/>
                    </a:ext>
                  </a:extLst>
                </a:gridCol>
                <a:gridCol w="1351683">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MCS</a:t>
                      </a:r>
                    </a:p>
                  </a:txBody>
                  <a:tcPr/>
                </a:tc>
                <a:tc>
                  <a:txBody>
                    <a:bodyPr/>
                    <a:lstStyle/>
                    <a:p>
                      <a:r>
                        <a:rPr lang="en-US" sz="1400" dirty="0"/>
                        <a:t>4</a:t>
                      </a:r>
                    </a:p>
                  </a:txBody>
                  <a:tcPr/>
                </a:tc>
                <a:extLst>
                  <a:ext uri="{0D108BD9-81ED-4DB2-BD59-A6C34878D82A}">
                    <a16:rowId xmlns:a16="http://schemas.microsoft.com/office/drawing/2014/main" val="2232974013"/>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133973597"/>
                  </a:ext>
                </a:extLst>
              </a:tr>
              <a:tr h="370840">
                <a:tc>
                  <a:txBody>
                    <a:bodyPr/>
                    <a:lstStyle/>
                    <a:p>
                      <a:r>
                        <a:rPr lang="en-US" sz="1400" dirty="0"/>
                        <a:t>Spatial Configuration</a:t>
                      </a:r>
                    </a:p>
                  </a:txBody>
                  <a:tcPr/>
                </a:tc>
                <a:tc>
                  <a:txBody>
                    <a:bodyPr/>
                    <a:lstStyle/>
                    <a:p>
                      <a:r>
                        <a:rPr lang="en-US" sz="1400" dirty="0">
                          <a:solidFill>
                            <a:srgbClr val="FF0000"/>
                          </a:solidFill>
                        </a:rPr>
                        <a:t>6</a:t>
                      </a:r>
                    </a:p>
                  </a:txBody>
                  <a:tcPr/>
                </a:tc>
                <a:extLst>
                  <a:ext uri="{0D108BD9-81ED-4DB2-BD59-A6C34878D82A}">
                    <a16:rowId xmlns:a16="http://schemas.microsoft.com/office/drawing/2014/main" val="1600212232"/>
                  </a:ext>
                </a:extLst>
              </a:tr>
            </a:tbl>
          </a:graphicData>
        </a:graphic>
      </p:graphicFrame>
      <p:sp>
        <p:nvSpPr>
          <p:cNvPr id="8" name="TextBox 7">
            <a:extLst>
              <a:ext uri="{FF2B5EF4-FFF2-40B4-BE49-F238E27FC236}">
                <a16:creationId xmlns:a16="http://schemas.microsoft.com/office/drawing/2014/main" id="{EF4F82EE-C969-48EF-9229-0B26F061623B}"/>
              </a:ext>
            </a:extLst>
          </p:cNvPr>
          <p:cNvSpPr txBox="1"/>
          <p:nvPr/>
        </p:nvSpPr>
        <p:spPr>
          <a:xfrm>
            <a:off x="684213" y="5592832"/>
            <a:ext cx="3302507" cy="307777"/>
          </a:xfrm>
          <a:prstGeom prst="rect">
            <a:avLst/>
          </a:prstGeom>
          <a:noFill/>
        </p:spPr>
        <p:txBody>
          <a:bodyPr wrap="none" rtlCol="0">
            <a:spAutoFit/>
          </a:bodyPr>
          <a:lstStyle/>
          <a:p>
            <a:r>
              <a:rPr lang="en-US" sz="1400" i="1" u="sng" dirty="0"/>
              <a:t>User field for a Non-MU-MIMO allocation</a:t>
            </a:r>
          </a:p>
        </p:txBody>
      </p:sp>
      <p:sp>
        <p:nvSpPr>
          <p:cNvPr id="9" name="TextBox 8">
            <a:extLst>
              <a:ext uri="{FF2B5EF4-FFF2-40B4-BE49-F238E27FC236}">
                <a16:creationId xmlns:a16="http://schemas.microsoft.com/office/drawing/2014/main" id="{E1223786-AFFC-49AD-A34A-735BF4FF418A}"/>
              </a:ext>
            </a:extLst>
          </p:cNvPr>
          <p:cNvSpPr txBox="1"/>
          <p:nvPr/>
        </p:nvSpPr>
        <p:spPr>
          <a:xfrm>
            <a:off x="5257871" y="5366150"/>
            <a:ext cx="3023585" cy="307777"/>
          </a:xfrm>
          <a:prstGeom prst="rect">
            <a:avLst/>
          </a:prstGeom>
          <a:noFill/>
        </p:spPr>
        <p:txBody>
          <a:bodyPr wrap="none" rtlCol="0">
            <a:spAutoFit/>
          </a:bodyPr>
          <a:lstStyle/>
          <a:p>
            <a:r>
              <a:rPr lang="en-US" sz="1400" i="1" u="sng" dirty="0"/>
              <a:t>User field for an MU-MIMO allocation</a:t>
            </a:r>
          </a:p>
        </p:txBody>
      </p:sp>
      <p:graphicFrame>
        <p:nvGraphicFramePr>
          <p:cNvPr id="10" name="Table 6">
            <a:extLst>
              <a:ext uri="{FF2B5EF4-FFF2-40B4-BE49-F238E27FC236}">
                <a16:creationId xmlns:a16="http://schemas.microsoft.com/office/drawing/2014/main" id="{0CC04645-F1EB-4547-BC42-4BEA70A2A32C}"/>
              </a:ext>
            </a:extLst>
          </p:cNvPr>
          <p:cNvGraphicFramePr>
            <a:graphicFrameLocks/>
          </p:cNvGraphicFramePr>
          <p:nvPr>
            <p:extLst>
              <p:ext uri="{D42A27DB-BD31-4B8C-83A1-F6EECF244321}">
                <p14:modId xmlns:p14="http://schemas.microsoft.com/office/powerpoint/2010/main" val="2680258863"/>
              </p:ext>
            </p:extLst>
          </p:nvPr>
        </p:nvGraphicFramePr>
        <p:xfrm>
          <a:off x="1026087" y="2996952"/>
          <a:ext cx="2618758" cy="2595880"/>
        </p:xfrm>
        <a:graphic>
          <a:graphicData uri="http://schemas.openxmlformats.org/drawingml/2006/table">
            <a:tbl>
              <a:tblPr firstRow="1" bandRow="1">
                <a:tableStyleId>{5C22544A-7EE6-4342-B048-85BDC9FD1C3A}</a:tableStyleId>
              </a:tblPr>
              <a:tblGrid>
                <a:gridCol w="1237371">
                  <a:extLst>
                    <a:ext uri="{9D8B030D-6E8A-4147-A177-3AD203B41FA5}">
                      <a16:colId xmlns:a16="http://schemas.microsoft.com/office/drawing/2014/main" val="2304787468"/>
                    </a:ext>
                  </a:extLst>
                </a:gridCol>
                <a:gridCol w="1381387">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MCS</a:t>
                      </a:r>
                      <a:endParaRPr lang="en-US" sz="1400" baseline="-25000" dirty="0"/>
                    </a:p>
                  </a:txBody>
                  <a:tcPr/>
                </a:tc>
                <a:tc>
                  <a:txBody>
                    <a:bodyPr/>
                    <a:lstStyle/>
                    <a:p>
                      <a:r>
                        <a:rPr lang="en-US" sz="1400" dirty="0">
                          <a:solidFill>
                            <a:schemeClr val="tx1"/>
                          </a:solidFill>
                        </a:rPr>
                        <a:t>4</a:t>
                      </a:r>
                    </a:p>
                  </a:txBody>
                  <a:tcPr/>
                </a:tc>
                <a:extLst>
                  <a:ext uri="{0D108BD9-81ED-4DB2-BD59-A6C34878D82A}">
                    <a16:rowId xmlns:a16="http://schemas.microsoft.com/office/drawing/2014/main" val="3399131509"/>
                  </a:ext>
                </a:extLst>
              </a:tr>
              <a:tr h="370840">
                <a:tc>
                  <a:txBody>
                    <a:bodyPr/>
                    <a:lstStyle/>
                    <a:p>
                      <a:r>
                        <a:rPr lang="en-US" sz="1400" dirty="0">
                          <a:solidFill>
                            <a:srgbClr val="FF0000"/>
                          </a:solidFill>
                        </a:rPr>
                        <a:t>Reserved</a:t>
                      </a:r>
                    </a:p>
                  </a:txBody>
                  <a:tcPr/>
                </a:tc>
                <a:tc>
                  <a:txBody>
                    <a:bodyPr/>
                    <a:lstStyle/>
                    <a:p>
                      <a:r>
                        <a:rPr lang="en-US" sz="1400" dirty="0">
                          <a:solidFill>
                            <a:srgbClr val="FF0000"/>
                          </a:solidFill>
                        </a:rPr>
                        <a:t>1</a:t>
                      </a:r>
                    </a:p>
                  </a:txBody>
                  <a:tcPr/>
                </a:tc>
                <a:extLst>
                  <a:ext uri="{0D108BD9-81ED-4DB2-BD59-A6C34878D82A}">
                    <a16:rowId xmlns:a16="http://schemas.microsoft.com/office/drawing/2014/main" val="2182880494"/>
                  </a:ext>
                </a:extLst>
              </a:tr>
              <a:tr h="370840">
                <a:tc>
                  <a:txBody>
                    <a:bodyPr/>
                    <a:lstStyle/>
                    <a:p>
                      <a:r>
                        <a:rPr lang="en-US" sz="1400" dirty="0"/>
                        <a:t>N</a:t>
                      </a:r>
                      <a:r>
                        <a:rPr lang="en-US" sz="1400" baseline="-25000" dirty="0"/>
                        <a:t>STS</a:t>
                      </a:r>
                    </a:p>
                  </a:txBody>
                  <a:tcPr/>
                </a:tc>
                <a:tc>
                  <a:txBody>
                    <a:bodyPr/>
                    <a:lstStyle/>
                    <a:p>
                      <a:r>
                        <a:rPr lang="en-US" sz="1400" dirty="0"/>
                        <a:t>4</a:t>
                      </a:r>
                    </a:p>
                  </a:txBody>
                  <a:tcPr/>
                </a:tc>
                <a:extLst>
                  <a:ext uri="{0D108BD9-81ED-4DB2-BD59-A6C34878D82A}">
                    <a16:rowId xmlns:a16="http://schemas.microsoft.com/office/drawing/2014/main" val="3075783190"/>
                  </a:ext>
                </a:extLst>
              </a:tr>
              <a:tr h="370840">
                <a:tc>
                  <a:txBody>
                    <a:bodyPr/>
                    <a:lstStyle/>
                    <a:p>
                      <a:r>
                        <a:rPr lang="en-US" sz="1400" dirty="0"/>
                        <a:t>Beamformed</a:t>
                      </a:r>
                    </a:p>
                  </a:txBody>
                  <a:tcPr/>
                </a:tc>
                <a:tc>
                  <a:txBody>
                    <a:bodyPr/>
                    <a:lstStyle/>
                    <a:p>
                      <a:r>
                        <a:rPr lang="en-US" sz="1400" dirty="0"/>
                        <a:t>1</a:t>
                      </a:r>
                    </a:p>
                  </a:txBody>
                  <a:tcPr/>
                </a:tc>
                <a:extLst>
                  <a:ext uri="{0D108BD9-81ED-4DB2-BD59-A6C34878D82A}">
                    <a16:rowId xmlns:a16="http://schemas.microsoft.com/office/drawing/2014/main" val="972018146"/>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3010365574"/>
                  </a:ext>
                </a:extLst>
              </a:tr>
            </a:tbl>
          </a:graphicData>
        </a:graphic>
      </p:graphicFrame>
    </p:spTree>
    <p:extLst>
      <p:ext uri="{BB962C8B-B14F-4D97-AF65-F5344CB8AC3E}">
        <p14:creationId xmlns:p14="http://schemas.microsoft.com/office/powerpoint/2010/main" val="10442270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E218A-6C40-4382-B70A-AE6E7EE2B87B}"/>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3FA9DA6C-19AB-4B5C-B957-FA38C8B11ADA}"/>
              </a:ext>
            </a:extLst>
          </p:cNvPr>
          <p:cNvSpPr>
            <a:spLocks noGrp="1"/>
          </p:cNvSpPr>
          <p:nvPr>
            <p:ph idx="1"/>
          </p:nvPr>
        </p:nvSpPr>
        <p:spPr/>
        <p:txBody>
          <a:bodyPr/>
          <a:lstStyle/>
          <a:p>
            <a:r>
              <a:rPr lang="en-US" sz="2000" dirty="0"/>
              <a:t>Do you agree that the EHT-SIG common field will include the following?</a:t>
            </a:r>
          </a:p>
          <a:p>
            <a:pPr lvl="1"/>
            <a:r>
              <a:rPr lang="en-US" sz="1600" dirty="0"/>
              <a:t>U-SIG overflow</a:t>
            </a:r>
          </a:p>
          <a:p>
            <a:pPr lvl="2"/>
            <a:r>
              <a:rPr lang="en-US" sz="1400" u="sng" dirty="0"/>
              <a:t>Repeated</a:t>
            </a:r>
            <a:r>
              <a:rPr lang="en-US" sz="1400" dirty="0"/>
              <a:t> in each content channel to be friendly to 20MHz operating devices</a:t>
            </a:r>
          </a:p>
          <a:p>
            <a:pPr lvl="1"/>
            <a:r>
              <a:rPr lang="en-US" sz="1600" dirty="0"/>
              <a:t>Total number of non-OFDMA users (3 bits for 1-8 users)</a:t>
            </a:r>
          </a:p>
          <a:p>
            <a:pPr lvl="2"/>
            <a:r>
              <a:rPr lang="en-US" sz="1400" dirty="0"/>
              <a:t>Only present in the non-OFDMA compressed mode</a:t>
            </a:r>
          </a:p>
          <a:p>
            <a:pPr lvl="2"/>
            <a:r>
              <a:rPr lang="en-US" sz="1400" u="sng" dirty="0"/>
              <a:t>Repeated</a:t>
            </a:r>
            <a:r>
              <a:rPr lang="en-US" sz="1400" dirty="0"/>
              <a:t> in each content channel (just like 11ax where the number of MU-MIMO users in the compressed mode was carried in HE-SIG-A)</a:t>
            </a:r>
          </a:p>
          <a:p>
            <a:pPr lvl="1"/>
            <a:r>
              <a:rPr lang="en-US" sz="1600" dirty="0"/>
              <a:t>RU allocation subfields (RUA)</a:t>
            </a:r>
          </a:p>
          <a:p>
            <a:pPr lvl="2"/>
            <a:r>
              <a:rPr lang="en-US" sz="1400" dirty="0"/>
              <a:t>Only present in the uncompressed mode</a:t>
            </a:r>
          </a:p>
          <a:p>
            <a:pPr lvl="2"/>
            <a:r>
              <a:rPr lang="en-US" sz="1400" dirty="0"/>
              <a:t>Contents are sent </a:t>
            </a:r>
            <a:r>
              <a:rPr lang="en-US" sz="1400" u="sng" dirty="0"/>
              <a:t>parallelized</a:t>
            </a:r>
            <a:r>
              <a:rPr lang="en-US" sz="1400" dirty="0"/>
              <a:t> into two content channels</a:t>
            </a:r>
          </a:p>
          <a:p>
            <a:pPr marL="857250" lvl="2" indent="0">
              <a:buNone/>
            </a:pPr>
            <a:endParaRPr lang="en-US" dirty="0"/>
          </a:p>
          <a:p>
            <a:endParaRPr lang="en-US" dirty="0"/>
          </a:p>
        </p:txBody>
      </p:sp>
      <p:sp>
        <p:nvSpPr>
          <p:cNvPr id="4" name="Date Placeholder 3">
            <a:extLst>
              <a:ext uri="{FF2B5EF4-FFF2-40B4-BE49-F238E27FC236}">
                <a16:creationId xmlns:a16="http://schemas.microsoft.com/office/drawing/2014/main" id="{C15E4FF5-E90A-4D0A-886D-7B5C4C1250CA}"/>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BCFCB61B-50A7-43D3-80F5-5EB8C71EF1AE}"/>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DA9B8FCD-EF40-49B4-8BE9-0B63EF976AF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25</a:t>
            </a:fld>
            <a:endParaRPr lang="en-GB" altLang="en-US"/>
          </a:p>
        </p:txBody>
      </p:sp>
    </p:spTree>
    <p:extLst>
      <p:ext uri="{BB962C8B-B14F-4D97-AF65-F5344CB8AC3E}">
        <p14:creationId xmlns:p14="http://schemas.microsoft.com/office/powerpoint/2010/main" val="27110407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D7A26-1CA1-4BE2-A2C2-AAC9CDDFB736}"/>
              </a:ext>
            </a:extLst>
          </p:cNvPr>
          <p:cNvSpPr>
            <a:spLocks noGrp="1"/>
          </p:cNvSpPr>
          <p:nvPr>
            <p:ph type="title"/>
          </p:nvPr>
        </p:nvSpPr>
        <p:spPr/>
        <p:txBody>
          <a:bodyPr/>
          <a:lstStyle/>
          <a:p>
            <a:r>
              <a:rPr lang="en-US" dirty="0"/>
              <a:t>SP4</a:t>
            </a:r>
          </a:p>
        </p:txBody>
      </p:sp>
      <p:sp>
        <p:nvSpPr>
          <p:cNvPr id="3" name="Content Placeholder 2">
            <a:extLst>
              <a:ext uri="{FF2B5EF4-FFF2-40B4-BE49-F238E27FC236}">
                <a16:creationId xmlns:a16="http://schemas.microsoft.com/office/drawing/2014/main" id="{D961D007-8268-4BF3-B58F-A15711EF07CD}"/>
              </a:ext>
            </a:extLst>
          </p:cNvPr>
          <p:cNvSpPr>
            <a:spLocks noGrp="1"/>
          </p:cNvSpPr>
          <p:nvPr>
            <p:ph idx="1"/>
          </p:nvPr>
        </p:nvSpPr>
        <p:spPr/>
        <p:txBody>
          <a:bodyPr/>
          <a:lstStyle/>
          <a:p>
            <a:r>
              <a:rPr lang="en-US" dirty="0"/>
              <a:t>Do you agree that SU, ‘SU with </a:t>
            </a:r>
            <a:r>
              <a:rPr lang="en-US" dirty="0" err="1"/>
              <a:t>DUPed</a:t>
            </a:r>
            <a:r>
              <a:rPr lang="en-US" dirty="0"/>
              <a:t> modulation’ and NDP packets shall use a [1 1 1 1] content channel structure for EHT-SIG?</a:t>
            </a:r>
          </a:p>
          <a:p>
            <a:pPr lvl="1"/>
            <a:r>
              <a:rPr lang="en-US" dirty="0"/>
              <a:t>Applicable only if the NDP packet has a non-zero number of EHT-SIG symbols. </a:t>
            </a:r>
          </a:p>
          <a:p>
            <a:endParaRPr lang="en-US" dirty="0"/>
          </a:p>
        </p:txBody>
      </p:sp>
      <p:sp>
        <p:nvSpPr>
          <p:cNvPr id="4" name="Date Placeholder 3">
            <a:extLst>
              <a:ext uri="{FF2B5EF4-FFF2-40B4-BE49-F238E27FC236}">
                <a16:creationId xmlns:a16="http://schemas.microsoft.com/office/drawing/2014/main" id="{80364D4A-4846-4680-BDFB-18BAC0FEE62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B18172EF-90A0-4757-9FDB-7ED6B8A6D790}"/>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C7CDC5B3-C4B9-45E6-A3CE-06DF48FCCAA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26</a:t>
            </a:fld>
            <a:endParaRPr lang="en-GB" altLang="en-US"/>
          </a:p>
        </p:txBody>
      </p:sp>
    </p:spTree>
    <p:extLst>
      <p:ext uri="{BB962C8B-B14F-4D97-AF65-F5344CB8AC3E}">
        <p14:creationId xmlns:p14="http://schemas.microsoft.com/office/powerpoint/2010/main" val="12501327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8AB4B-F921-4008-9796-0B177F4DA31B}"/>
              </a:ext>
            </a:extLst>
          </p:cNvPr>
          <p:cNvSpPr>
            <a:spLocks noGrp="1"/>
          </p:cNvSpPr>
          <p:nvPr>
            <p:ph type="title"/>
          </p:nvPr>
        </p:nvSpPr>
        <p:spPr/>
        <p:txBody>
          <a:bodyPr/>
          <a:lstStyle/>
          <a:p>
            <a:r>
              <a:rPr lang="en-US" dirty="0"/>
              <a:t>SP5</a:t>
            </a:r>
          </a:p>
        </p:txBody>
      </p:sp>
      <p:sp>
        <p:nvSpPr>
          <p:cNvPr id="3" name="Content Placeholder 2">
            <a:extLst>
              <a:ext uri="{FF2B5EF4-FFF2-40B4-BE49-F238E27FC236}">
                <a16:creationId xmlns:a16="http://schemas.microsoft.com/office/drawing/2014/main" id="{28C554DA-39EA-42A6-A001-4693850C0E58}"/>
              </a:ext>
            </a:extLst>
          </p:cNvPr>
          <p:cNvSpPr>
            <a:spLocks noGrp="1"/>
          </p:cNvSpPr>
          <p:nvPr>
            <p:ph idx="1"/>
          </p:nvPr>
        </p:nvSpPr>
        <p:spPr/>
        <p:txBody>
          <a:bodyPr/>
          <a:lstStyle/>
          <a:p>
            <a:r>
              <a:rPr lang="en-US" sz="2000" dirty="0"/>
              <a:t>Do you agree to have a 2 bit combined “PPDU type and compression mode” field to signal the following?</a:t>
            </a:r>
          </a:p>
          <a:p>
            <a:pPr lvl="1"/>
            <a:endParaRPr lang="en-US" i="1" dirty="0"/>
          </a:p>
          <a:p>
            <a:pPr marL="457200" lvl="1" indent="0">
              <a:buNone/>
            </a:pPr>
            <a:endParaRPr lang="en-US" dirty="0"/>
          </a:p>
          <a:p>
            <a:pPr lvl="1"/>
            <a:endParaRPr lang="en-US" dirty="0">
              <a:solidFill>
                <a:srgbClr val="00B050"/>
              </a:solidFill>
            </a:endParaRP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74C9E28F-78A6-4560-880C-3AC2A40E338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75BEE51-DF56-4A02-AC79-E233C6AC71B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E1890C3C-D782-46C1-BCD5-53C686D737E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27</a:t>
            </a:fld>
            <a:endParaRPr lang="en-GB" altLang="en-US"/>
          </a:p>
        </p:txBody>
      </p:sp>
      <p:graphicFrame>
        <p:nvGraphicFramePr>
          <p:cNvPr id="7" name="Table 6">
            <a:extLst>
              <a:ext uri="{FF2B5EF4-FFF2-40B4-BE49-F238E27FC236}">
                <a16:creationId xmlns:a16="http://schemas.microsoft.com/office/drawing/2014/main" id="{E2CFE172-94A9-4E5E-A5D0-B4F628738F19}"/>
              </a:ext>
            </a:extLst>
          </p:cNvPr>
          <p:cNvGraphicFramePr>
            <a:graphicFrameLocks noGrp="1"/>
          </p:cNvGraphicFramePr>
          <p:nvPr>
            <p:extLst>
              <p:ext uri="{D42A27DB-BD31-4B8C-83A1-F6EECF244321}">
                <p14:modId xmlns:p14="http://schemas.microsoft.com/office/powerpoint/2010/main" val="2408960061"/>
              </p:ext>
            </p:extLst>
          </p:nvPr>
        </p:nvGraphicFramePr>
        <p:xfrm>
          <a:off x="611560" y="2924944"/>
          <a:ext cx="7772399" cy="2346960"/>
        </p:xfrm>
        <a:graphic>
          <a:graphicData uri="http://schemas.openxmlformats.org/drawingml/2006/table">
            <a:tbl>
              <a:tblPr firstRow="1" firstCol="1" bandRow="1">
                <a:tableStyleId>{5C22544A-7EE6-4342-B048-85BDC9FD1C3A}</a:tableStyleId>
              </a:tblPr>
              <a:tblGrid>
                <a:gridCol w="1831705">
                  <a:extLst>
                    <a:ext uri="{9D8B030D-6E8A-4147-A177-3AD203B41FA5}">
                      <a16:colId xmlns:a16="http://schemas.microsoft.com/office/drawing/2014/main" val="454467326"/>
                    </a:ext>
                  </a:extLst>
                </a:gridCol>
                <a:gridCol w="1500389">
                  <a:extLst>
                    <a:ext uri="{9D8B030D-6E8A-4147-A177-3AD203B41FA5}">
                      <a16:colId xmlns:a16="http://schemas.microsoft.com/office/drawing/2014/main" val="3007824569"/>
                    </a:ext>
                  </a:extLst>
                </a:gridCol>
                <a:gridCol w="2164195">
                  <a:extLst>
                    <a:ext uri="{9D8B030D-6E8A-4147-A177-3AD203B41FA5}">
                      <a16:colId xmlns:a16="http://schemas.microsoft.com/office/drawing/2014/main" val="2833506797"/>
                    </a:ext>
                  </a:extLst>
                </a:gridCol>
                <a:gridCol w="2276110">
                  <a:extLst>
                    <a:ext uri="{9D8B030D-6E8A-4147-A177-3AD203B41FA5}">
                      <a16:colId xmlns:a16="http://schemas.microsoft.com/office/drawing/2014/main" val="2512234542"/>
                    </a:ext>
                  </a:extLst>
                </a:gridCol>
              </a:tblGrid>
              <a:tr h="141832">
                <a:tc>
                  <a:txBody>
                    <a:bodyPr/>
                    <a:lstStyle/>
                    <a:p>
                      <a:pPr marL="0" marR="0" algn="ctr">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200" dirty="0">
                          <a:effectLst/>
                        </a:rPr>
                        <a:t>DL/UL (1 bit)</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PPDU type and compression mode</a:t>
                      </a:r>
                      <a:r>
                        <a:rPr lang="en-US" sz="1200" dirty="0">
                          <a:effectLst/>
                        </a:rPr>
                        <a:t>(2 bits)</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Note</a:t>
                      </a:r>
                    </a:p>
                  </a:txBody>
                  <a:tcPr marL="63487" marR="63487" marT="0" marB="0"/>
                </a:tc>
                <a:extLst>
                  <a:ext uri="{0D108BD9-81ED-4DB2-BD59-A6C34878D82A}">
                    <a16:rowId xmlns:a16="http://schemas.microsoft.com/office/drawing/2014/main" val="101663128"/>
                  </a:ext>
                </a:extLst>
              </a:tr>
              <a:tr h="155189">
                <a:tc>
                  <a:txBody>
                    <a:bodyPr/>
                    <a:lstStyle/>
                    <a:p>
                      <a:pPr marL="0" marR="0" algn="ctr">
                        <a:spcBef>
                          <a:spcPts val="0"/>
                        </a:spcBef>
                        <a:spcAft>
                          <a:spcPts val="0"/>
                        </a:spcAft>
                      </a:pPr>
                      <a:r>
                        <a:rPr lang="en-US" sz="1400" dirty="0">
                          <a:effectLst/>
                        </a:rPr>
                        <a:t>TB PPDU</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UL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No EHT-SIG</a:t>
                      </a:r>
                      <a:endParaRPr lang="en-US" sz="140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478285"/>
                  </a:ext>
                </a:extLst>
              </a:tr>
              <a:tr h="155189">
                <a:tc>
                  <a:txBody>
                    <a:bodyPr/>
                    <a:lstStyle/>
                    <a:p>
                      <a:pPr marL="0" marR="0" algn="ctr">
                        <a:spcBef>
                          <a:spcPts val="0"/>
                        </a:spcBef>
                        <a:spcAft>
                          <a:spcPts val="0"/>
                        </a:spcAft>
                      </a:pPr>
                      <a:r>
                        <a:rPr lang="en-US" sz="1400" dirty="0">
                          <a:effectLst/>
                        </a:rPr>
                        <a:t>DL OFDMA</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DL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EHT-SIG, RU Allocation, [1 2 1 2]</a:t>
                      </a:r>
                      <a:endParaRPr lang="en-US" sz="1400" dirty="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21716029"/>
                  </a:ext>
                </a:extLst>
              </a:tr>
              <a:tr h="155189">
                <a:tc>
                  <a:txBody>
                    <a:bodyPr/>
                    <a:lstStyle/>
                    <a:p>
                      <a:pPr marL="0" marR="0" algn="ctr">
                        <a:spcBef>
                          <a:spcPts val="0"/>
                        </a:spcBef>
                        <a:spcAft>
                          <a:spcPts val="0"/>
                        </a:spcAft>
                      </a:pPr>
                      <a:r>
                        <a:rPr lang="en-US" sz="1400" dirty="0">
                          <a:solidFill>
                            <a:srgbClr val="7030A0"/>
                          </a:solidFill>
                          <a:effectLst/>
                        </a:rPr>
                        <a:t>UL SU/SU DUP/NDP</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UL</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301971"/>
                  </a:ext>
                </a:extLst>
              </a:tr>
              <a:tr h="155189">
                <a:tc>
                  <a:txBody>
                    <a:bodyPr/>
                    <a:lstStyle/>
                    <a:p>
                      <a:pPr marL="0" marR="0" algn="ctr">
                        <a:spcBef>
                          <a:spcPts val="0"/>
                        </a:spcBef>
                        <a:spcAft>
                          <a:spcPts val="0"/>
                        </a:spcAft>
                      </a:pPr>
                      <a:r>
                        <a:rPr lang="en-US" sz="1400">
                          <a:solidFill>
                            <a:srgbClr val="7030A0"/>
                          </a:solidFill>
                          <a:effectLst/>
                        </a:rPr>
                        <a:t>DL SU/SU DUP/NDP</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2052196419"/>
                  </a:ext>
                </a:extLst>
              </a:tr>
              <a:tr h="155189">
                <a:tc>
                  <a:txBody>
                    <a:bodyPr/>
                    <a:lstStyle/>
                    <a:p>
                      <a:pPr marL="0" marR="0" algn="ctr">
                        <a:spcBef>
                          <a:spcPts val="0"/>
                        </a:spcBef>
                        <a:spcAft>
                          <a:spcPts val="0"/>
                        </a:spcAft>
                      </a:pPr>
                      <a:r>
                        <a:rPr lang="en-US" sz="1400" dirty="0">
                          <a:solidFill>
                            <a:srgbClr val="7030A0"/>
                          </a:solidFill>
                          <a:effectLst/>
                        </a:rPr>
                        <a:t>DL non-OFDMA MU-MIMO</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2</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2 1 2]</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3336158495"/>
                  </a:ext>
                </a:extLst>
              </a:tr>
            </a:tbl>
          </a:graphicData>
        </a:graphic>
      </p:graphicFrame>
    </p:spTree>
    <p:extLst>
      <p:ext uri="{BB962C8B-B14F-4D97-AF65-F5344CB8AC3E}">
        <p14:creationId xmlns:p14="http://schemas.microsoft.com/office/powerpoint/2010/main" val="37278728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5EFF1-263B-4664-9509-F3280AA72AF9}"/>
              </a:ext>
            </a:extLst>
          </p:cNvPr>
          <p:cNvSpPr>
            <a:spLocks noGrp="1"/>
          </p:cNvSpPr>
          <p:nvPr>
            <p:ph type="title"/>
          </p:nvPr>
        </p:nvSpPr>
        <p:spPr/>
        <p:txBody>
          <a:bodyPr/>
          <a:lstStyle/>
          <a:p>
            <a:r>
              <a:rPr lang="en-US" dirty="0"/>
              <a:t>SP6</a:t>
            </a:r>
          </a:p>
        </p:txBody>
      </p:sp>
      <p:sp>
        <p:nvSpPr>
          <p:cNvPr id="3" name="Content Placeholder 2">
            <a:extLst>
              <a:ext uri="{FF2B5EF4-FFF2-40B4-BE49-F238E27FC236}">
                <a16:creationId xmlns:a16="http://schemas.microsoft.com/office/drawing/2014/main" id="{4C0AB05A-6DB2-4042-BFD2-E456370F8E4B}"/>
              </a:ext>
            </a:extLst>
          </p:cNvPr>
          <p:cNvSpPr>
            <a:spLocks noGrp="1"/>
          </p:cNvSpPr>
          <p:nvPr>
            <p:ph idx="1"/>
          </p:nvPr>
        </p:nvSpPr>
        <p:spPr/>
        <p:txBody>
          <a:bodyPr/>
          <a:lstStyle/>
          <a:p>
            <a:r>
              <a:rPr lang="en-US" sz="2000" dirty="0"/>
              <a:t>Do you agree to encode the EHT-SIG common field together with the first user field for the non-OFDMA compressed modes?</a:t>
            </a:r>
          </a:p>
          <a:p>
            <a:pPr lvl="1"/>
            <a:r>
              <a:rPr lang="en-US" sz="1600" dirty="0"/>
              <a:t>Applicable only if EHT-SIG field exists. </a:t>
            </a:r>
          </a:p>
          <a:p>
            <a:endParaRPr lang="en-US" dirty="0"/>
          </a:p>
        </p:txBody>
      </p:sp>
      <p:sp>
        <p:nvSpPr>
          <p:cNvPr id="4" name="Date Placeholder 3">
            <a:extLst>
              <a:ext uri="{FF2B5EF4-FFF2-40B4-BE49-F238E27FC236}">
                <a16:creationId xmlns:a16="http://schemas.microsoft.com/office/drawing/2014/main" id="{F9F9AF14-873B-452A-9B84-C747B0BF2688}"/>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E05686B-844B-4863-B2AD-3D800F5628A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D1D746F9-DB0F-499D-AAC8-6FD2B2A18C8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28</a:t>
            </a:fld>
            <a:endParaRPr lang="en-GB" altLang="en-US"/>
          </a:p>
        </p:txBody>
      </p:sp>
    </p:spTree>
    <p:extLst>
      <p:ext uri="{BB962C8B-B14F-4D97-AF65-F5344CB8AC3E}">
        <p14:creationId xmlns:p14="http://schemas.microsoft.com/office/powerpoint/2010/main" val="163662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C36D7-B0B6-40F2-BA15-5C96E08C596E}"/>
              </a:ext>
            </a:extLst>
          </p:cNvPr>
          <p:cNvSpPr>
            <a:spLocks noGrp="1"/>
          </p:cNvSpPr>
          <p:nvPr>
            <p:ph type="title"/>
          </p:nvPr>
        </p:nvSpPr>
        <p:spPr/>
        <p:txBody>
          <a:bodyPr/>
          <a:lstStyle/>
          <a:p>
            <a:r>
              <a:rPr lang="en-US" dirty="0"/>
              <a:t>SP7</a:t>
            </a:r>
          </a:p>
        </p:txBody>
      </p:sp>
      <p:sp>
        <p:nvSpPr>
          <p:cNvPr id="3" name="Content Placeholder 2">
            <a:extLst>
              <a:ext uri="{FF2B5EF4-FFF2-40B4-BE49-F238E27FC236}">
                <a16:creationId xmlns:a16="http://schemas.microsoft.com/office/drawing/2014/main" id="{B77F5A04-8F45-4A86-9495-314C22E7526F}"/>
              </a:ext>
            </a:extLst>
          </p:cNvPr>
          <p:cNvSpPr>
            <a:spLocks noGrp="1"/>
          </p:cNvSpPr>
          <p:nvPr>
            <p:ph idx="1"/>
          </p:nvPr>
        </p:nvSpPr>
        <p:spPr/>
        <p:txBody>
          <a:bodyPr/>
          <a:lstStyle/>
          <a:p>
            <a:r>
              <a:rPr lang="en-US" sz="2000" dirty="0"/>
              <a:t>Do you agree with the U-SIG and U-SIG overflow contents shown in slide 5?</a:t>
            </a:r>
          </a:p>
          <a:p>
            <a:pPr lvl="1"/>
            <a:r>
              <a:rPr lang="en-US" sz="1800" dirty="0"/>
              <a:t>Ordering of fields is TBD</a:t>
            </a:r>
          </a:p>
          <a:p>
            <a:pPr lvl="1"/>
            <a:r>
              <a:rPr lang="en-US" sz="1800" dirty="0" err="1"/>
              <a:t>TxOP</a:t>
            </a:r>
            <a:r>
              <a:rPr lang="en-US" sz="1800" dirty="0"/>
              <a:t>/BSS Color bits are TBD</a:t>
            </a:r>
          </a:p>
          <a:p>
            <a:pPr lvl="2"/>
            <a:r>
              <a:rPr lang="en-US" sz="1600" dirty="0"/>
              <a:t>Reserved bits will reduce if these fields get more bits</a:t>
            </a:r>
          </a:p>
          <a:p>
            <a:pPr marL="857250" lvl="2" indent="0">
              <a:buNone/>
            </a:pPr>
            <a:endParaRPr lang="en-US" dirty="0"/>
          </a:p>
        </p:txBody>
      </p:sp>
      <p:sp>
        <p:nvSpPr>
          <p:cNvPr id="4" name="Date Placeholder 3">
            <a:extLst>
              <a:ext uri="{FF2B5EF4-FFF2-40B4-BE49-F238E27FC236}">
                <a16:creationId xmlns:a16="http://schemas.microsoft.com/office/drawing/2014/main" id="{6F7EC2B1-D68A-4396-AB00-D7F56731FAA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3DDF3B0A-56CF-4949-A588-45A931BE881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28011569-B526-4972-85F1-AD232889160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29</a:t>
            </a:fld>
            <a:endParaRPr lang="en-GB" altLang="en-US"/>
          </a:p>
        </p:txBody>
      </p:sp>
    </p:spTree>
    <p:extLst>
      <p:ext uri="{BB962C8B-B14F-4D97-AF65-F5344CB8AC3E}">
        <p14:creationId xmlns:p14="http://schemas.microsoft.com/office/powerpoint/2010/main" val="860140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E30D6-4368-4A58-8D23-1D3423204202}"/>
              </a:ext>
            </a:extLst>
          </p:cNvPr>
          <p:cNvSpPr>
            <a:spLocks noGrp="1"/>
          </p:cNvSpPr>
          <p:nvPr>
            <p:ph type="title"/>
          </p:nvPr>
        </p:nvSpPr>
        <p:spPr/>
        <p:txBody>
          <a:bodyPr/>
          <a:lstStyle/>
          <a:p>
            <a:r>
              <a:rPr lang="en-US" dirty="0"/>
              <a:t>Background: Punctured Channel Indication</a:t>
            </a:r>
          </a:p>
        </p:txBody>
      </p:sp>
      <p:sp>
        <p:nvSpPr>
          <p:cNvPr id="3" name="Content Placeholder 2">
            <a:extLst>
              <a:ext uri="{FF2B5EF4-FFF2-40B4-BE49-F238E27FC236}">
                <a16:creationId xmlns:a16="http://schemas.microsoft.com/office/drawing/2014/main" id="{DEC25912-FAAC-4FD0-9749-56E30540D310}"/>
              </a:ext>
            </a:extLst>
          </p:cNvPr>
          <p:cNvSpPr>
            <a:spLocks noGrp="1"/>
          </p:cNvSpPr>
          <p:nvPr>
            <p:ph idx="1"/>
          </p:nvPr>
        </p:nvSpPr>
        <p:spPr/>
        <p:txBody>
          <a:bodyPr/>
          <a:lstStyle/>
          <a:p>
            <a:r>
              <a:rPr lang="en-US" altLang="zh-CN" sz="1800" dirty="0"/>
              <a:t>Previous motions</a:t>
            </a:r>
          </a:p>
          <a:p>
            <a:pPr lvl="1"/>
            <a:r>
              <a:rPr lang="en-US" altLang="zh-CN" sz="1400" i="1" dirty="0"/>
              <a:t>802.11be signaling in U-SIG for BW/puncturing information in every non-punctured 20 MHz of an 80 MHz segment shall allow even an OBSS or unassociated device to decode the puncturing pattern of at least the specific 80 MHz that contains the 20 </a:t>
            </a:r>
            <a:r>
              <a:rPr lang="en-US" altLang="zh-CN" sz="1400" i="1" dirty="0" err="1"/>
              <a:t>MHz.</a:t>
            </a:r>
            <a:r>
              <a:rPr lang="en-US" altLang="zh-CN" sz="1400" i="1" dirty="0"/>
              <a:t> </a:t>
            </a:r>
          </a:p>
          <a:p>
            <a:pPr lvl="2"/>
            <a:r>
              <a:rPr lang="en-US" altLang="zh-CN" sz="1200" i="1" dirty="0"/>
              <a:t>[Motion 113, [9] and [46]]</a:t>
            </a:r>
          </a:p>
          <a:p>
            <a:pPr lvl="1"/>
            <a:r>
              <a:rPr lang="en-GB" altLang="zh-CN" sz="1400" i="1" dirty="0"/>
              <a:t>802.11be supports BW field which does not include puncturing information. </a:t>
            </a:r>
            <a:endParaRPr lang="zh-CN" altLang="zh-CN" sz="1400" i="1" dirty="0"/>
          </a:p>
          <a:p>
            <a:pPr lvl="2"/>
            <a:r>
              <a:rPr lang="en-GB" altLang="zh-CN" sz="1200" i="1" dirty="0"/>
              <a:t>[Motion 112, #SP29, </a:t>
            </a:r>
            <a:r>
              <a:rPr lang="en-US" altLang="zh-CN" sz="1200" i="1" dirty="0"/>
              <a:t>[9]</a:t>
            </a:r>
            <a:r>
              <a:rPr lang="en-GB" altLang="zh-CN" sz="1200" i="1" dirty="0"/>
              <a:t> and </a:t>
            </a:r>
            <a:r>
              <a:rPr lang="en-US" altLang="zh-CN" sz="1200" i="1" dirty="0"/>
              <a:t>[46]</a:t>
            </a:r>
            <a:r>
              <a:rPr lang="en-GB" altLang="zh-CN" sz="1200" i="1" dirty="0"/>
              <a:t>]</a:t>
            </a:r>
          </a:p>
          <a:p>
            <a:endParaRPr lang="en-GB" altLang="zh-CN" sz="1800" dirty="0"/>
          </a:p>
          <a:p>
            <a:r>
              <a:rPr lang="en-GB" altLang="zh-CN" sz="1800" dirty="0"/>
              <a:t>Based on above motions, U-SIG should be able to convey the preamble puncturing pattern of the relevant 80MHz to even an OBSS device </a:t>
            </a:r>
          </a:p>
          <a:p>
            <a:endParaRPr lang="en-GB" altLang="zh-CN" sz="1800" dirty="0"/>
          </a:p>
          <a:p>
            <a:r>
              <a:rPr lang="en-GB" altLang="zh-CN" sz="1800" dirty="0"/>
              <a:t>In next slide, we propose a design which achieves this while keeping the signalling overhead low</a:t>
            </a:r>
          </a:p>
          <a:p>
            <a:pPr lvl="1"/>
            <a:r>
              <a:rPr lang="en-GB" altLang="zh-CN" sz="1400" dirty="0"/>
              <a:t>Note that low overhead for puncturing indication is desirable if we want to keep the EHT-SIG field length to 2 symbols for MCS0 SU transmissions </a:t>
            </a:r>
            <a:r>
              <a:rPr lang="en-GB" altLang="zh-CN" sz="1400" dirty="0">
                <a:sym typeface="Wingdings" panose="05000000000000000000" pitchFamily="2" charset="2"/>
              </a:rPr>
              <a:t> More on this later</a:t>
            </a:r>
            <a:r>
              <a:rPr lang="en-GB" altLang="zh-CN" sz="1400" dirty="0"/>
              <a:t> </a:t>
            </a:r>
            <a:endParaRPr lang="zh-CN" altLang="zh-CN" sz="1400" dirty="0"/>
          </a:p>
          <a:p>
            <a:endParaRPr lang="en-US" dirty="0"/>
          </a:p>
        </p:txBody>
      </p:sp>
      <p:sp>
        <p:nvSpPr>
          <p:cNvPr id="4" name="Date Placeholder 3">
            <a:extLst>
              <a:ext uri="{FF2B5EF4-FFF2-40B4-BE49-F238E27FC236}">
                <a16:creationId xmlns:a16="http://schemas.microsoft.com/office/drawing/2014/main" id="{1071F19D-7ED5-404A-B20C-F508621B08DF}"/>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2B074FA5-1B91-4745-B08C-BB9EF9C3F3C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6156868-7B60-436C-9AC3-6C1C8FF8ED4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16430076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12FEE-A86D-466F-8ECC-8F3FE75829D4}"/>
              </a:ext>
            </a:extLst>
          </p:cNvPr>
          <p:cNvSpPr>
            <a:spLocks noGrp="1"/>
          </p:cNvSpPr>
          <p:nvPr>
            <p:ph type="title"/>
          </p:nvPr>
        </p:nvSpPr>
        <p:spPr/>
        <p:txBody>
          <a:bodyPr/>
          <a:lstStyle/>
          <a:p>
            <a:r>
              <a:rPr lang="en-US" dirty="0"/>
              <a:t>SP8</a:t>
            </a:r>
          </a:p>
        </p:txBody>
      </p:sp>
      <p:sp>
        <p:nvSpPr>
          <p:cNvPr id="3" name="Content Placeholder 2">
            <a:extLst>
              <a:ext uri="{FF2B5EF4-FFF2-40B4-BE49-F238E27FC236}">
                <a16:creationId xmlns:a16="http://schemas.microsoft.com/office/drawing/2014/main" id="{0651242F-63F3-4799-A741-69A41F7DF9CD}"/>
              </a:ext>
            </a:extLst>
          </p:cNvPr>
          <p:cNvSpPr>
            <a:spLocks noGrp="1"/>
          </p:cNvSpPr>
          <p:nvPr>
            <p:ph idx="1"/>
          </p:nvPr>
        </p:nvSpPr>
        <p:spPr/>
        <p:txBody>
          <a:bodyPr/>
          <a:lstStyle/>
          <a:p>
            <a:r>
              <a:rPr lang="en-US" sz="2000" dirty="0"/>
              <a:t>Do you agree for the </a:t>
            </a:r>
            <a:r>
              <a:rPr lang="en-US" sz="2000" u="sng" dirty="0"/>
              <a:t>EHT-SIG common field </a:t>
            </a:r>
            <a:r>
              <a:rPr lang="en-US" sz="2000" dirty="0"/>
              <a:t>in the uncompressed mode, we will have the following coding structure for various BWs</a:t>
            </a:r>
          </a:p>
          <a:p>
            <a:pPr lvl="1"/>
            <a:r>
              <a:rPr lang="en-US" sz="1800" dirty="0"/>
              <a:t>In case of 20/40/80 MHz, just 1 code block is present</a:t>
            </a:r>
          </a:p>
          <a:p>
            <a:pPr lvl="1"/>
            <a:r>
              <a:rPr lang="en-US" sz="1800" dirty="0"/>
              <a:t>In case of 160/320MHz,  2 code blocks are present</a:t>
            </a:r>
          </a:p>
          <a:p>
            <a:pPr lvl="2"/>
            <a:r>
              <a:rPr lang="en-US" sz="1400" dirty="0"/>
              <a:t>1</a:t>
            </a:r>
            <a:r>
              <a:rPr lang="en-US" sz="1400" baseline="30000" dirty="0"/>
              <a:t>st</a:t>
            </a:r>
            <a:r>
              <a:rPr lang="en-US" sz="1400" dirty="0"/>
              <a:t> code block has fixed size (U-SIG overflow + 2 RUA fields )</a:t>
            </a:r>
          </a:p>
          <a:p>
            <a:pPr lvl="2"/>
            <a:r>
              <a:rPr lang="en-US" sz="1400" dirty="0"/>
              <a:t>2</a:t>
            </a:r>
            <a:r>
              <a:rPr lang="en-US" sz="1400" baseline="30000" dirty="0"/>
              <a:t>nd</a:t>
            </a:r>
            <a:r>
              <a:rPr lang="en-US" sz="1400" dirty="0"/>
              <a:t> code block includes all remaining RU allocation subfields (2 RUA fields in 160MHz, 6 RUA fields in 320MHz)</a:t>
            </a:r>
          </a:p>
          <a:p>
            <a:pPr marL="857250" lvl="2" indent="0">
              <a:buNone/>
            </a:pPr>
            <a:endParaRPr lang="en-US" dirty="0"/>
          </a:p>
        </p:txBody>
      </p:sp>
      <p:sp>
        <p:nvSpPr>
          <p:cNvPr id="4" name="Date Placeholder 3">
            <a:extLst>
              <a:ext uri="{FF2B5EF4-FFF2-40B4-BE49-F238E27FC236}">
                <a16:creationId xmlns:a16="http://schemas.microsoft.com/office/drawing/2014/main" id="{72F8B44A-5F2F-4E92-965A-F2CF5C5F9C9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8F6A7B6A-06D7-4C58-8DC5-5A2C5383F839}"/>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E0710CF-E370-4729-8E31-CB768EDDE8A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30</a:t>
            </a:fld>
            <a:endParaRPr lang="en-GB" altLang="en-US"/>
          </a:p>
        </p:txBody>
      </p:sp>
    </p:spTree>
    <p:extLst>
      <p:ext uri="{BB962C8B-B14F-4D97-AF65-F5344CB8AC3E}">
        <p14:creationId xmlns:p14="http://schemas.microsoft.com/office/powerpoint/2010/main" val="36235103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56AD3-6F24-4647-95DB-0E0BC6B15C28}"/>
              </a:ext>
            </a:extLst>
          </p:cNvPr>
          <p:cNvSpPr>
            <a:spLocks noGrp="1"/>
          </p:cNvSpPr>
          <p:nvPr>
            <p:ph type="title"/>
          </p:nvPr>
        </p:nvSpPr>
        <p:spPr/>
        <p:txBody>
          <a:bodyPr/>
          <a:lstStyle/>
          <a:p>
            <a:r>
              <a:rPr lang="en-US" dirty="0"/>
              <a:t>SP9</a:t>
            </a:r>
          </a:p>
        </p:txBody>
      </p:sp>
      <p:sp>
        <p:nvSpPr>
          <p:cNvPr id="3" name="Content Placeholder 2">
            <a:extLst>
              <a:ext uri="{FF2B5EF4-FFF2-40B4-BE49-F238E27FC236}">
                <a16:creationId xmlns:a16="http://schemas.microsoft.com/office/drawing/2014/main" id="{54E2B52A-0DE0-4E48-A520-83A956456A5B}"/>
              </a:ext>
            </a:extLst>
          </p:cNvPr>
          <p:cNvSpPr>
            <a:spLocks noGrp="1"/>
          </p:cNvSpPr>
          <p:nvPr>
            <p:ph idx="1"/>
          </p:nvPr>
        </p:nvSpPr>
        <p:spPr/>
        <p:txBody>
          <a:bodyPr/>
          <a:lstStyle/>
          <a:p>
            <a:r>
              <a:rPr lang="en-US" dirty="0"/>
              <a:t>Do agree that a </a:t>
            </a:r>
            <a:r>
              <a:rPr lang="en-US" dirty="0" err="1"/>
              <a:t>DUPed</a:t>
            </a:r>
            <a:r>
              <a:rPr lang="en-US" dirty="0"/>
              <a:t> packet will be signaled using a value of the MCS field in EHT-SIG user field of the SU transmission?</a:t>
            </a:r>
          </a:p>
          <a:p>
            <a:endParaRPr lang="en-US" dirty="0"/>
          </a:p>
        </p:txBody>
      </p:sp>
      <p:sp>
        <p:nvSpPr>
          <p:cNvPr id="4" name="Date Placeholder 3">
            <a:extLst>
              <a:ext uri="{FF2B5EF4-FFF2-40B4-BE49-F238E27FC236}">
                <a16:creationId xmlns:a16="http://schemas.microsoft.com/office/drawing/2014/main" id="{8782AC0E-1FC7-4364-B7BA-DE2301FD93F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AD82E83B-B23C-428F-A614-38617A31737A}"/>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0BC3DD1-05FC-4ACC-AF86-CA40F9EF16E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31</a:t>
            </a:fld>
            <a:endParaRPr lang="en-GB" altLang="en-US"/>
          </a:p>
        </p:txBody>
      </p:sp>
    </p:spTree>
    <p:extLst>
      <p:ext uri="{BB962C8B-B14F-4D97-AF65-F5344CB8AC3E}">
        <p14:creationId xmlns:p14="http://schemas.microsoft.com/office/powerpoint/2010/main" val="17687839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04743-A115-4DFC-B14B-4DC784FB8377}"/>
              </a:ext>
            </a:extLst>
          </p:cNvPr>
          <p:cNvSpPr>
            <a:spLocks noGrp="1"/>
          </p:cNvSpPr>
          <p:nvPr>
            <p:ph type="title"/>
          </p:nvPr>
        </p:nvSpPr>
        <p:spPr/>
        <p:txBody>
          <a:bodyPr/>
          <a:lstStyle/>
          <a:p>
            <a:r>
              <a:rPr lang="en-US" dirty="0"/>
              <a:t>SP10</a:t>
            </a:r>
          </a:p>
        </p:txBody>
      </p:sp>
      <p:sp>
        <p:nvSpPr>
          <p:cNvPr id="3" name="Content Placeholder 2">
            <a:extLst>
              <a:ext uri="{FF2B5EF4-FFF2-40B4-BE49-F238E27FC236}">
                <a16:creationId xmlns:a16="http://schemas.microsoft.com/office/drawing/2014/main" id="{C3EE03F3-D52F-42BF-B725-ECAFBC56BBC7}"/>
              </a:ext>
            </a:extLst>
          </p:cNvPr>
          <p:cNvSpPr>
            <a:spLocks noGrp="1"/>
          </p:cNvSpPr>
          <p:nvPr>
            <p:ph idx="1"/>
          </p:nvPr>
        </p:nvSpPr>
        <p:spPr/>
        <p:txBody>
          <a:bodyPr/>
          <a:lstStyle/>
          <a:p>
            <a:r>
              <a:rPr lang="en-US" dirty="0"/>
              <a:t>Do you agree that an EHT NDP transmission will use the 11ac/11ax method of signaling an NDP</a:t>
            </a:r>
          </a:p>
          <a:p>
            <a:pPr lvl="1"/>
            <a:r>
              <a:rPr lang="en-US" dirty="0"/>
              <a:t>L-SIG length along with N_LTF and number of EHT-SIG symbols</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AB9E68F6-81EA-4154-A02C-609B0A65FD8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1343DDC-0E20-42B7-9A0E-F5B49E9AA21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9BCABD8-5DDB-4F1D-9CF4-ECD8AAA2DFA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32</a:t>
            </a:fld>
            <a:endParaRPr lang="en-GB" altLang="en-US"/>
          </a:p>
        </p:txBody>
      </p:sp>
    </p:spTree>
    <p:extLst>
      <p:ext uri="{BB962C8B-B14F-4D97-AF65-F5344CB8AC3E}">
        <p14:creationId xmlns:p14="http://schemas.microsoft.com/office/powerpoint/2010/main" val="20640357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FE5B8-D44D-406D-8ABE-3BCD4E601128}"/>
              </a:ext>
            </a:extLst>
          </p:cNvPr>
          <p:cNvSpPr>
            <a:spLocks noGrp="1"/>
          </p:cNvSpPr>
          <p:nvPr>
            <p:ph type="title"/>
          </p:nvPr>
        </p:nvSpPr>
        <p:spPr/>
        <p:txBody>
          <a:bodyPr/>
          <a:lstStyle/>
          <a:p>
            <a:r>
              <a:rPr lang="en-US" dirty="0"/>
              <a:t>SP11</a:t>
            </a:r>
          </a:p>
        </p:txBody>
      </p:sp>
      <p:sp>
        <p:nvSpPr>
          <p:cNvPr id="3" name="Content Placeholder 2">
            <a:extLst>
              <a:ext uri="{FF2B5EF4-FFF2-40B4-BE49-F238E27FC236}">
                <a16:creationId xmlns:a16="http://schemas.microsoft.com/office/drawing/2014/main" id="{5600CEEF-D742-495B-B0F6-8B4A2A0042EB}"/>
              </a:ext>
            </a:extLst>
          </p:cNvPr>
          <p:cNvSpPr>
            <a:spLocks noGrp="1"/>
          </p:cNvSpPr>
          <p:nvPr>
            <p:ph idx="1"/>
          </p:nvPr>
        </p:nvSpPr>
        <p:spPr/>
        <p:txBody>
          <a:bodyPr/>
          <a:lstStyle/>
          <a:p>
            <a:pPr lvl="0"/>
            <a:r>
              <a:rPr lang="en-US" dirty="0"/>
              <a:t>Do you agree that in an NDP, the EHT-SIG </a:t>
            </a:r>
          </a:p>
          <a:p>
            <a:pPr lvl="1"/>
            <a:r>
              <a:rPr lang="en-US" dirty="0"/>
              <a:t>Will carry a SU-like per-user info field but with a special AID</a:t>
            </a:r>
          </a:p>
          <a:p>
            <a:pPr lvl="2"/>
            <a:r>
              <a:rPr lang="en-US" dirty="0" err="1"/>
              <a:t>N</a:t>
            </a:r>
            <a:r>
              <a:rPr lang="en-US" baseline="-25000" dirty="0" err="1"/>
              <a:t>sts</a:t>
            </a:r>
            <a:r>
              <a:rPr lang="en-US" dirty="0"/>
              <a:t> of the NDP will be signaled in it</a:t>
            </a:r>
          </a:p>
          <a:p>
            <a:pPr lvl="1"/>
            <a:r>
              <a:rPr lang="en-US" dirty="0"/>
              <a:t>Will always be sent at MCS0, jointly encoded 2 symbols</a:t>
            </a:r>
          </a:p>
          <a:p>
            <a:pPr lvl="2"/>
            <a:r>
              <a:rPr lang="en-US" dirty="0"/>
              <a:t>U-SIG carries an EHT-SIG MCS field that is set to MCS0</a:t>
            </a:r>
          </a:p>
          <a:p>
            <a:pPr marL="0" indent="0">
              <a:buNone/>
            </a:pPr>
            <a:endParaRPr lang="en-US" dirty="0"/>
          </a:p>
          <a:p>
            <a:endParaRPr lang="en-US" dirty="0"/>
          </a:p>
        </p:txBody>
      </p:sp>
      <p:sp>
        <p:nvSpPr>
          <p:cNvPr id="4" name="Date Placeholder 3">
            <a:extLst>
              <a:ext uri="{FF2B5EF4-FFF2-40B4-BE49-F238E27FC236}">
                <a16:creationId xmlns:a16="http://schemas.microsoft.com/office/drawing/2014/main" id="{1ACE4E57-03ED-42FE-8D19-872B9B27FA90}"/>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54AFA5C2-1FEC-4F76-81BB-34ED1B518891}"/>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94DE161-8B68-4887-8739-792636090DF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33</a:t>
            </a:fld>
            <a:endParaRPr lang="en-GB" altLang="en-US"/>
          </a:p>
        </p:txBody>
      </p:sp>
    </p:spTree>
    <p:extLst>
      <p:ext uri="{BB962C8B-B14F-4D97-AF65-F5344CB8AC3E}">
        <p14:creationId xmlns:p14="http://schemas.microsoft.com/office/powerpoint/2010/main" val="18314923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5F602-29B7-459D-8CB9-82018551F64B}"/>
              </a:ext>
            </a:extLst>
          </p:cNvPr>
          <p:cNvSpPr>
            <a:spLocks noGrp="1"/>
          </p:cNvSpPr>
          <p:nvPr>
            <p:ph type="title"/>
          </p:nvPr>
        </p:nvSpPr>
        <p:spPr/>
        <p:txBody>
          <a:bodyPr/>
          <a:lstStyle/>
          <a:p>
            <a:r>
              <a:rPr lang="en-US" dirty="0"/>
              <a:t>SP12</a:t>
            </a:r>
          </a:p>
        </p:txBody>
      </p:sp>
      <p:sp>
        <p:nvSpPr>
          <p:cNvPr id="3" name="Content Placeholder 2">
            <a:extLst>
              <a:ext uri="{FF2B5EF4-FFF2-40B4-BE49-F238E27FC236}">
                <a16:creationId xmlns:a16="http://schemas.microsoft.com/office/drawing/2014/main" id="{85E8AF17-1DAA-447B-8DE6-67FD489D9717}"/>
              </a:ext>
            </a:extLst>
          </p:cNvPr>
          <p:cNvSpPr>
            <a:spLocks noGrp="1"/>
          </p:cNvSpPr>
          <p:nvPr>
            <p:ph idx="1"/>
          </p:nvPr>
        </p:nvSpPr>
        <p:spPr/>
        <p:txBody>
          <a:bodyPr/>
          <a:lstStyle/>
          <a:p>
            <a:r>
              <a:rPr lang="en-US" dirty="0"/>
              <a:t>Do you agree that EHT-SIG will support the following MCSs?</a:t>
            </a:r>
          </a:p>
          <a:p>
            <a:pPr lvl="1"/>
            <a:r>
              <a:rPr lang="en-US" dirty="0"/>
              <a:t>MCS0, MCS1, MCS3 and ‘MCS0+DCM’</a:t>
            </a:r>
          </a:p>
          <a:p>
            <a:pPr lvl="1"/>
            <a:endParaRPr lang="en-US" dirty="0"/>
          </a:p>
        </p:txBody>
      </p:sp>
      <p:sp>
        <p:nvSpPr>
          <p:cNvPr id="4" name="Date Placeholder 3">
            <a:extLst>
              <a:ext uri="{FF2B5EF4-FFF2-40B4-BE49-F238E27FC236}">
                <a16:creationId xmlns:a16="http://schemas.microsoft.com/office/drawing/2014/main" id="{8E133E53-9069-4941-99BF-8E8E4B4F7F55}"/>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B557E959-F62B-4237-8356-F7922EB4B894}"/>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D5CEA76C-DC0F-4E00-AF34-DF46DC7C8A2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34</a:t>
            </a:fld>
            <a:endParaRPr lang="en-GB" altLang="en-US"/>
          </a:p>
        </p:txBody>
      </p:sp>
    </p:spTree>
    <p:extLst>
      <p:ext uri="{BB962C8B-B14F-4D97-AF65-F5344CB8AC3E}">
        <p14:creationId xmlns:p14="http://schemas.microsoft.com/office/powerpoint/2010/main" val="11820061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424C4-C2CB-4C89-AB91-D759B7C316B0}"/>
              </a:ext>
            </a:extLst>
          </p:cNvPr>
          <p:cNvSpPr>
            <a:spLocks noGrp="1"/>
          </p:cNvSpPr>
          <p:nvPr>
            <p:ph type="title"/>
          </p:nvPr>
        </p:nvSpPr>
        <p:spPr/>
        <p:txBody>
          <a:bodyPr/>
          <a:lstStyle/>
          <a:p>
            <a:r>
              <a:rPr lang="en-US" dirty="0"/>
              <a:t>SP13</a:t>
            </a:r>
          </a:p>
        </p:txBody>
      </p:sp>
      <p:sp>
        <p:nvSpPr>
          <p:cNvPr id="3" name="Content Placeholder 2">
            <a:extLst>
              <a:ext uri="{FF2B5EF4-FFF2-40B4-BE49-F238E27FC236}">
                <a16:creationId xmlns:a16="http://schemas.microsoft.com/office/drawing/2014/main" id="{6ACF92DF-3ED8-4FFC-A55C-A7E3AD6D9329}"/>
              </a:ext>
            </a:extLst>
          </p:cNvPr>
          <p:cNvSpPr>
            <a:spLocks noGrp="1"/>
          </p:cNvSpPr>
          <p:nvPr>
            <p:ph idx="1"/>
          </p:nvPr>
        </p:nvSpPr>
        <p:spPr/>
        <p:txBody>
          <a:bodyPr/>
          <a:lstStyle/>
          <a:p>
            <a:r>
              <a:rPr lang="en-US" dirty="0"/>
              <a:t>Do you agree that for the EHT MU PPDU, only the following GI/LTF combinations will be supported?</a:t>
            </a:r>
          </a:p>
          <a:p>
            <a:pPr lvl="1"/>
            <a:r>
              <a:rPr lang="en-US" sz="1400" dirty="0"/>
              <a:t>2x LTF + 0.8us GI</a:t>
            </a:r>
          </a:p>
          <a:p>
            <a:pPr lvl="1"/>
            <a:r>
              <a:rPr lang="en-US" sz="1400" dirty="0"/>
              <a:t>2x LTF + 1.6us GI</a:t>
            </a:r>
          </a:p>
          <a:p>
            <a:pPr lvl="1"/>
            <a:r>
              <a:rPr lang="en-US" sz="1400" dirty="0"/>
              <a:t>4x LTF + 3.2us GI</a:t>
            </a:r>
          </a:p>
          <a:p>
            <a:pPr lvl="1"/>
            <a:r>
              <a:rPr lang="en-US" sz="1400" dirty="0"/>
              <a:t>4x LTF + 0.8us GI</a:t>
            </a:r>
          </a:p>
          <a:p>
            <a:pPr lvl="1"/>
            <a:endParaRPr lang="en-US" dirty="0"/>
          </a:p>
        </p:txBody>
      </p:sp>
      <p:sp>
        <p:nvSpPr>
          <p:cNvPr id="4" name="Date Placeholder 3">
            <a:extLst>
              <a:ext uri="{FF2B5EF4-FFF2-40B4-BE49-F238E27FC236}">
                <a16:creationId xmlns:a16="http://schemas.microsoft.com/office/drawing/2014/main" id="{CC351917-7870-4FD7-93F7-D1B377619EE8}"/>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779026AF-208F-4774-A2E8-33EBE71802CB}"/>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DC1CB122-FC9D-4AA2-A0C5-08516CE26F0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35</a:t>
            </a:fld>
            <a:endParaRPr lang="en-GB" altLang="en-US"/>
          </a:p>
        </p:txBody>
      </p:sp>
    </p:spTree>
    <p:extLst>
      <p:ext uri="{BB962C8B-B14F-4D97-AF65-F5344CB8AC3E}">
        <p14:creationId xmlns:p14="http://schemas.microsoft.com/office/powerpoint/2010/main" val="38346343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065BE-B3AC-4445-8DF4-9379040EFD5E}"/>
              </a:ext>
            </a:extLst>
          </p:cNvPr>
          <p:cNvSpPr>
            <a:spLocks noGrp="1"/>
          </p:cNvSpPr>
          <p:nvPr>
            <p:ph type="title"/>
          </p:nvPr>
        </p:nvSpPr>
        <p:spPr/>
        <p:txBody>
          <a:bodyPr/>
          <a:lstStyle/>
          <a:p>
            <a:r>
              <a:rPr lang="en-US" dirty="0"/>
              <a:t>SP14</a:t>
            </a:r>
          </a:p>
        </p:txBody>
      </p:sp>
      <p:sp>
        <p:nvSpPr>
          <p:cNvPr id="3" name="Content Placeholder 2">
            <a:extLst>
              <a:ext uri="{FF2B5EF4-FFF2-40B4-BE49-F238E27FC236}">
                <a16:creationId xmlns:a16="http://schemas.microsoft.com/office/drawing/2014/main" id="{131DFB10-2A3A-456F-B231-FD3F0EAB36DC}"/>
              </a:ext>
            </a:extLst>
          </p:cNvPr>
          <p:cNvSpPr>
            <a:spLocks noGrp="1"/>
          </p:cNvSpPr>
          <p:nvPr>
            <p:ph idx="1"/>
          </p:nvPr>
        </p:nvSpPr>
        <p:spPr/>
        <p:txBody>
          <a:bodyPr/>
          <a:lstStyle/>
          <a:p>
            <a:r>
              <a:rPr lang="en-US" dirty="0"/>
              <a:t>Do you agree that 11be will not have Doppler bit in EHT-SIG for R1?</a:t>
            </a:r>
          </a:p>
          <a:p>
            <a:pPr lvl="1"/>
            <a:r>
              <a:rPr lang="en-US" dirty="0"/>
              <a:t>No midamble support in R1</a:t>
            </a:r>
          </a:p>
        </p:txBody>
      </p:sp>
      <p:sp>
        <p:nvSpPr>
          <p:cNvPr id="4" name="Date Placeholder 3">
            <a:extLst>
              <a:ext uri="{FF2B5EF4-FFF2-40B4-BE49-F238E27FC236}">
                <a16:creationId xmlns:a16="http://schemas.microsoft.com/office/drawing/2014/main" id="{F9C6F03C-48C4-45DA-8C4D-587EE9AC4D60}"/>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271991D-F779-4DB6-BA7C-465BCD0CC97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893058C-188C-4A2C-8003-5986A034D78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36</a:t>
            </a:fld>
            <a:endParaRPr lang="en-GB" altLang="en-US"/>
          </a:p>
        </p:txBody>
      </p:sp>
    </p:spTree>
    <p:extLst>
      <p:ext uri="{BB962C8B-B14F-4D97-AF65-F5344CB8AC3E}">
        <p14:creationId xmlns:p14="http://schemas.microsoft.com/office/powerpoint/2010/main" val="22094374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065BE-B3AC-4445-8DF4-9379040EFD5E}"/>
              </a:ext>
            </a:extLst>
          </p:cNvPr>
          <p:cNvSpPr>
            <a:spLocks noGrp="1"/>
          </p:cNvSpPr>
          <p:nvPr>
            <p:ph type="title"/>
          </p:nvPr>
        </p:nvSpPr>
        <p:spPr/>
        <p:txBody>
          <a:bodyPr/>
          <a:lstStyle/>
          <a:p>
            <a:r>
              <a:rPr lang="en-US" dirty="0"/>
              <a:t>SP15</a:t>
            </a:r>
          </a:p>
        </p:txBody>
      </p:sp>
      <p:sp>
        <p:nvSpPr>
          <p:cNvPr id="3" name="Content Placeholder 2">
            <a:extLst>
              <a:ext uri="{FF2B5EF4-FFF2-40B4-BE49-F238E27FC236}">
                <a16:creationId xmlns:a16="http://schemas.microsoft.com/office/drawing/2014/main" id="{131DFB10-2A3A-456F-B231-FD3F0EAB36DC}"/>
              </a:ext>
            </a:extLst>
          </p:cNvPr>
          <p:cNvSpPr>
            <a:spLocks noGrp="1"/>
          </p:cNvSpPr>
          <p:nvPr>
            <p:ph idx="1"/>
          </p:nvPr>
        </p:nvSpPr>
        <p:spPr/>
        <p:txBody>
          <a:bodyPr/>
          <a:lstStyle/>
          <a:p>
            <a:r>
              <a:rPr lang="en-US" dirty="0"/>
              <a:t>Do you agree that 11be shall not support STBC?</a:t>
            </a:r>
          </a:p>
        </p:txBody>
      </p:sp>
      <p:sp>
        <p:nvSpPr>
          <p:cNvPr id="4" name="Date Placeholder 3">
            <a:extLst>
              <a:ext uri="{FF2B5EF4-FFF2-40B4-BE49-F238E27FC236}">
                <a16:creationId xmlns:a16="http://schemas.microsoft.com/office/drawing/2014/main" id="{F9C6F03C-48C4-45DA-8C4D-587EE9AC4D60}"/>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271991D-F779-4DB6-BA7C-465BCD0CC97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893058C-188C-4A2C-8003-5986A034D78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37</a:t>
            </a:fld>
            <a:endParaRPr lang="en-GB" altLang="en-US"/>
          </a:p>
        </p:txBody>
      </p:sp>
    </p:spTree>
    <p:extLst>
      <p:ext uri="{BB962C8B-B14F-4D97-AF65-F5344CB8AC3E}">
        <p14:creationId xmlns:p14="http://schemas.microsoft.com/office/powerpoint/2010/main" val="18864388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A8F127E-877E-4A81-8CC1-589190D19AD1}"/>
              </a:ext>
            </a:extLst>
          </p:cNvPr>
          <p:cNvSpPr>
            <a:spLocks noGrp="1"/>
          </p:cNvSpPr>
          <p:nvPr>
            <p:ph type="title"/>
          </p:nvPr>
        </p:nvSpPr>
        <p:spPr/>
        <p:txBody>
          <a:bodyPr/>
          <a:lstStyle/>
          <a:p>
            <a:r>
              <a:rPr lang="en-US" dirty="0"/>
              <a:t>appendix</a:t>
            </a:r>
          </a:p>
        </p:txBody>
      </p:sp>
      <p:sp>
        <p:nvSpPr>
          <p:cNvPr id="8" name="Text Placeholder 7">
            <a:extLst>
              <a:ext uri="{FF2B5EF4-FFF2-40B4-BE49-F238E27FC236}">
                <a16:creationId xmlns:a16="http://schemas.microsoft.com/office/drawing/2014/main" id="{A9B898A4-CD2A-4BFB-8087-C3D73CAF3BE6}"/>
              </a:ext>
            </a:extLst>
          </p:cNvPr>
          <p:cNvSpPr>
            <a:spLocks noGrp="1"/>
          </p:cNvSpPr>
          <p:nvPr>
            <p:ph type="body" idx="1"/>
          </p:nvPr>
        </p:nvSpPr>
        <p:spPr/>
        <p:txBody>
          <a:bodyPr/>
          <a:lstStyle/>
          <a:p>
            <a:r>
              <a:rPr lang="en-US" dirty="0"/>
              <a:t>NDP Indication, DUP Mode Indication, 5 bit puncturing info table and code block sizes</a:t>
            </a:r>
          </a:p>
        </p:txBody>
      </p:sp>
      <p:sp>
        <p:nvSpPr>
          <p:cNvPr id="4" name="Date Placeholder 3">
            <a:extLst>
              <a:ext uri="{FF2B5EF4-FFF2-40B4-BE49-F238E27FC236}">
                <a16:creationId xmlns:a16="http://schemas.microsoft.com/office/drawing/2014/main" id="{B9D5CCD9-8CC4-45D5-B562-B8920F04ABF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1E66C24F-DF76-4550-9B7B-23AACE2C46D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389554A-BA2B-42DC-9F84-4031F737900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38</a:t>
            </a:fld>
            <a:endParaRPr lang="en-GB" altLang="en-US"/>
          </a:p>
        </p:txBody>
      </p:sp>
    </p:spTree>
    <p:extLst>
      <p:ext uri="{BB962C8B-B14F-4D97-AF65-F5344CB8AC3E}">
        <p14:creationId xmlns:p14="http://schemas.microsoft.com/office/powerpoint/2010/main" val="35284458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2C07-3589-41F4-A6D0-7EE54B8AB961}"/>
              </a:ext>
            </a:extLst>
          </p:cNvPr>
          <p:cNvSpPr>
            <a:spLocks noGrp="1"/>
          </p:cNvSpPr>
          <p:nvPr>
            <p:ph type="title"/>
          </p:nvPr>
        </p:nvSpPr>
        <p:spPr/>
        <p:txBody>
          <a:bodyPr/>
          <a:lstStyle/>
          <a:p>
            <a:r>
              <a:rPr lang="en-US" dirty="0"/>
              <a:t>Punctured Channel Indication -I</a:t>
            </a:r>
          </a:p>
        </p:txBody>
      </p:sp>
      <p:sp>
        <p:nvSpPr>
          <p:cNvPr id="3" name="Content Placeholder 2">
            <a:extLst>
              <a:ext uri="{FF2B5EF4-FFF2-40B4-BE49-F238E27FC236}">
                <a16:creationId xmlns:a16="http://schemas.microsoft.com/office/drawing/2014/main" id="{1D2C49A0-C5CC-4716-BD94-CF76DE0329D3}"/>
              </a:ext>
            </a:extLst>
          </p:cNvPr>
          <p:cNvSpPr>
            <a:spLocks noGrp="1"/>
          </p:cNvSpPr>
          <p:nvPr>
            <p:ph idx="1"/>
          </p:nvPr>
        </p:nvSpPr>
        <p:spPr/>
        <p:txBody>
          <a:bodyPr/>
          <a:lstStyle/>
          <a:p>
            <a:r>
              <a:rPr lang="en-US" sz="2000" dirty="0"/>
              <a:t>Need 5 bits to indicate the allowed punctured patterns of the entire PPDU BW in 11be (covers all the non-OFDMA puncturing modes)</a:t>
            </a:r>
          </a:p>
          <a:p>
            <a:endParaRPr lang="en-US" sz="2000" dirty="0"/>
          </a:p>
        </p:txBody>
      </p:sp>
      <p:sp>
        <p:nvSpPr>
          <p:cNvPr id="4" name="Date Placeholder 3">
            <a:extLst>
              <a:ext uri="{FF2B5EF4-FFF2-40B4-BE49-F238E27FC236}">
                <a16:creationId xmlns:a16="http://schemas.microsoft.com/office/drawing/2014/main" id="{65F329AF-4870-4CF2-B0A6-1428EAE11C2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8E21706-AAD7-4FC0-9B8F-CB8A00B84B1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D47204-0B71-4922-BA52-234ACD46DA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39</a:t>
            </a:fld>
            <a:endParaRPr lang="en-GB" altLang="en-US"/>
          </a:p>
        </p:txBody>
      </p:sp>
      <p:graphicFrame>
        <p:nvGraphicFramePr>
          <p:cNvPr id="7" name="Table 6">
            <a:extLst>
              <a:ext uri="{FF2B5EF4-FFF2-40B4-BE49-F238E27FC236}">
                <a16:creationId xmlns:a16="http://schemas.microsoft.com/office/drawing/2014/main" id="{F0D90588-C1BA-4B36-84D1-E5C502CEECAC}"/>
              </a:ext>
            </a:extLst>
          </p:cNvPr>
          <p:cNvGraphicFramePr>
            <a:graphicFrameLocks noGrp="1"/>
          </p:cNvGraphicFramePr>
          <p:nvPr>
            <p:extLst>
              <p:ext uri="{D42A27DB-BD31-4B8C-83A1-F6EECF244321}">
                <p14:modId xmlns:p14="http://schemas.microsoft.com/office/powerpoint/2010/main" val="1452469613"/>
              </p:ext>
            </p:extLst>
          </p:nvPr>
        </p:nvGraphicFramePr>
        <p:xfrm>
          <a:off x="696913" y="2780928"/>
          <a:ext cx="7759700" cy="3110865"/>
        </p:xfrm>
        <a:graphic>
          <a:graphicData uri="http://schemas.openxmlformats.org/drawingml/2006/table">
            <a:tbl>
              <a:tblPr firstRow="1" firstCol="1" bandRow="1">
                <a:tableStyleId>{5C22544A-7EE6-4342-B048-85BDC9FD1C3A}</a:tableStyleId>
              </a:tblPr>
              <a:tblGrid>
                <a:gridCol w="922759">
                  <a:extLst>
                    <a:ext uri="{9D8B030D-6E8A-4147-A177-3AD203B41FA5}">
                      <a16:colId xmlns:a16="http://schemas.microsoft.com/office/drawing/2014/main" val="3402641882"/>
                    </a:ext>
                  </a:extLst>
                </a:gridCol>
                <a:gridCol w="1656184">
                  <a:extLst>
                    <a:ext uri="{9D8B030D-6E8A-4147-A177-3AD203B41FA5}">
                      <a16:colId xmlns:a16="http://schemas.microsoft.com/office/drawing/2014/main" val="3597520511"/>
                    </a:ext>
                  </a:extLst>
                </a:gridCol>
                <a:gridCol w="1008112">
                  <a:extLst>
                    <a:ext uri="{9D8B030D-6E8A-4147-A177-3AD203B41FA5}">
                      <a16:colId xmlns:a16="http://schemas.microsoft.com/office/drawing/2014/main" val="813033401"/>
                    </a:ext>
                  </a:extLst>
                </a:gridCol>
                <a:gridCol w="4172645">
                  <a:extLst>
                    <a:ext uri="{9D8B030D-6E8A-4147-A177-3AD203B41FA5}">
                      <a16:colId xmlns:a16="http://schemas.microsoft.com/office/drawing/2014/main" val="3970537466"/>
                    </a:ext>
                  </a:extLst>
                </a:gridCol>
              </a:tblGrid>
              <a:tr h="190500">
                <a:tc>
                  <a:txBody>
                    <a:bodyPr/>
                    <a:lstStyle/>
                    <a:p>
                      <a:pPr algn="ctr" fontAlgn="ctr"/>
                      <a:r>
                        <a:rPr lang="en-US" sz="1400" u="none" strike="noStrike" dirty="0">
                          <a:effectLst/>
                        </a:rPr>
                        <a:t>PPDU BW</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Cases</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of Entires</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Note</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172105736"/>
                  </a:ext>
                </a:extLst>
              </a:tr>
              <a:tr h="190500">
                <a:tc rowSpan="3">
                  <a:txBody>
                    <a:bodyPr/>
                    <a:lstStyle/>
                    <a:p>
                      <a:pPr algn="ctr" fontAlgn="ctr"/>
                      <a:r>
                        <a:rPr lang="en-US" sz="1400" u="none" strike="noStrike">
                          <a:effectLst/>
                        </a:rPr>
                        <a:t>80MHz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80615970"/>
                  </a:ext>
                </a:extLst>
              </a:tr>
              <a:tr h="190500">
                <a:tc vMerge="1">
                  <a:txBody>
                    <a:bodyPr/>
                    <a:lstStyle/>
                    <a:p>
                      <a:endParaRPr lang="en-US"/>
                    </a:p>
                  </a:txBody>
                  <a:tcPr/>
                </a:tc>
                <a:tc>
                  <a:txBody>
                    <a:bodyPr/>
                    <a:lstStyle/>
                    <a:p>
                      <a:pPr algn="ctr" fontAlgn="ctr"/>
                      <a:r>
                        <a:rPr lang="en-US" sz="1400" u="none" strike="noStrike">
                          <a:effectLst/>
                        </a:rPr>
                        <a:t>20MHz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92338376"/>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5</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42185496"/>
                  </a:ext>
                </a:extLst>
              </a:tr>
              <a:tr h="190500">
                <a:tc rowSpan="4">
                  <a:txBody>
                    <a:bodyPr/>
                    <a:lstStyle/>
                    <a:p>
                      <a:pPr algn="ctr" fontAlgn="ctr"/>
                      <a:r>
                        <a:rPr lang="en-US" sz="1400" u="none" strike="noStrike">
                          <a:effectLst/>
                        </a:rPr>
                        <a:t>160MHz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74406781"/>
                  </a:ext>
                </a:extLst>
              </a:tr>
              <a:tr h="190500">
                <a:tc vMerge="1">
                  <a:txBody>
                    <a:bodyPr/>
                    <a:lstStyle/>
                    <a:p>
                      <a:endParaRPr lang="en-US"/>
                    </a:p>
                  </a:txBody>
                  <a:tcPr/>
                </a:tc>
                <a:tc>
                  <a:txBody>
                    <a:bodyPr/>
                    <a:lstStyle/>
                    <a:p>
                      <a:pPr algn="ctr" fontAlgn="ctr"/>
                      <a:r>
                        <a:rPr lang="en-US" sz="1400" u="none" strike="noStrike">
                          <a:effectLst/>
                        </a:rPr>
                        <a:t>20MHz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30750999"/>
                  </a:ext>
                </a:extLst>
              </a:tr>
              <a:tr h="190500">
                <a:tc vMerge="1">
                  <a:txBody>
                    <a:bodyPr/>
                    <a:lstStyle/>
                    <a:p>
                      <a:endParaRPr lang="en-US"/>
                    </a:p>
                  </a:txBody>
                  <a:tcPr/>
                </a:tc>
                <a:tc>
                  <a:txBody>
                    <a:bodyPr/>
                    <a:lstStyle/>
                    <a:p>
                      <a:pPr algn="ctr" fontAlgn="ctr"/>
                      <a:r>
                        <a:rPr lang="en-US" sz="1400" u="none" strike="noStrike">
                          <a:effectLst/>
                        </a:rPr>
                        <a:t>40MHz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62263880"/>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13</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08455221"/>
                  </a:ext>
                </a:extLst>
              </a:tr>
              <a:tr h="190500">
                <a:tc rowSpan="5">
                  <a:txBody>
                    <a:bodyPr/>
                    <a:lstStyle/>
                    <a:p>
                      <a:pPr algn="ctr" fontAlgn="ctr"/>
                      <a:r>
                        <a:rPr lang="en-US" sz="1400" u="none" strike="noStrike">
                          <a:effectLst/>
                        </a:rPr>
                        <a:t>320MHz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67979816"/>
                  </a:ext>
                </a:extLst>
              </a:tr>
              <a:tr h="190500">
                <a:tc vMerge="1">
                  <a:txBody>
                    <a:bodyPr/>
                    <a:lstStyle/>
                    <a:p>
                      <a:endParaRPr lang="en-US"/>
                    </a:p>
                  </a:txBody>
                  <a:tcPr/>
                </a:tc>
                <a:tc>
                  <a:txBody>
                    <a:bodyPr/>
                    <a:lstStyle/>
                    <a:p>
                      <a:pPr algn="ctr" fontAlgn="ctr"/>
                      <a:r>
                        <a:rPr lang="en-US" sz="1400" u="none" strike="noStrike">
                          <a:effectLst/>
                        </a:rPr>
                        <a:t>40MHz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57610952"/>
                  </a:ext>
                </a:extLst>
              </a:tr>
              <a:tr h="190500">
                <a:tc vMerge="1">
                  <a:txBody>
                    <a:bodyPr/>
                    <a:lstStyle/>
                    <a:p>
                      <a:endParaRPr lang="en-US"/>
                    </a:p>
                  </a:txBody>
                  <a:tcPr/>
                </a:tc>
                <a:tc>
                  <a:txBody>
                    <a:bodyPr/>
                    <a:lstStyle/>
                    <a:p>
                      <a:pPr algn="ctr" fontAlgn="ctr"/>
                      <a:r>
                        <a:rPr lang="en-US" sz="1400" u="none" strike="noStrike">
                          <a:effectLst/>
                        </a:rPr>
                        <a:t>80MHz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de-DE" sz="1400" u="none" strike="noStrike" dirty="0">
                          <a:effectLst/>
                        </a:rPr>
                        <a:t>240/160+80MHz: [1 1 1 x], [1 1 x 1], [1 x 1 1], [x 1 1 1]</a:t>
                      </a:r>
                      <a:endParaRPr lang="de-DE"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15380200"/>
                  </a:ext>
                </a:extLst>
              </a:tr>
              <a:tr h="190500">
                <a:tc vMerge="1">
                  <a:txBody>
                    <a:bodyPr/>
                    <a:lstStyle/>
                    <a:p>
                      <a:endParaRPr lang="en-US"/>
                    </a:p>
                  </a:txBody>
                  <a:tcPr/>
                </a:tc>
                <a:tc>
                  <a:txBody>
                    <a:bodyPr/>
                    <a:lstStyle/>
                    <a:p>
                      <a:pPr algn="ctr" fontAlgn="ctr"/>
                      <a:r>
                        <a:rPr lang="en-US" sz="1400" u="none" strike="noStrike" dirty="0">
                          <a:effectLst/>
                        </a:rPr>
                        <a:t>320-80-40</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12</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dirty="0">
                          <a:effectLst/>
                        </a:rPr>
                        <a:t>For each contiguous 240MHz ([1 1 1 1 1 1 x x] and [x </a:t>
                      </a:r>
                      <a:r>
                        <a:rPr lang="en-US" sz="1400" u="none" strike="noStrike" dirty="0" err="1">
                          <a:effectLst/>
                        </a:rPr>
                        <a:t>x</a:t>
                      </a:r>
                      <a:r>
                        <a:rPr lang="en-US" sz="1400" u="none" strike="noStrike" dirty="0">
                          <a:effectLst/>
                        </a:rPr>
                        <a:t> 1 1 1 1 1 1]), one out of six 40MHz may be punctured</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1199405"/>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25</a:t>
                      </a:r>
                    </a:p>
                  </a:txBody>
                  <a:tcPr marL="9525" marR="9525" marT="9525" marB="0" anchor="ctr"/>
                </a:tc>
                <a:tc>
                  <a:txBody>
                    <a:bodyPr/>
                    <a:lstStyle/>
                    <a:p>
                      <a:pPr algn="ctr"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58570368"/>
                  </a:ext>
                </a:extLst>
              </a:tr>
            </a:tbl>
          </a:graphicData>
        </a:graphic>
      </p:graphicFrame>
    </p:spTree>
    <p:extLst>
      <p:ext uri="{BB962C8B-B14F-4D97-AF65-F5344CB8AC3E}">
        <p14:creationId xmlns:p14="http://schemas.microsoft.com/office/powerpoint/2010/main" val="4181544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2C07-3589-41F4-A6D0-7EE54B8AB961}"/>
              </a:ext>
            </a:extLst>
          </p:cNvPr>
          <p:cNvSpPr>
            <a:spLocks noGrp="1"/>
          </p:cNvSpPr>
          <p:nvPr>
            <p:ph type="title"/>
          </p:nvPr>
        </p:nvSpPr>
        <p:spPr/>
        <p:txBody>
          <a:bodyPr/>
          <a:lstStyle/>
          <a:p>
            <a:r>
              <a:rPr lang="en-US" dirty="0"/>
              <a:t>Punctured Channel Indication Design</a:t>
            </a:r>
          </a:p>
        </p:txBody>
      </p:sp>
      <p:sp>
        <p:nvSpPr>
          <p:cNvPr id="3" name="Content Placeholder 2">
            <a:extLst>
              <a:ext uri="{FF2B5EF4-FFF2-40B4-BE49-F238E27FC236}">
                <a16:creationId xmlns:a16="http://schemas.microsoft.com/office/drawing/2014/main" id="{1D2C49A0-C5CC-4716-BD94-CF76DE0329D3}"/>
              </a:ext>
            </a:extLst>
          </p:cNvPr>
          <p:cNvSpPr>
            <a:spLocks noGrp="1"/>
          </p:cNvSpPr>
          <p:nvPr>
            <p:ph idx="1"/>
          </p:nvPr>
        </p:nvSpPr>
        <p:spPr/>
        <p:txBody>
          <a:bodyPr/>
          <a:lstStyle/>
          <a:p>
            <a:r>
              <a:rPr lang="en-US" sz="1800" dirty="0"/>
              <a:t>A single version dependent 6-bit (5 bit plus 1 reserved)field which conveys </a:t>
            </a:r>
          </a:p>
          <a:p>
            <a:pPr lvl="1"/>
            <a:r>
              <a:rPr lang="en-US" sz="1400" dirty="0"/>
              <a:t>For non-OFDMA cases, the global puncturing information of entire PPDU BW for 11be</a:t>
            </a:r>
          </a:p>
          <a:p>
            <a:pPr lvl="2"/>
            <a:r>
              <a:rPr lang="en-US" sz="1200" dirty="0"/>
              <a:t>BW dependent table shown in Appendix</a:t>
            </a:r>
          </a:p>
          <a:p>
            <a:pPr lvl="1"/>
            <a:r>
              <a:rPr lang="en-US" sz="1400" dirty="0"/>
              <a:t>For OFDMA cases, the puncturing pattern of the current 80MHz</a:t>
            </a:r>
          </a:p>
          <a:p>
            <a:pPr lvl="2"/>
            <a:r>
              <a:rPr lang="en-US" sz="1100" dirty="0"/>
              <a:t>4 bits per 80MHz (simple bit-map)</a:t>
            </a:r>
          </a:p>
          <a:p>
            <a:pPr lvl="1"/>
            <a:r>
              <a:rPr lang="en-US" sz="1400" dirty="0"/>
              <a:t>Enables OBSS devices to get puncturing info of the 80MHz being monitored in both cases</a:t>
            </a:r>
          </a:p>
          <a:p>
            <a:pPr lvl="1"/>
            <a:endParaRPr lang="en-US" sz="1400" dirty="0"/>
          </a:p>
          <a:p>
            <a:r>
              <a:rPr lang="en-US" sz="1800" dirty="0"/>
              <a:t>Desirable traits of this proposal due to efficient signaling</a:t>
            </a:r>
          </a:p>
          <a:p>
            <a:pPr lvl="1"/>
            <a:r>
              <a:rPr lang="en-US" sz="1400" dirty="0"/>
              <a:t>One reserved bit to leave room for future expansion of non-OFDMA puncturing modes</a:t>
            </a:r>
          </a:p>
          <a:p>
            <a:pPr lvl="1"/>
            <a:r>
              <a:rPr lang="en-US" sz="1400" dirty="0"/>
              <a:t>Leaves room in U-SIG to accommodate additional </a:t>
            </a:r>
            <a:r>
              <a:rPr lang="en-US" sz="1400" dirty="0" err="1"/>
              <a:t>TxOP</a:t>
            </a:r>
            <a:r>
              <a:rPr lang="en-US" sz="1400" dirty="0"/>
              <a:t>/BSS Color bits if needed</a:t>
            </a:r>
          </a:p>
          <a:p>
            <a:pPr lvl="1"/>
            <a:r>
              <a:rPr lang="en-US" sz="1400" dirty="0"/>
              <a:t>Ability to reduce EHT-SIG MCS0 overhead to 2 symbols for SU transmissions</a:t>
            </a:r>
          </a:p>
          <a:p>
            <a:pPr lvl="1"/>
            <a:endParaRPr lang="en-US" sz="1400" dirty="0"/>
          </a:p>
          <a:p>
            <a:r>
              <a:rPr lang="en-US" sz="1800" dirty="0"/>
              <a:t>We will illustrate these traits in subsequent slides</a:t>
            </a:r>
          </a:p>
          <a:p>
            <a:pPr lvl="2"/>
            <a:endParaRPr lang="en-US" sz="600" dirty="0"/>
          </a:p>
        </p:txBody>
      </p:sp>
      <p:sp>
        <p:nvSpPr>
          <p:cNvPr id="4" name="Date Placeholder 3">
            <a:extLst>
              <a:ext uri="{FF2B5EF4-FFF2-40B4-BE49-F238E27FC236}">
                <a16:creationId xmlns:a16="http://schemas.microsoft.com/office/drawing/2014/main" id="{65F329AF-4870-4CF2-B0A6-1428EAE11C2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8E21706-AAD7-4FC0-9B8F-CB8A00B84B1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D47204-0B71-4922-BA52-234ACD46DA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36107212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CE859-1398-4283-988D-A22176EAA39D}"/>
              </a:ext>
            </a:extLst>
          </p:cNvPr>
          <p:cNvSpPr>
            <a:spLocks noGrp="1"/>
          </p:cNvSpPr>
          <p:nvPr>
            <p:ph type="title"/>
          </p:nvPr>
        </p:nvSpPr>
        <p:spPr/>
        <p:txBody>
          <a:bodyPr/>
          <a:lstStyle/>
          <a:p>
            <a:r>
              <a:rPr lang="en-US" dirty="0"/>
              <a:t>Punctured </a:t>
            </a:r>
            <a:r>
              <a:rPr lang="en-US"/>
              <a:t>Channel Indication-II</a:t>
            </a:r>
            <a:endParaRPr lang="en-US" dirty="0"/>
          </a:p>
        </p:txBody>
      </p:sp>
      <p:sp>
        <p:nvSpPr>
          <p:cNvPr id="3" name="Content Placeholder 2">
            <a:extLst>
              <a:ext uri="{FF2B5EF4-FFF2-40B4-BE49-F238E27FC236}">
                <a16:creationId xmlns:a16="http://schemas.microsoft.com/office/drawing/2014/main" id="{554B8892-06C4-4E58-9BB7-4C2F5C303380}"/>
              </a:ext>
            </a:extLst>
          </p:cNvPr>
          <p:cNvSpPr>
            <a:spLocks noGrp="1"/>
          </p:cNvSpPr>
          <p:nvPr>
            <p:ph idx="1"/>
          </p:nvPr>
        </p:nvSpPr>
        <p:spPr/>
        <p:txBody>
          <a:bodyPr/>
          <a:lstStyle/>
          <a:p>
            <a:r>
              <a:rPr lang="en-US" dirty="0"/>
              <a:t>Detailed table shown below</a:t>
            </a:r>
          </a:p>
        </p:txBody>
      </p:sp>
      <p:sp>
        <p:nvSpPr>
          <p:cNvPr id="4" name="Date Placeholder 3">
            <a:extLst>
              <a:ext uri="{FF2B5EF4-FFF2-40B4-BE49-F238E27FC236}">
                <a16:creationId xmlns:a16="http://schemas.microsoft.com/office/drawing/2014/main" id="{8B358B9D-47F6-4D8D-8310-BE8C55116B1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4BFA73A-1984-4E91-BA39-D60B8F9E904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C4EDA58-F5E3-4145-918C-965D8C9730C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40</a:t>
            </a:fld>
            <a:endParaRPr lang="en-GB" altLang="en-US"/>
          </a:p>
        </p:txBody>
      </p:sp>
      <p:graphicFrame>
        <p:nvGraphicFramePr>
          <p:cNvPr id="7" name="Table 6">
            <a:extLst>
              <a:ext uri="{FF2B5EF4-FFF2-40B4-BE49-F238E27FC236}">
                <a16:creationId xmlns:a16="http://schemas.microsoft.com/office/drawing/2014/main" id="{554EE2DC-DD0C-4A3B-9F80-8E1B88BC9AA0}"/>
              </a:ext>
            </a:extLst>
          </p:cNvPr>
          <p:cNvGraphicFramePr>
            <a:graphicFrameLocks noGrp="1"/>
          </p:cNvGraphicFramePr>
          <p:nvPr>
            <p:extLst>
              <p:ext uri="{D42A27DB-BD31-4B8C-83A1-F6EECF244321}">
                <p14:modId xmlns:p14="http://schemas.microsoft.com/office/powerpoint/2010/main" val="1483186721"/>
              </p:ext>
            </p:extLst>
          </p:nvPr>
        </p:nvGraphicFramePr>
        <p:xfrm>
          <a:off x="107504" y="2467255"/>
          <a:ext cx="3024336" cy="3701415"/>
        </p:xfrm>
        <a:graphic>
          <a:graphicData uri="http://schemas.openxmlformats.org/drawingml/2006/table">
            <a:tbl>
              <a:tblPr>
                <a:tableStyleId>{5C22544A-7EE6-4342-B048-85BDC9FD1C3A}</a:tableStyleId>
              </a:tblPr>
              <a:tblGrid>
                <a:gridCol w="771585">
                  <a:extLst>
                    <a:ext uri="{9D8B030D-6E8A-4147-A177-3AD203B41FA5}">
                      <a16:colId xmlns:a16="http://schemas.microsoft.com/office/drawing/2014/main" val="2550943528"/>
                    </a:ext>
                  </a:extLst>
                </a:gridCol>
                <a:gridCol w="775029">
                  <a:extLst>
                    <a:ext uri="{9D8B030D-6E8A-4147-A177-3AD203B41FA5}">
                      <a16:colId xmlns:a16="http://schemas.microsoft.com/office/drawing/2014/main" val="879164014"/>
                    </a:ext>
                  </a:extLst>
                </a:gridCol>
                <a:gridCol w="1064373">
                  <a:extLst>
                    <a:ext uri="{9D8B030D-6E8A-4147-A177-3AD203B41FA5}">
                      <a16:colId xmlns:a16="http://schemas.microsoft.com/office/drawing/2014/main" val="28487042"/>
                    </a:ext>
                  </a:extLst>
                </a:gridCol>
                <a:gridCol w="413349">
                  <a:extLst>
                    <a:ext uri="{9D8B030D-6E8A-4147-A177-3AD203B41FA5}">
                      <a16:colId xmlns:a16="http://schemas.microsoft.com/office/drawing/2014/main" val="1647831134"/>
                    </a:ext>
                  </a:extLst>
                </a:gridCol>
              </a:tblGrid>
              <a:tr h="157608">
                <a:tc>
                  <a:txBody>
                    <a:bodyPr/>
                    <a:lstStyle/>
                    <a:p>
                      <a:pPr algn="ctr" fontAlgn="ctr"/>
                      <a:r>
                        <a:rPr lang="en-US" sz="1100" u="none" strike="noStrike" dirty="0">
                          <a:effectLst/>
                        </a:rPr>
                        <a:t>PPDU BW</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Cases</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Value</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762559439"/>
                  </a:ext>
                </a:extLst>
              </a:tr>
              <a:tr h="315215">
                <a:tc rowSpan="5">
                  <a:txBody>
                    <a:bodyPr/>
                    <a:lstStyle/>
                    <a:p>
                      <a:pPr algn="ctr" fontAlgn="ctr"/>
                      <a:r>
                        <a:rPr lang="en-US" sz="1100" u="none" strike="noStrike" dirty="0">
                          <a:effectLst/>
                        </a:rPr>
                        <a:t>80MHz</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No puncturing</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971347736"/>
                  </a:ext>
                </a:extLst>
              </a:tr>
              <a:tr h="157608">
                <a:tc vMerge="1">
                  <a:txBody>
                    <a:bodyPr/>
                    <a:lstStyle/>
                    <a:p>
                      <a:endParaRPr lang="en-US"/>
                    </a:p>
                  </a:txBody>
                  <a:tcPr/>
                </a:tc>
                <a:tc rowSpan="4">
                  <a:txBody>
                    <a:bodyPr/>
                    <a:lstStyle/>
                    <a:p>
                      <a:pPr algn="ctr" fontAlgn="ctr"/>
                      <a:r>
                        <a:rPr lang="en-US" sz="1100" u="none" strike="noStrike" dirty="0">
                          <a:effectLst/>
                        </a:rPr>
                        <a:t>20MHz punctured</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805298302"/>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3115531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93432329"/>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22924934"/>
                  </a:ext>
                </a:extLst>
              </a:tr>
              <a:tr h="315215">
                <a:tc rowSpan="13">
                  <a:txBody>
                    <a:bodyPr/>
                    <a:lstStyle/>
                    <a:p>
                      <a:pPr algn="ctr" fontAlgn="ctr"/>
                      <a:r>
                        <a:rPr lang="en-US" sz="1100" u="none" strike="noStrike">
                          <a:effectLst/>
                        </a:rPr>
                        <a:t>160MHz</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No puncturing</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 1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132262903"/>
                  </a:ext>
                </a:extLst>
              </a:tr>
              <a:tr h="157608">
                <a:tc vMerge="1">
                  <a:txBody>
                    <a:bodyPr/>
                    <a:lstStyle/>
                    <a:p>
                      <a:endParaRPr lang="en-US"/>
                    </a:p>
                  </a:txBody>
                  <a:tcPr/>
                </a:tc>
                <a:tc rowSpan="8">
                  <a:txBody>
                    <a:bodyPr/>
                    <a:lstStyle/>
                    <a:p>
                      <a:pPr algn="ctr" fontAlgn="ctr"/>
                      <a:r>
                        <a:rPr lang="en-US" sz="1100" u="none" strike="noStrike">
                          <a:effectLst/>
                        </a:rPr>
                        <a:t>20MHz punctured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1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2854002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291306823"/>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64902180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79979706"/>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50973435"/>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97603401"/>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1333597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1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42841471"/>
                  </a:ext>
                </a:extLst>
              </a:tr>
              <a:tr h="157608">
                <a:tc vMerge="1">
                  <a:txBody>
                    <a:bodyPr/>
                    <a:lstStyle/>
                    <a:p>
                      <a:endParaRPr lang="en-US"/>
                    </a:p>
                  </a:txBody>
                  <a:tcPr/>
                </a:tc>
                <a:tc rowSpan="4">
                  <a:txBody>
                    <a:bodyPr/>
                    <a:lstStyle/>
                    <a:p>
                      <a:pPr algn="ctr" fontAlgn="ctr"/>
                      <a:r>
                        <a:rPr lang="en-US" sz="1100" u="none" strike="noStrike">
                          <a:effectLst/>
                        </a:rPr>
                        <a:t>40MHz punctured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1774343"/>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76524242"/>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7365479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12</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24599170"/>
                  </a:ext>
                </a:extLst>
              </a:tr>
            </a:tbl>
          </a:graphicData>
        </a:graphic>
      </p:graphicFrame>
      <p:graphicFrame>
        <p:nvGraphicFramePr>
          <p:cNvPr id="8" name="Table 7">
            <a:extLst>
              <a:ext uri="{FF2B5EF4-FFF2-40B4-BE49-F238E27FC236}">
                <a16:creationId xmlns:a16="http://schemas.microsoft.com/office/drawing/2014/main" id="{1F3CC190-8717-4E3C-917D-959E5347886A}"/>
              </a:ext>
            </a:extLst>
          </p:cNvPr>
          <p:cNvGraphicFramePr>
            <a:graphicFrameLocks noGrp="1"/>
          </p:cNvGraphicFramePr>
          <p:nvPr>
            <p:extLst>
              <p:ext uri="{D42A27DB-BD31-4B8C-83A1-F6EECF244321}">
                <p14:modId xmlns:p14="http://schemas.microsoft.com/office/powerpoint/2010/main" val="2722285818"/>
              </p:ext>
            </p:extLst>
          </p:nvPr>
        </p:nvGraphicFramePr>
        <p:xfrm>
          <a:off x="3209199" y="3140967"/>
          <a:ext cx="3024336" cy="2647950"/>
        </p:xfrm>
        <a:graphic>
          <a:graphicData uri="http://schemas.openxmlformats.org/drawingml/2006/table">
            <a:tbl>
              <a:tblPr>
                <a:tableStyleId>{5C22544A-7EE6-4342-B048-85BDC9FD1C3A}</a:tableStyleId>
              </a:tblPr>
              <a:tblGrid>
                <a:gridCol w="771585">
                  <a:extLst>
                    <a:ext uri="{9D8B030D-6E8A-4147-A177-3AD203B41FA5}">
                      <a16:colId xmlns:a16="http://schemas.microsoft.com/office/drawing/2014/main" val="3191435129"/>
                    </a:ext>
                  </a:extLst>
                </a:gridCol>
                <a:gridCol w="775029">
                  <a:extLst>
                    <a:ext uri="{9D8B030D-6E8A-4147-A177-3AD203B41FA5}">
                      <a16:colId xmlns:a16="http://schemas.microsoft.com/office/drawing/2014/main" val="3384522204"/>
                    </a:ext>
                  </a:extLst>
                </a:gridCol>
                <a:gridCol w="1064373">
                  <a:extLst>
                    <a:ext uri="{9D8B030D-6E8A-4147-A177-3AD203B41FA5}">
                      <a16:colId xmlns:a16="http://schemas.microsoft.com/office/drawing/2014/main" val="2145559059"/>
                    </a:ext>
                  </a:extLst>
                </a:gridCol>
                <a:gridCol w="413349">
                  <a:extLst>
                    <a:ext uri="{9D8B030D-6E8A-4147-A177-3AD203B41FA5}">
                      <a16:colId xmlns:a16="http://schemas.microsoft.com/office/drawing/2014/main" val="571696343"/>
                    </a:ext>
                  </a:extLst>
                </a:gridCol>
              </a:tblGrid>
              <a:tr h="157608">
                <a:tc>
                  <a:txBody>
                    <a:bodyPr/>
                    <a:lstStyle/>
                    <a:p>
                      <a:pPr algn="ctr" fontAlgn="ctr"/>
                      <a:r>
                        <a:rPr lang="en-US" sz="1100" u="none" strike="noStrike">
                          <a:effectLst/>
                        </a:rPr>
                        <a:t>PPDU BW</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Cases</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Value</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845276860"/>
                  </a:ext>
                </a:extLst>
              </a:tr>
              <a:tr h="315215">
                <a:tc rowSpan="13">
                  <a:txBody>
                    <a:bodyPr/>
                    <a:lstStyle/>
                    <a:p>
                      <a:pPr algn="ctr" fontAlgn="ctr"/>
                      <a:r>
                        <a:rPr lang="en-US" sz="1100" u="none" strike="noStrike" dirty="0">
                          <a:effectLst/>
                        </a:rPr>
                        <a:t>320MHz</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No puncturing</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[1 1 1 1 1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9762627"/>
                  </a:ext>
                </a:extLst>
              </a:tr>
              <a:tr h="157608">
                <a:tc vMerge="1">
                  <a:txBody>
                    <a:bodyPr/>
                    <a:lstStyle/>
                    <a:p>
                      <a:endParaRPr lang="en-US"/>
                    </a:p>
                  </a:txBody>
                  <a:tcPr/>
                </a:tc>
                <a:tc rowSpan="8">
                  <a:txBody>
                    <a:bodyPr/>
                    <a:lstStyle/>
                    <a:p>
                      <a:pPr algn="ctr" fontAlgn="ctr"/>
                      <a:r>
                        <a:rPr lang="en-US" sz="1100" u="none" strike="noStrike" dirty="0">
                          <a:effectLst/>
                        </a:rPr>
                        <a:t>40MHz punctured</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1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18501162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03439511"/>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6864323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2211384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9907007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05190149"/>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7</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9987977"/>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1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09023560"/>
                  </a:ext>
                </a:extLst>
              </a:tr>
              <a:tr h="157608">
                <a:tc vMerge="1">
                  <a:txBody>
                    <a:bodyPr/>
                    <a:lstStyle/>
                    <a:p>
                      <a:endParaRPr lang="en-US"/>
                    </a:p>
                  </a:txBody>
                  <a:tcPr/>
                </a:tc>
                <a:tc rowSpan="4">
                  <a:txBody>
                    <a:bodyPr/>
                    <a:lstStyle/>
                    <a:p>
                      <a:pPr algn="ctr" fontAlgn="ctr"/>
                      <a:r>
                        <a:rPr lang="en-US" sz="1100" u="none" strike="noStrike">
                          <a:effectLst/>
                        </a:rPr>
                        <a:t>80MHz punctured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7167429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4016034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59211815"/>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12</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24296088"/>
                  </a:ext>
                </a:extLst>
              </a:tr>
            </a:tbl>
          </a:graphicData>
        </a:graphic>
      </p:graphicFrame>
      <p:graphicFrame>
        <p:nvGraphicFramePr>
          <p:cNvPr id="9" name="Table 8">
            <a:extLst>
              <a:ext uri="{FF2B5EF4-FFF2-40B4-BE49-F238E27FC236}">
                <a16:creationId xmlns:a16="http://schemas.microsoft.com/office/drawing/2014/main" id="{DBAC76D5-1066-4783-9DBE-6972F0A991BE}"/>
              </a:ext>
            </a:extLst>
          </p:cNvPr>
          <p:cNvGraphicFramePr>
            <a:graphicFrameLocks noGrp="1"/>
          </p:cNvGraphicFramePr>
          <p:nvPr>
            <p:extLst>
              <p:ext uri="{D42A27DB-BD31-4B8C-83A1-F6EECF244321}">
                <p14:modId xmlns:p14="http://schemas.microsoft.com/office/powerpoint/2010/main" val="2082621697"/>
              </p:ext>
            </p:extLst>
          </p:nvPr>
        </p:nvGraphicFramePr>
        <p:xfrm>
          <a:off x="6309033" y="3313370"/>
          <a:ext cx="2799471" cy="2303145"/>
        </p:xfrm>
        <a:graphic>
          <a:graphicData uri="http://schemas.openxmlformats.org/drawingml/2006/table">
            <a:tbl>
              <a:tblPr>
                <a:tableStyleId>{5C22544A-7EE6-4342-B048-85BDC9FD1C3A}</a:tableStyleId>
              </a:tblPr>
              <a:tblGrid>
                <a:gridCol w="714215">
                  <a:extLst>
                    <a:ext uri="{9D8B030D-6E8A-4147-A177-3AD203B41FA5}">
                      <a16:colId xmlns:a16="http://schemas.microsoft.com/office/drawing/2014/main" val="620639559"/>
                    </a:ext>
                  </a:extLst>
                </a:gridCol>
                <a:gridCol w="717404">
                  <a:extLst>
                    <a:ext uri="{9D8B030D-6E8A-4147-A177-3AD203B41FA5}">
                      <a16:colId xmlns:a16="http://schemas.microsoft.com/office/drawing/2014/main" val="3643125122"/>
                    </a:ext>
                  </a:extLst>
                </a:gridCol>
                <a:gridCol w="985235">
                  <a:extLst>
                    <a:ext uri="{9D8B030D-6E8A-4147-A177-3AD203B41FA5}">
                      <a16:colId xmlns:a16="http://schemas.microsoft.com/office/drawing/2014/main" val="2043935513"/>
                    </a:ext>
                  </a:extLst>
                </a:gridCol>
                <a:gridCol w="382617">
                  <a:extLst>
                    <a:ext uri="{9D8B030D-6E8A-4147-A177-3AD203B41FA5}">
                      <a16:colId xmlns:a16="http://schemas.microsoft.com/office/drawing/2014/main" val="3475087672"/>
                    </a:ext>
                  </a:extLst>
                </a:gridCol>
              </a:tblGrid>
              <a:tr h="146575">
                <a:tc>
                  <a:txBody>
                    <a:bodyPr/>
                    <a:lstStyle/>
                    <a:p>
                      <a:pPr algn="ctr" fontAlgn="ctr"/>
                      <a:r>
                        <a:rPr lang="en-US" sz="1100" u="none" strike="noStrike">
                          <a:effectLst/>
                        </a:rPr>
                        <a:t>PPDU BW</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Cases</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Value</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61736410"/>
                  </a:ext>
                </a:extLst>
              </a:tr>
              <a:tr h="163987">
                <a:tc rowSpan="12">
                  <a:txBody>
                    <a:bodyPr/>
                    <a:lstStyle/>
                    <a:p>
                      <a:pPr algn="ctr" fontAlgn="ctr"/>
                      <a:r>
                        <a:rPr lang="en-US" sz="1100" u="none" strike="noStrike" dirty="0">
                          <a:effectLst/>
                        </a:rPr>
                        <a:t>320MHz</a:t>
                      </a:r>
                      <a:endParaRPr lang="en-US" sz="1100" b="0" i="0" u="none" strike="noStrike" dirty="0">
                        <a:solidFill>
                          <a:srgbClr val="000000"/>
                        </a:solidFill>
                        <a:effectLst/>
                        <a:latin typeface="Calibri" panose="020F0502020204030204" pitchFamily="34" charset="0"/>
                      </a:endParaRPr>
                    </a:p>
                  </a:txBody>
                  <a:tcPr marL="9525" marR="9525" marT="9525" marB="0" anchor="ctr"/>
                </a:tc>
                <a:tc rowSpan="12">
                  <a:txBody>
                    <a:bodyPr/>
                    <a:lstStyle/>
                    <a:p>
                      <a:pPr algn="ctr" fontAlgn="ctr"/>
                      <a:r>
                        <a:rPr lang="en-US" sz="1100" u="none" strike="noStrike" dirty="0">
                          <a:effectLst/>
                        </a:rPr>
                        <a:t>320-80-40</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a:t>
                      </a:r>
                      <a:r>
                        <a:rPr lang="en-US" sz="1100" u="none" strike="noStrike" dirty="0" err="1">
                          <a:effectLst/>
                        </a:rPr>
                        <a:t>x</a:t>
                      </a:r>
                      <a:r>
                        <a:rPr lang="en-US" sz="1100" u="none" strike="noStrike" dirty="0">
                          <a:effectLst/>
                        </a:rPr>
                        <a:t> 1 1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17147582"/>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x 1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01829853"/>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x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3957498"/>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1 x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58474359"/>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1 1 x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17</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67112256"/>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1 1 1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9110701"/>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1 1 1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2839831"/>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x 1 1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7300971"/>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x 1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70458543"/>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1 x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077985458"/>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1 1 x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735708822"/>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1 1 1 x </a:t>
                      </a:r>
                      <a:r>
                        <a:rPr lang="en-US" sz="1100" u="none" strike="noStrike" dirty="0" err="1">
                          <a:effectLst/>
                        </a:rPr>
                        <a:t>x</a:t>
                      </a:r>
                      <a:r>
                        <a:rPr lang="en-US" sz="1100" u="none" strike="noStrike" dirty="0">
                          <a:effectLst/>
                        </a:rPr>
                        <a:t>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24</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89001238"/>
                  </a:ext>
                </a:extLst>
              </a:tr>
            </a:tbl>
          </a:graphicData>
        </a:graphic>
      </p:graphicFrame>
    </p:spTree>
    <p:extLst>
      <p:ext uri="{BB962C8B-B14F-4D97-AF65-F5344CB8AC3E}">
        <p14:creationId xmlns:p14="http://schemas.microsoft.com/office/powerpoint/2010/main" val="35310647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5996B-B946-4EAA-ADF2-E40DCC2D90DD}"/>
              </a:ext>
            </a:extLst>
          </p:cNvPr>
          <p:cNvSpPr>
            <a:spLocks noGrp="1"/>
          </p:cNvSpPr>
          <p:nvPr>
            <p:ph type="title"/>
          </p:nvPr>
        </p:nvSpPr>
        <p:spPr/>
        <p:txBody>
          <a:bodyPr/>
          <a:lstStyle/>
          <a:p>
            <a:r>
              <a:rPr lang="en-US" dirty="0"/>
              <a:t>EHT-SIG Common Field Coding</a:t>
            </a:r>
          </a:p>
        </p:txBody>
      </p:sp>
      <p:sp>
        <p:nvSpPr>
          <p:cNvPr id="4" name="Date Placeholder 3">
            <a:extLst>
              <a:ext uri="{FF2B5EF4-FFF2-40B4-BE49-F238E27FC236}">
                <a16:creationId xmlns:a16="http://schemas.microsoft.com/office/drawing/2014/main" id="{48F440D0-D488-44F4-A258-D531D0E3A9AC}"/>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53D6245-B15D-4E8B-90B8-80881893B1FE}"/>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BE002E5-E02D-41CA-AB05-61DD9D15584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41</a:t>
            </a:fld>
            <a:endParaRPr lang="en-GB" altLang="en-US"/>
          </a:p>
        </p:txBody>
      </p:sp>
      <p:graphicFrame>
        <p:nvGraphicFramePr>
          <p:cNvPr id="12" name="Table 11">
            <a:extLst>
              <a:ext uri="{FF2B5EF4-FFF2-40B4-BE49-F238E27FC236}">
                <a16:creationId xmlns:a16="http://schemas.microsoft.com/office/drawing/2014/main" id="{47DB56B3-EBA5-40C7-BF7E-3461BEB9AB64}"/>
              </a:ext>
            </a:extLst>
          </p:cNvPr>
          <p:cNvGraphicFramePr>
            <a:graphicFrameLocks noGrp="1"/>
          </p:cNvGraphicFramePr>
          <p:nvPr>
            <p:extLst>
              <p:ext uri="{D42A27DB-BD31-4B8C-83A1-F6EECF244321}">
                <p14:modId xmlns:p14="http://schemas.microsoft.com/office/powerpoint/2010/main" val="2693665048"/>
              </p:ext>
            </p:extLst>
          </p:nvPr>
        </p:nvGraphicFramePr>
        <p:xfrm>
          <a:off x="684214" y="2025832"/>
          <a:ext cx="7772398" cy="3453305"/>
        </p:xfrm>
        <a:graphic>
          <a:graphicData uri="http://schemas.openxmlformats.org/drawingml/2006/table">
            <a:tbl>
              <a:tblPr/>
              <a:tblGrid>
                <a:gridCol w="1007466">
                  <a:extLst>
                    <a:ext uri="{9D8B030D-6E8A-4147-A177-3AD203B41FA5}">
                      <a16:colId xmlns:a16="http://schemas.microsoft.com/office/drawing/2014/main" val="1750466571"/>
                    </a:ext>
                  </a:extLst>
                </a:gridCol>
                <a:gridCol w="720080">
                  <a:extLst>
                    <a:ext uri="{9D8B030D-6E8A-4147-A177-3AD203B41FA5}">
                      <a16:colId xmlns:a16="http://schemas.microsoft.com/office/drawing/2014/main" val="2923634734"/>
                    </a:ext>
                  </a:extLst>
                </a:gridCol>
                <a:gridCol w="3392347">
                  <a:extLst>
                    <a:ext uri="{9D8B030D-6E8A-4147-A177-3AD203B41FA5}">
                      <a16:colId xmlns:a16="http://schemas.microsoft.com/office/drawing/2014/main" val="3249278847"/>
                    </a:ext>
                  </a:extLst>
                </a:gridCol>
                <a:gridCol w="530501">
                  <a:extLst>
                    <a:ext uri="{9D8B030D-6E8A-4147-A177-3AD203B41FA5}">
                      <a16:colId xmlns:a16="http://schemas.microsoft.com/office/drawing/2014/main" val="4138430598"/>
                    </a:ext>
                  </a:extLst>
                </a:gridCol>
                <a:gridCol w="530501">
                  <a:extLst>
                    <a:ext uri="{9D8B030D-6E8A-4147-A177-3AD203B41FA5}">
                      <a16:colId xmlns:a16="http://schemas.microsoft.com/office/drawing/2014/main" val="3950669698"/>
                    </a:ext>
                  </a:extLst>
                </a:gridCol>
                <a:gridCol w="530501">
                  <a:extLst>
                    <a:ext uri="{9D8B030D-6E8A-4147-A177-3AD203B41FA5}">
                      <a16:colId xmlns:a16="http://schemas.microsoft.com/office/drawing/2014/main" val="3773017727"/>
                    </a:ext>
                  </a:extLst>
                </a:gridCol>
                <a:gridCol w="530501">
                  <a:extLst>
                    <a:ext uri="{9D8B030D-6E8A-4147-A177-3AD203B41FA5}">
                      <a16:colId xmlns:a16="http://schemas.microsoft.com/office/drawing/2014/main" val="931862321"/>
                    </a:ext>
                  </a:extLst>
                </a:gridCol>
                <a:gridCol w="530501">
                  <a:extLst>
                    <a:ext uri="{9D8B030D-6E8A-4147-A177-3AD203B41FA5}">
                      <a16:colId xmlns:a16="http://schemas.microsoft.com/office/drawing/2014/main" val="2330082215"/>
                    </a:ext>
                  </a:extLst>
                </a:gridCol>
              </a:tblGrid>
              <a:tr h="315097">
                <a:tc>
                  <a:txBody>
                    <a:bodyPr/>
                    <a:lstStyle/>
                    <a:p>
                      <a:pPr algn="ctr" fontAlgn="ctr"/>
                      <a:r>
                        <a:rPr lang="en-US" sz="1200" b="1" i="0" u="none" strike="noStrike" dirty="0">
                          <a:solidFill>
                            <a:srgbClr val="000000"/>
                          </a:solidFill>
                          <a:effectLst/>
                          <a:latin typeface="Times New Roman" panose="02020603050405020304" pitchFamily="18" charset="0"/>
                        </a:rPr>
                        <a:t>Mode</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Subfield in EHT-SIG Common Field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20MHz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40MHz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80MHz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anose="02020603050405020304" pitchFamily="18" charset="0"/>
                        </a:rPr>
                        <a:t>160MHz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anose="02020603050405020304" pitchFamily="18" charset="0"/>
                        </a:rPr>
                        <a:t>320MHz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7569967"/>
                  </a:ext>
                </a:extLst>
              </a:tr>
              <a:tr h="165841">
                <a:tc rowSpan="6">
                  <a:txBody>
                    <a:bodyPr/>
                    <a:lstStyle/>
                    <a:p>
                      <a:pPr algn="ctr" fontAlgn="ctr"/>
                      <a:r>
                        <a:rPr lang="en-US" sz="1200" b="0" i="0" u="none" strike="noStrike" dirty="0">
                          <a:solidFill>
                            <a:srgbClr val="000000"/>
                          </a:solidFill>
                          <a:effectLst/>
                          <a:latin typeface="Times New Roman" panose="02020603050405020304" pitchFamily="18" charset="0"/>
                        </a:rPr>
                        <a:t>Non-OFDMA</a:t>
                      </a:r>
                    </a:p>
                    <a:p>
                      <a:pPr algn="ctr" fontAlgn="ctr"/>
                      <a:r>
                        <a:rPr lang="en-US" sz="1200" b="0" i="0" u="none" strike="noStrike" dirty="0">
                          <a:solidFill>
                            <a:srgbClr val="000000"/>
                          </a:solidFill>
                          <a:effectLst/>
                          <a:latin typeface="Times New Roman" panose="02020603050405020304" pitchFamily="18" charset="0"/>
                        </a:rPr>
                        <a:t>(Includes SU, non-OFDMA MU-MIMO, </a:t>
                      </a:r>
                      <a:r>
                        <a:rPr lang="en-US" sz="1200" b="0" i="0" u="none" strike="noStrike" dirty="0" err="1">
                          <a:solidFill>
                            <a:srgbClr val="000000"/>
                          </a:solidFill>
                          <a:effectLst/>
                          <a:latin typeface="Times New Roman" panose="02020603050405020304" pitchFamily="18" charset="0"/>
                        </a:rPr>
                        <a:t>DUPed</a:t>
                      </a:r>
                      <a:r>
                        <a:rPr lang="en-US" sz="1200" b="0" i="0" u="none" strike="noStrike" dirty="0">
                          <a:solidFill>
                            <a:srgbClr val="000000"/>
                          </a:solidFill>
                          <a:effectLst/>
                          <a:latin typeface="Times New Roman" panose="02020603050405020304" pitchFamily="18" charset="0"/>
                        </a:rPr>
                        <a:t> SU)</a:t>
                      </a:r>
                    </a:p>
                    <a:p>
                      <a:pPr algn="ctr" fontAlgn="ctr"/>
                      <a:r>
                        <a:rPr lang="en-US" sz="1200" b="0" i="0" u="none" strike="noStrike" dirty="0">
                          <a:solidFill>
                            <a:srgbClr val="000000"/>
                          </a:solidFill>
                          <a:effectLst/>
                          <a:latin typeface="Times New Roman" panose="02020603050405020304" pitchFamily="18" charset="0"/>
                        </a:rPr>
                        <a:t>Compressed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Times New Roman" panose="02020603050405020304" pitchFamily="18" charset="0"/>
                        </a:rPr>
                        <a:t>#1</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2788893"/>
                  </a:ext>
                </a:extLst>
              </a:tr>
              <a:tr h="236549">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Number of non-OFDMA users (0-8 users)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9880764"/>
                  </a:ext>
                </a:extLst>
              </a:tr>
              <a:tr h="165841">
                <a:tc vMerge="1">
                  <a:txBody>
                    <a:bodyPr/>
                    <a:lstStyle/>
                    <a:p>
                      <a:endParaRPr lang="en-US"/>
                    </a:p>
                  </a:txBody>
                  <a:tcPr/>
                </a:tc>
                <a:tc rowSpan="2">
                  <a:txBody>
                    <a:bodyPr/>
                    <a:lstStyle/>
                    <a:p>
                      <a:pPr algn="ctr" fontAlgn="ctr"/>
                      <a:r>
                        <a:rPr lang="en-US" sz="1200" b="0" i="0" u="none" strike="noStrike">
                          <a:solidFill>
                            <a:srgbClr val="000000"/>
                          </a:solidFill>
                          <a:effectLst/>
                          <a:latin typeface="Times New Roman" panose="02020603050405020304" pitchFamily="18" charset="0"/>
                        </a:rPr>
                        <a:t>#2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337951"/>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effectLst/>
                          <a:latin typeface="Times New Roman" panose="02020603050405020304" pitchFamily="18" charset="0"/>
                        </a:rPr>
                        <a:t>Number of non-OFDMA users (0-8 users)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8106565"/>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Signaling Bits in One 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6295643"/>
                  </a:ext>
                </a:extLst>
              </a:tr>
              <a:tr h="165841">
                <a:tc vMerge="1">
                  <a:txBody>
                    <a:bodyPr/>
                    <a:lstStyle/>
                    <a:p>
                      <a:endParaRPr lang="en-US"/>
                    </a:p>
                  </a:txBody>
                  <a:tcPr/>
                </a:tc>
                <a:tc gridSpan="2">
                  <a:txBody>
                    <a:bodyPr/>
                    <a:lstStyle/>
                    <a:p>
                      <a:pPr algn="ctr" fontAlgn="ctr"/>
                      <a:r>
                        <a:rPr lang="en-US" sz="1200" b="0" i="1" u="none" strike="noStrike" dirty="0">
                          <a:solidFill>
                            <a:srgbClr val="000000"/>
                          </a:solidFill>
                          <a:effectLst/>
                          <a:latin typeface="Times New Roman" panose="02020603050405020304" pitchFamily="18" charset="0"/>
                        </a:rPr>
                        <a:t>Code Block Size in One Content Channel (including </a:t>
                      </a:r>
                      <a:r>
                        <a:rPr lang="en-US" sz="1200" b="0" i="1" u="none" strike="noStrike" dirty="0">
                          <a:solidFill>
                            <a:srgbClr val="FF0000"/>
                          </a:solidFill>
                          <a:effectLst/>
                          <a:latin typeface="Times New Roman" panose="02020603050405020304" pitchFamily="18" charset="0"/>
                        </a:rPr>
                        <a:t>1 user field</a:t>
                      </a:r>
                      <a:r>
                        <a:rPr lang="en-US" sz="1200" b="0" i="1" u="none" strike="noStrike" dirty="0">
                          <a:solidFill>
                            <a:srgbClr val="000000"/>
                          </a:solidFill>
                          <a:effectLst/>
                          <a:latin typeface="Times New Roman" panose="02020603050405020304" pitchFamily="18" charset="0"/>
                        </a:rPr>
                        <a:t>,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7521163"/>
                  </a:ext>
                </a:extLst>
              </a:tr>
              <a:tr h="165841">
                <a:tc rowSpan="7">
                  <a:txBody>
                    <a:bodyPr/>
                    <a:lstStyle/>
                    <a:p>
                      <a:pPr algn="ctr" fontAlgn="ctr"/>
                      <a:r>
                        <a:rPr lang="en-US" sz="1200" b="0" i="0" u="none" strike="noStrike" dirty="0">
                          <a:solidFill>
                            <a:srgbClr val="000000"/>
                          </a:solidFill>
                          <a:effectLst/>
                          <a:latin typeface="Times New Roman" panose="02020603050405020304" pitchFamily="18" charset="0"/>
                        </a:rPr>
                        <a:t>Uncompressed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Times New Roman" panose="02020603050405020304" pitchFamily="18" charset="0"/>
                        </a:rPr>
                        <a:t>#1</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5433472"/>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Odd indexed 20MHz RU allocation subfield(s)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18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72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0470622"/>
                  </a:ext>
                </a:extLst>
              </a:tr>
              <a:tr h="165841">
                <a:tc vMerge="1">
                  <a:txBody>
                    <a:bodyPr/>
                    <a:lstStyle/>
                    <a:p>
                      <a:endParaRPr lang="en-US"/>
                    </a:p>
                  </a:txBody>
                  <a:tcPr/>
                </a:tc>
                <a:tc rowSpan="2">
                  <a:txBody>
                    <a:bodyPr/>
                    <a:lstStyle/>
                    <a:p>
                      <a:pPr algn="ctr" fontAlgn="ctr"/>
                      <a:r>
                        <a:rPr lang="en-US" sz="1200" b="0" i="0" u="none" strike="noStrike">
                          <a:solidFill>
                            <a:srgbClr val="000000"/>
                          </a:solidFill>
                          <a:effectLst/>
                          <a:latin typeface="Times New Roman" panose="02020603050405020304" pitchFamily="18" charset="0"/>
                        </a:rPr>
                        <a:t>#2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562760"/>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effectLst/>
                          <a:latin typeface="Times New Roman" panose="02020603050405020304" pitchFamily="18" charset="0"/>
                        </a:rPr>
                        <a:t>Even indexed 20MHz RU allocation subfield(s)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18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72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983512"/>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Signaling Bits in One 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26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26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53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89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9177909"/>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Code Block #1 Size in One Content Channel (including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9895736"/>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Code Block #2 Size in One Content Channel (including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64</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6449381"/>
                  </a:ext>
                </a:extLst>
              </a:tr>
            </a:tbl>
          </a:graphicData>
        </a:graphic>
      </p:graphicFrame>
    </p:spTree>
    <p:extLst>
      <p:ext uri="{BB962C8B-B14F-4D97-AF65-F5344CB8AC3E}">
        <p14:creationId xmlns:p14="http://schemas.microsoft.com/office/powerpoint/2010/main" val="3003998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B9336-59A1-4CC3-A8F8-6A7FA430C7EB}"/>
              </a:ext>
            </a:extLst>
          </p:cNvPr>
          <p:cNvSpPr>
            <a:spLocks noGrp="1"/>
          </p:cNvSpPr>
          <p:nvPr>
            <p:ph type="title"/>
          </p:nvPr>
        </p:nvSpPr>
        <p:spPr>
          <a:xfrm>
            <a:off x="432842" y="548654"/>
            <a:ext cx="4169668" cy="1066800"/>
          </a:xfrm>
        </p:spPr>
        <p:txBody>
          <a:bodyPr/>
          <a:lstStyle/>
          <a:p>
            <a:r>
              <a:rPr lang="en-US" sz="2400" dirty="0"/>
              <a:t>New U-SIG/EHT-SIG contents</a:t>
            </a:r>
          </a:p>
        </p:txBody>
      </p:sp>
      <p:sp>
        <p:nvSpPr>
          <p:cNvPr id="3" name="Content Placeholder 2">
            <a:extLst>
              <a:ext uri="{FF2B5EF4-FFF2-40B4-BE49-F238E27FC236}">
                <a16:creationId xmlns:a16="http://schemas.microsoft.com/office/drawing/2014/main" id="{902C0238-2EE5-4B6E-A934-08FCBD6CD9CD}"/>
              </a:ext>
            </a:extLst>
          </p:cNvPr>
          <p:cNvSpPr>
            <a:spLocks noGrp="1"/>
          </p:cNvSpPr>
          <p:nvPr>
            <p:ph idx="1"/>
          </p:nvPr>
        </p:nvSpPr>
        <p:spPr>
          <a:xfrm>
            <a:off x="464188" y="1772816"/>
            <a:ext cx="4298036" cy="4536504"/>
          </a:xfrm>
        </p:spPr>
        <p:txBody>
          <a:bodyPr/>
          <a:lstStyle/>
          <a:p>
            <a:r>
              <a:rPr lang="en-US" sz="1800" dirty="0"/>
              <a:t>5 bit punctured channel indication in version dependent section  in the U-SIG</a:t>
            </a:r>
          </a:p>
          <a:p>
            <a:pPr lvl="1"/>
            <a:r>
              <a:rPr lang="en-US" sz="1400" dirty="0"/>
              <a:t>1 reserved bit below it for future proofing</a:t>
            </a:r>
            <a:endParaRPr lang="en-US" sz="1800" dirty="0"/>
          </a:p>
          <a:p>
            <a:r>
              <a:rPr lang="en-US" sz="1800" dirty="0"/>
              <a:t> 8 Reserved bits in U-SIG</a:t>
            </a:r>
          </a:p>
          <a:p>
            <a:pPr lvl="1"/>
            <a:r>
              <a:rPr lang="en-US" sz="1400" dirty="0"/>
              <a:t>1 below punctured channel indication</a:t>
            </a:r>
          </a:p>
          <a:p>
            <a:pPr lvl="1"/>
            <a:r>
              <a:rPr lang="en-US" sz="1400" dirty="0"/>
              <a:t>1 below ‘PPDU type and compression mode’</a:t>
            </a:r>
          </a:p>
          <a:p>
            <a:pPr lvl="1"/>
            <a:r>
              <a:rPr lang="en-US" sz="1400" dirty="0"/>
              <a:t>6 more; May instead be used for additional </a:t>
            </a:r>
            <a:r>
              <a:rPr lang="en-US" sz="1400" dirty="0" err="1"/>
              <a:t>TxOP</a:t>
            </a:r>
            <a:r>
              <a:rPr lang="en-US" sz="1400" dirty="0"/>
              <a:t>/BSS Color bits</a:t>
            </a:r>
          </a:p>
          <a:p>
            <a:r>
              <a:rPr lang="en-US" sz="1800" dirty="0"/>
              <a:t>4 reserved bits in U-SIG overflow part of EHT-SIG-common</a:t>
            </a:r>
          </a:p>
          <a:p>
            <a:r>
              <a:rPr lang="en-US" sz="1800" dirty="0"/>
              <a:t>Overflow bits kept to 17 to make sure EHT-SIG can fit to 2 symbols at MCS0</a:t>
            </a:r>
          </a:p>
          <a:p>
            <a:pPr lvl="1"/>
            <a:r>
              <a:rPr lang="en-US" sz="1400" dirty="0"/>
              <a:t>More on this later</a:t>
            </a:r>
            <a:endParaRPr lang="en-US" sz="1800" dirty="0"/>
          </a:p>
          <a:p>
            <a:pPr marL="0" indent="0">
              <a:buNone/>
            </a:pPr>
            <a:endParaRPr lang="en-US" sz="1800" i="1" dirty="0">
              <a:solidFill>
                <a:srgbClr val="FF0000"/>
              </a:solidFill>
            </a:endParaRPr>
          </a:p>
          <a:p>
            <a:endParaRPr lang="en-US" sz="1800" dirty="0"/>
          </a:p>
          <a:p>
            <a:pPr marL="0" indent="0">
              <a:buNone/>
            </a:pPr>
            <a:endParaRPr lang="en-US" sz="1800" dirty="0"/>
          </a:p>
          <a:p>
            <a:endParaRPr lang="en-US" sz="1800" dirty="0"/>
          </a:p>
          <a:p>
            <a:endParaRPr lang="en-US" sz="1800" dirty="0"/>
          </a:p>
        </p:txBody>
      </p:sp>
      <p:sp>
        <p:nvSpPr>
          <p:cNvPr id="4" name="Date Placeholder 3">
            <a:extLst>
              <a:ext uri="{FF2B5EF4-FFF2-40B4-BE49-F238E27FC236}">
                <a16:creationId xmlns:a16="http://schemas.microsoft.com/office/drawing/2014/main" id="{8B02E27A-7521-4A33-9BD6-BA2C28A3F09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E7B7458-8FE0-41A3-A926-772DE66BE3D0}"/>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4A30371-E8DD-401C-8DFA-2580154293A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graphicFrame>
        <p:nvGraphicFramePr>
          <p:cNvPr id="7" name="Table 6">
            <a:extLst>
              <a:ext uri="{FF2B5EF4-FFF2-40B4-BE49-F238E27FC236}">
                <a16:creationId xmlns:a16="http://schemas.microsoft.com/office/drawing/2014/main" id="{06C3FC70-1C05-4A0A-B3B6-402EBEEF5172}"/>
              </a:ext>
            </a:extLst>
          </p:cNvPr>
          <p:cNvGraphicFramePr>
            <a:graphicFrameLocks noGrp="1"/>
          </p:cNvGraphicFramePr>
          <p:nvPr>
            <p:extLst>
              <p:ext uri="{D42A27DB-BD31-4B8C-83A1-F6EECF244321}">
                <p14:modId xmlns:p14="http://schemas.microsoft.com/office/powerpoint/2010/main" val="3341451412"/>
              </p:ext>
            </p:extLst>
          </p:nvPr>
        </p:nvGraphicFramePr>
        <p:xfrm>
          <a:off x="4875213" y="618477"/>
          <a:ext cx="4104456" cy="5459574"/>
        </p:xfrm>
        <a:graphic>
          <a:graphicData uri="http://schemas.openxmlformats.org/drawingml/2006/table">
            <a:tbl>
              <a:tblPr firstRow="1" firstCol="1" bandRow="1">
                <a:tableStyleId>{5C22544A-7EE6-4342-B048-85BDC9FD1C3A}</a:tableStyleId>
              </a:tblPr>
              <a:tblGrid>
                <a:gridCol w="648072">
                  <a:extLst>
                    <a:ext uri="{9D8B030D-6E8A-4147-A177-3AD203B41FA5}">
                      <a16:colId xmlns:a16="http://schemas.microsoft.com/office/drawing/2014/main" val="1298476815"/>
                    </a:ext>
                  </a:extLst>
                </a:gridCol>
                <a:gridCol w="936104">
                  <a:extLst>
                    <a:ext uri="{9D8B030D-6E8A-4147-A177-3AD203B41FA5}">
                      <a16:colId xmlns:a16="http://schemas.microsoft.com/office/drawing/2014/main" val="2078225865"/>
                    </a:ext>
                  </a:extLst>
                </a:gridCol>
                <a:gridCol w="2160240">
                  <a:extLst>
                    <a:ext uri="{9D8B030D-6E8A-4147-A177-3AD203B41FA5}">
                      <a16:colId xmlns:a16="http://schemas.microsoft.com/office/drawing/2014/main" val="3790199128"/>
                    </a:ext>
                  </a:extLst>
                </a:gridCol>
                <a:gridCol w="360040">
                  <a:extLst>
                    <a:ext uri="{9D8B030D-6E8A-4147-A177-3AD203B41FA5}">
                      <a16:colId xmlns:a16="http://schemas.microsoft.com/office/drawing/2014/main" val="3185186252"/>
                    </a:ext>
                  </a:extLst>
                </a:gridCol>
              </a:tblGrid>
              <a:tr h="240795">
                <a:tc>
                  <a:txBody>
                    <a:bodyPr/>
                    <a:lstStyle/>
                    <a:p>
                      <a:pPr algn="ctr" fontAlgn="b"/>
                      <a:r>
                        <a:rPr lang="en-US" sz="1200" b="1" i="0" u="none" strike="noStrike" dirty="0">
                          <a:solidFill>
                            <a:schemeClr val="bg1"/>
                          </a:solidFill>
                          <a:effectLst/>
                          <a:latin typeface="Times New Roman" panose="02020603050405020304" pitchFamily="18" charset="0"/>
                        </a:rPr>
                        <a:t>Field</a:t>
                      </a:r>
                    </a:p>
                  </a:txBody>
                  <a:tcPr marL="9525" marR="9525" marT="9525" marB="0" anchor="b"/>
                </a:tc>
                <a:tc>
                  <a:txBody>
                    <a:bodyPr/>
                    <a:lstStyle/>
                    <a:p>
                      <a:pPr algn="ctr" fontAlgn="ctr"/>
                      <a:r>
                        <a:rPr lang="en-US" sz="1200" b="1" i="0" u="none" strike="noStrike" dirty="0">
                          <a:solidFill>
                            <a:schemeClr val="bg1"/>
                          </a:solidFill>
                          <a:effectLst/>
                          <a:latin typeface="Times New Roman" panose="02020603050405020304" pitchFamily="18" charset="0"/>
                        </a:rPr>
                        <a:t>Category</a:t>
                      </a:r>
                    </a:p>
                  </a:txBody>
                  <a:tcPr marL="9525" marR="9525" marT="9525" marB="0" anchor="ctr"/>
                </a:tc>
                <a:tc>
                  <a:txBody>
                    <a:bodyPr/>
                    <a:lstStyle/>
                    <a:p>
                      <a:pPr algn="ctr" rtl="0" fontAlgn="ctr"/>
                      <a:r>
                        <a:rPr lang="en-US" sz="1200" b="1" i="0" u="none" strike="noStrike" dirty="0">
                          <a:solidFill>
                            <a:schemeClr val="bg1"/>
                          </a:solidFill>
                          <a:effectLst/>
                          <a:latin typeface="Times New Roman" panose="02020603050405020304" pitchFamily="18" charset="0"/>
                        </a:rPr>
                        <a:t>Subfield</a:t>
                      </a:r>
                    </a:p>
                  </a:txBody>
                  <a:tcPr marL="9525" marR="9525" marT="9525" marB="0" anchor="ctr"/>
                </a:tc>
                <a:tc>
                  <a:txBody>
                    <a:bodyPr/>
                    <a:lstStyle/>
                    <a:p>
                      <a:pPr algn="ctr" rtl="0" fontAlgn="ctr"/>
                      <a:r>
                        <a:rPr lang="en-US" sz="1200" b="1" i="0" u="none" strike="noStrike" dirty="0">
                          <a:solidFill>
                            <a:schemeClr val="bg1"/>
                          </a:solidFill>
                          <a:effectLst/>
                          <a:latin typeface="Times New Roman" panose="02020603050405020304" pitchFamily="18" charset="0"/>
                        </a:rPr>
                        <a:t>Bits</a:t>
                      </a:r>
                    </a:p>
                  </a:txBody>
                  <a:tcPr marL="9525" marR="9525" marT="9525" marB="0" anchor="ctr"/>
                </a:tc>
                <a:extLst>
                  <a:ext uri="{0D108BD9-81ED-4DB2-BD59-A6C34878D82A}">
                    <a16:rowId xmlns:a16="http://schemas.microsoft.com/office/drawing/2014/main" val="1893332071"/>
                  </a:ext>
                </a:extLst>
              </a:tr>
              <a:tr h="133036">
                <a:tc rowSpan="15">
                  <a:txBody>
                    <a:bodyPr/>
                    <a:lstStyle/>
                    <a:p>
                      <a:pPr algn="ctr" fontAlgn="ctr"/>
                      <a:r>
                        <a:rPr lang="en-US" sz="1200" b="1" i="0" u="none" strike="noStrike" dirty="0">
                          <a:solidFill>
                            <a:schemeClr val="bg1"/>
                          </a:solidFill>
                          <a:effectLst/>
                          <a:latin typeface="Times New Roman" panose="02020603050405020304" pitchFamily="18" charset="0"/>
                        </a:rPr>
                        <a:t>U-SIG</a:t>
                      </a:r>
                    </a:p>
                  </a:txBody>
                  <a:tcPr marL="9525" marR="9525" marT="9525" marB="0" anchor="ctr"/>
                </a:tc>
                <a:tc rowSpan="5">
                  <a:txBody>
                    <a:bodyPr/>
                    <a:lstStyle/>
                    <a:p>
                      <a:pPr algn="ctr" fontAlgn="ctr"/>
                      <a:r>
                        <a:rPr lang="en-US" sz="1200" b="0" i="0" u="none" strike="noStrike">
                          <a:solidFill>
                            <a:srgbClr val="000000"/>
                          </a:solidFill>
                          <a:effectLst/>
                          <a:latin typeface="Times New Roman" panose="02020603050405020304" pitchFamily="18" charset="0"/>
                        </a:rPr>
                        <a:t>Version Independent </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Version identifier</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18638411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PPDU BW</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742443139"/>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UL/DL</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121616927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chemeClr val="tx1"/>
                          </a:solidFill>
                          <a:effectLst/>
                          <a:latin typeface="Times New Roman" panose="02020603050405020304" pitchFamily="18" charset="0"/>
                        </a:rPr>
                        <a:t>BSS color</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02223528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TXOP</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7</a:t>
                      </a:r>
                    </a:p>
                  </a:txBody>
                  <a:tcPr marL="9525" marR="9525" marT="9525" marB="0" anchor="ctr"/>
                </a:tc>
                <a:extLst>
                  <a:ext uri="{0D108BD9-81ED-4DB2-BD59-A6C34878D82A}">
                    <a16:rowId xmlns:a16="http://schemas.microsoft.com/office/drawing/2014/main" val="934411080"/>
                  </a:ext>
                </a:extLst>
              </a:tr>
              <a:tr h="133036">
                <a:tc vMerge="1">
                  <a:txBody>
                    <a:bodyPr/>
                    <a:lstStyle/>
                    <a:p>
                      <a:endParaRPr lang="en-US"/>
                    </a:p>
                  </a:txBody>
                  <a:tcPr/>
                </a:tc>
                <a:tc>
                  <a:txBody>
                    <a:bodyPr/>
                    <a:lstStyle/>
                    <a:p>
                      <a:pPr algn="ctr" fontAlgn="ct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739378686"/>
                  </a:ext>
                </a:extLst>
              </a:tr>
              <a:tr h="133036">
                <a:tc vMerge="1">
                  <a:txBody>
                    <a:bodyPr/>
                    <a:lstStyle/>
                    <a:p>
                      <a:endParaRPr lang="en-US"/>
                    </a:p>
                  </a:txBody>
                  <a:tcPr/>
                </a:tc>
                <a:tc rowSpan="6">
                  <a:txBody>
                    <a:bodyPr/>
                    <a:lstStyle/>
                    <a:p>
                      <a:pPr algn="ctr" fontAlgn="ctr"/>
                      <a:r>
                        <a:rPr lang="en-US" sz="1200" b="0" i="0" u="none" strike="noStrike" dirty="0">
                          <a:solidFill>
                            <a:srgbClr val="000000"/>
                          </a:solidFill>
                          <a:effectLst/>
                          <a:latin typeface="Times New Roman" panose="02020603050405020304" pitchFamily="18" charset="0"/>
                        </a:rPr>
                        <a:t>Version Dependent</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Punctured channel indication(global for non-OFDMA)</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326446859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 </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2331322724"/>
                  </a:ext>
                </a:extLst>
              </a:tr>
              <a:tr h="133036">
                <a:tc vMerge="1">
                  <a:txBody>
                    <a:bodyPr/>
                    <a:lstStyle/>
                    <a:p>
                      <a:endParaRPr lang="en-US"/>
                    </a:p>
                  </a:txBody>
                  <a:tcPr/>
                </a:tc>
                <a:tc vMerge="1">
                  <a:txBody>
                    <a:bodyPr/>
                    <a:lstStyle/>
                    <a:p>
                      <a:pPr algn="ctr" fontAlgn="ct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PPDU type &amp; Compression Mode</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277883633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33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93310537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EHT-SIG MCS</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3658613465"/>
                  </a:ext>
                </a:extLst>
              </a:tr>
              <a:tr h="240795">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Number of EHT-SIG symbols</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4136869427"/>
                  </a:ext>
                </a:extLst>
              </a:tr>
              <a:tr h="133036">
                <a:tc vMerge="1">
                  <a:txBody>
                    <a:bodyPr/>
                    <a:lstStyle/>
                    <a:p>
                      <a:endParaRPr lang="en-US"/>
                    </a:p>
                  </a:txBody>
                  <a:tcPr/>
                </a:tc>
                <a:tc rowSpan="2">
                  <a:txBody>
                    <a:bodyPr/>
                    <a:lstStyle/>
                    <a:p>
                      <a:pPr algn="ctr" fontAlgn="ctr"/>
                      <a:r>
                        <a:rPr lang="en-US" sz="1200" b="0" i="0" u="none" strike="noStrike" dirty="0">
                          <a:solidFill>
                            <a:srgbClr val="000000"/>
                          </a:solidFill>
                          <a:effectLst/>
                          <a:latin typeface="Times New Roman" panose="02020603050405020304" pitchFamily="18" charset="0"/>
                        </a:rPr>
                        <a:t>CRC &amp; Tail</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CRC in U-SIG</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26892418"/>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Tail in U-SIG</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561231032"/>
                  </a:ext>
                </a:extLst>
              </a:tr>
              <a:tr h="133036">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Bits in U-SIG</a:t>
                      </a:r>
                    </a:p>
                  </a:txBody>
                  <a:tcPr marL="9525" marR="9525" marT="9525" marB="0" anchor="ctr"/>
                </a:tc>
                <a:tc hMerge="1">
                  <a:txBody>
                    <a:bodyPr/>
                    <a:lstStyle/>
                    <a:p>
                      <a:endParaRPr lang="en-US"/>
                    </a:p>
                  </a:txBody>
                  <a:tcPr/>
                </a:tc>
                <a:tc>
                  <a:txBody>
                    <a:bodyPr/>
                    <a:lstStyle/>
                    <a:p>
                      <a:pPr algn="ctr" rtl="0" fontAlgn="ctr"/>
                      <a:r>
                        <a:rPr lang="en-US" sz="1200" b="0" i="1" u="none" strike="noStrike">
                          <a:solidFill>
                            <a:srgbClr val="000000"/>
                          </a:solidFill>
                          <a:effectLst/>
                          <a:latin typeface="Times New Roman" panose="02020603050405020304" pitchFamily="18" charset="0"/>
                        </a:rPr>
                        <a:t>52</a:t>
                      </a:r>
                    </a:p>
                  </a:txBody>
                  <a:tcPr marL="9525" marR="9525" marT="9525" marB="0" anchor="ctr"/>
                </a:tc>
                <a:extLst>
                  <a:ext uri="{0D108BD9-81ED-4DB2-BD59-A6C34878D82A}">
                    <a16:rowId xmlns:a16="http://schemas.microsoft.com/office/drawing/2014/main" val="100288369"/>
                  </a:ext>
                </a:extLst>
              </a:tr>
              <a:tr h="133036">
                <a:tc rowSpan="8">
                  <a:txBody>
                    <a:bodyPr/>
                    <a:lstStyle/>
                    <a:p>
                      <a:pPr algn="ctr" fontAlgn="ctr"/>
                      <a:r>
                        <a:rPr lang="en-US" sz="1200" b="1" i="0" u="none" strike="noStrike" dirty="0">
                          <a:solidFill>
                            <a:schemeClr val="bg1"/>
                          </a:solidFill>
                          <a:effectLst/>
                          <a:latin typeface="Times New Roman" panose="02020603050405020304" pitchFamily="18" charset="0"/>
                        </a:rPr>
                        <a:t>EHT-SIG </a:t>
                      </a:r>
                    </a:p>
                  </a:txBody>
                  <a:tcPr marL="9525" marR="9525" marT="9525" marB="0" anchor="ctr"/>
                </a:tc>
                <a:tc rowSpan="7">
                  <a:txBody>
                    <a:bodyPr/>
                    <a:lstStyle/>
                    <a:p>
                      <a:pPr algn="ctr" fontAlgn="ctr"/>
                      <a:r>
                        <a:rPr lang="en-US" sz="1200" b="0" i="0" u="none" strike="noStrike">
                          <a:solidFill>
                            <a:srgbClr val="000000"/>
                          </a:solidFill>
                          <a:effectLst/>
                          <a:latin typeface="Times New Roman" panose="02020603050405020304" pitchFamily="18" charset="0"/>
                        </a:rPr>
                        <a:t>Version Dependent (U-SIG Overflow)</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Spatial reuse</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049382681"/>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GI+LTF size</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169102347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Number of EHT-LTF symbols</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250230756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Pre-FEC padding</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3073206575"/>
                  </a:ext>
                </a:extLst>
              </a:tr>
              <a:tr h="240795">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LDPC extra symbol segment</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113890982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47813642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PE disambiguity</a:t>
                      </a:r>
                    </a:p>
                  </a:txBody>
                  <a:tcPr marL="9525" marR="9525" marT="9525" marB="0" anchor="ctr"/>
                </a:tc>
                <a:tc>
                  <a:txBody>
                    <a:bodyPr/>
                    <a:lstStyle/>
                    <a:p>
                      <a:pPr algn="ctr" fontAlgn="ctr"/>
                      <a:r>
                        <a:rPr lang="en-US" sz="1200" b="0" i="0" u="none" strike="noStrike" dirty="0">
                          <a:solidFill>
                            <a:schemeClr val="tx1"/>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2348057693"/>
                  </a:ext>
                </a:extLst>
              </a:tr>
              <a:tr h="133036">
                <a:tc vMerge="1">
                  <a:txBody>
                    <a:bodyPr/>
                    <a:lstStyle/>
                    <a:p>
                      <a:endParaRPr lang="en-US"/>
                    </a:p>
                  </a:txBody>
                  <a:tcPr/>
                </a:tc>
                <a:tc gridSpan="2">
                  <a:txBody>
                    <a:bodyPr/>
                    <a:lstStyle/>
                    <a:p>
                      <a:pPr algn="ctr" rtl="0" fontAlgn="ctr"/>
                      <a:r>
                        <a:rPr lang="en-US" sz="1200" b="0" i="1" u="none" strike="noStrike">
                          <a:solidFill>
                            <a:srgbClr val="000000"/>
                          </a:solidFill>
                          <a:effectLst/>
                          <a:latin typeface="Times New Roman" panose="02020603050405020304" pitchFamily="18" charset="0"/>
                        </a:rPr>
                        <a:t>Total # of Overflow Bits</a:t>
                      </a:r>
                    </a:p>
                  </a:txBody>
                  <a:tcPr marL="9525" marR="9525" marT="9525" marB="0" anchor="ctr"/>
                </a:tc>
                <a:tc hMerge="1">
                  <a:txBody>
                    <a:bodyPr/>
                    <a:lstStyle/>
                    <a:p>
                      <a:endParaRPr lang="en-US"/>
                    </a:p>
                  </a:txBody>
                  <a:tcPr/>
                </a:tc>
                <a:tc>
                  <a:txBody>
                    <a:bodyPr/>
                    <a:lstStyle/>
                    <a:p>
                      <a:pPr algn="ctr" fontAlgn="ctr"/>
                      <a:r>
                        <a:rPr lang="en-US" sz="1200" b="0" i="1" u="none" strike="noStrike" dirty="0">
                          <a:solidFill>
                            <a:srgbClr val="000000"/>
                          </a:solidFill>
                          <a:effectLst/>
                          <a:latin typeface="Times New Roman" panose="02020603050405020304" pitchFamily="18" charset="0"/>
                        </a:rPr>
                        <a:t>17</a:t>
                      </a:r>
                    </a:p>
                  </a:txBody>
                  <a:tcPr marL="9525" marR="9525" marT="9525" marB="0" anchor="ctr"/>
                </a:tc>
                <a:extLst>
                  <a:ext uri="{0D108BD9-81ED-4DB2-BD59-A6C34878D82A}">
                    <a16:rowId xmlns:a16="http://schemas.microsoft.com/office/drawing/2014/main" val="2840679772"/>
                  </a:ext>
                </a:extLst>
              </a:tr>
            </a:tbl>
          </a:graphicData>
        </a:graphic>
      </p:graphicFrame>
    </p:spTree>
    <p:extLst>
      <p:ext uri="{BB962C8B-B14F-4D97-AF65-F5344CB8AC3E}">
        <p14:creationId xmlns:p14="http://schemas.microsoft.com/office/powerpoint/2010/main" val="3779665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400D7-628E-4DBE-B861-4C3221DC0B8C}"/>
              </a:ext>
            </a:extLst>
          </p:cNvPr>
          <p:cNvSpPr>
            <a:spLocks noGrp="1"/>
          </p:cNvSpPr>
          <p:nvPr>
            <p:ph type="title"/>
          </p:nvPr>
        </p:nvSpPr>
        <p:spPr/>
        <p:txBody>
          <a:bodyPr/>
          <a:lstStyle/>
          <a:p>
            <a:r>
              <a:rPr lang="en-US" dirty="0"/>
              <a:t>EHT-SIG MCS</a:t>
            </a:r>
          </a:p>
        </p:txBody>
      </p:sp>
      <p:sp>
        <p:nvSpPr>
          <p:cNvPr id="3" name="Content Placeholder 2">
            <a:extLst>
              <a:ext uri="{FF2B5EF4-FFF2-40B4-BE49-F238E27FC236}">
                <a16:creationId xmlns:a16="http://schemas.microsoft.com/office/drawing/2014/main" id="{EF591422-2813-4DE8-8D0E-AB90CC4A8667}"/>
              </a:ext>
            </a:extLst>
          </p:cNvPr>
          <p:cNvSpPr>
            <a:spLocks noGrp="1"/>
          </p:cNvSpPr>
          <p:nvPr>
            <p:ph idx="1"/>
          </p:nvPr>
        </p:nvSpPr>
        <p:spPr/>
        <p:txBody>
          <a:bodyPr/>
          <a:lstStyle/>
          <a:p>
            <a:r>
              <a:rPr lang="en-US" dirty="0"/>
              <a:t>We propose to lower the size of EHT-SIG MCS field in U-SIG to 2 bits</a:t>
            </a:r>
          </a:p>
          <a:p>
            <a:endParaRPr lang="en-US" dirty="0"/>
          </a:p>
          <a:p>
            <a:r>
              <a:rPr lang="en-US" dirty="0"/>
              <a:t>4 MCSs are more than enough to cover a good range of data rates for the SIG field</a:t>
            </a:r>
          </a:p>
          <a:p>
            <a:pPr lvl="1"/>
            <a:r>
              <a:rPr lang="en-US" dirty="0"/>
              <a:t>MCS0, MCS1, MCS3 and ‘MCS0+DCM’</a:t>
            </a:r>
          </a:p>
          <a:p>
            <a:endParaRPr lang="en-US" dirty="0"/>
          </a:p>
          <a:p>
            <a:r>
              <a:rPr lang="en-US" dirty="0"/>
              <a:t>Saves a bit in U-SIG</a:t>
            </a:r>
          </a:p>
          <a:p>
            <a:endParaRPr lang="en-US" dirty="0"/>
          </a:p>
        </p:txBody>
      </p:sp>
      <p:sp>
        <p:nvSpPr>
          <p:cNvPr id="4" name="Date Placeholder 3">
            <a:extLst>
              <a:ext uri="{FF2B5EF4-FFF2-40B4-BE49-F238E27FC236}">
                <a16:creationId xmlns:a16="http://schemas.microsoft.com/office/drawing/2014/main" id="{0C14865C-3839-4288-8DD0-C43DCFD48B12}"/>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36FDB7C1-00F5-43EC-ADC7-D09DFD2490AF}"/>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5990774-89D8-480F-86FE-B6E261A6793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1399967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4E63A-3405-49BB-891C-D6D24C9236FA}"/>
              </a:ext>
            </a:extLst>
          </p:cNvPr>
          <p:cNvSpPr>
            <a:spLocks noGrp="1"/>
          </p:cNvSpPr>
          <p:nvPr>
            <p:ph type="title"/>
          </p:nvPr>
        </p:nvSpPr>
        <p:spPr/>
        <p:txBody>
          <a:bodyPr/>
          <a:lstStyle/>
          <a:p>
            <a:r>
              <a:rPr lang="en-US" dirty="0"/>
              <a:t>No STBC bit</a:t>
            </a:r>
          </a:p>
        </p:txBody>
      </p:sp>
      <p:sp>
        <p:nvSpPr>
          <p:cNvPr id="3" name="Content Placeholder 2">
            <a:extLst>
              <a:ext uri="{FF2B5EF4-FFF2-40B4-BE49-F238E27FC236}">
                <a16:creationId xmlns:a16="http://schemas.microsoft.com/office/drawing/2014/main" id="{C5AF7588-B9E6-4A63-8395-6D55A23A4A32}"/>
              </a:ext>
            </a:extLst>
          </p:cNvPr>
          <p:cNvSpPr>
            <a:spLocks noGrp="1"/>
          </p:cNvSpPr>
          <p:nvPr>
            <p:ph idx="1"/>
          </p:nvPr>
        </p:nvSpPr>
        <p:spPr/>
        <p:txBody>
          <a:bodyPr/>
          <a:lstStyle/>
          <a:p>
            <a:r>
              <a:rPr lang="en-US" dirty="0"/>
              <a:t>Propose to remove STBC from 11be</a:t>
            </a:r>
          </a:p>
          <a:p>
            <a:endParaRPr lang="en-US" dirty="0"/>
          </a:p>
          <a:p>
            <a:r>
              <a:rPr lang="en-US" dirty="0"/>
              <a:t>With beamforming becoming a popular mode, open loop Tx diversity schemes like STBC offer limited appeal</a:t>
            </a:r>
          </a:p>
          <a:p>
            <a:endParaRPr lang="en-US" dirty="0"/>
          </a:p>
          <a:p>
            <a:r>
              <a:rPr lang="en-US" dirty="0"/>
              <a:t>No signaling needed in SIG field</a:t>
            </a:r>
          </a:p>
        </p:txBody>
      </p:sp>
      <p:sp>
        <p:nvSpPr>
          <p:cNvPr id="4" name="Date Placeholder 3">
            <a:extLst>
              <a:ext uri="{FF2B5EF4-FFF2-40B4-BE49-F238E27FC236}">
                <a16:creationId xmlns:a16="http://schemas.microsoft.com/office/drawing/2014/main" id="{EC950D62-AE40-4556-BB8B-B5E91F51AEF7}"/>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574BF4E-FE33-41A5-AC32-31E6BC90A0FC}"/>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B8CDC36-6580-4450-BFFE-4C00572A17C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3986989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CBF5E-3C38-4903-AA16-FF1F5F1121CF}"/>
              </a:ext>
            </a:extLst>
          </p:cNvPr>
          <p:cNvSpPr>
            <a:spLocks noGrp="1"/>
          </p:cNvSpPr>
          <p:nvPr>
            <p:ph type="title"/>
          </p:nvPr>
        </p:nvSpPr>
        <p:spPr/>
        <p:txBody>
          <a:bodyPr/>
          <a:lstStyle/>
          <a:p>
            <a:r>
              <a:rPr lang="en-US" dirty="0"/>
              <a:t>No Doppler bit for R1</a:t>
            </a:r>
          </a:p>
        </p:txBody>
      </p:sp>
      <p:sp>
        <p:nvSpPr>
          <p:cNvPr id="3" name="Content Placeholder 2">
            <a:extLst>
              <a:ext uri="{FF2B5EF4-FFF2-40B4-BE49-F238E27FC236}">
                <a16:creationId xmlns:a16="http://schemas.microsoft.com/office/drawing/2014/main" id="{BFE29B0A-3612-4F46-B171-4148397EEBA0}"/>
              </a:ext>
            </a:extLst>
          </p:cNvPr>
          <p:cNvSpPr>
            <a:spLocks noGrp="1"/>
          </p:cNvSpPr>
          <p:nvPr>
            <p:ph idx="1"/>
          </p:nvPr>
        </p:nvSpPr>
        <p:spPr/>
        <p:txBody>
          <a:bodyPr/>
          <a:lstStyle/>
          <a:p>
            <a:r>
              <a:rPr lang="en-US" dirty="0"/>
              <a:t>We propose to not have Doppler bit for R1</a:t>
            </a:r>
          </a:p>
          <a:p>
            <a:pPr lvl="1"/>
            <a:r>
              <a:rPr lang="en-US" dirty="0"/>
              <a:t>No support for midambles in R1</a:t>
            </a:r>
          </a:p>
          <a:p>
            <a:endParaRPr lang="en-US" dirty="0"/>
          </a:p>
          <a:p>
            <a:r>
              <a:rPr lang="en-US" dirty="0"/>
              <a:t>This topic can be revisited during R2 </a:t>
            </a:r>
          </a:p>
          <a:p>
            <a:pPr lvl="1"/>
            <a:r>
              <a:rPr lang="en-US" dirty="0"/>
              <a:t>Support of midambles in R2 is TBD</a:t>
            </a:r>
          </a:p>
          <a:p>
            <a:endParaRPr lang="en-US" dirty="0"/>
          </a:p>
          <a:p>
            <a:r>
              <a:rPr lang="en-US" dirty="0"/>
              <a:t>Sufficient reserved bits if needed for this feature</a:t>
            </a:r>
          </a:p>
        </p:txBody>
      </p:sp>
      <p:sp>
        <p:nvSpPr>
          <p:cNvPr id="4" name="Date Placeholder 3">
            <a:extLst>
              <a:ext uri="{FF2B5EF4-FFF2-40B4-BE49-F238E27FC236}">
                <a16:creationId xmlns:a16="http://schemas.microsoft.com/office/drawing/2014/main" id="{5402921D-AC59-405B-B686-9AA9F9CF37CA}"/>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5F41CB65-3705-4019-A857-8384399E2EF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B8D1A44A-7786-4127-9E77-9FEF00A8A9F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2218864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E7726-3055-4618-A473-65575E000514}"/>
              </a:ext>
            </a:extLst>
          </p:cNvPr>
          <p:cNvSpPr>
            <a:spLocks noGrp="1"/>
          </p:cNvSpPr>
          <p:nvPr>
            <p:ph type="title"/>
          </p:nvPr>
        </p:nvSpPr>
        <p:spPr/>
        <p:txBody>
          <a:bodyPr/>
          <a:lstStyle/>
          <a:p>
            <a:r>
              <a:rPr lang="en-US" dirty="0"/>
              <a:t>GI+LTF Size</a:t>
            </a:r>
          </a:p>
        </p:txBody>
      </p:sp>
      <p:sp>
        <p:nvSpPr>
          <p:cNvPr id="3" name="Content Placeholder 2">
            <a:extLst>
              <a:ext uri="{FF2B5EF4-FFF2-40B4-BE49-F238E27FC236}">
                <a16:creationId xmlns:a16="http://schemas.microsoft.com/office/drawing/2014/main" id="{B3C45F31-B746-4681-BEB5-3F6C4AA5D149}"/>
              </a:ext>
            </a:extLst>
          </p:cNvPr>
          <p:cNvSpPr>
            <a:spLocks noGrp="1"/>
          </p:cNvSpPr>
          <p:nvPr>
            <p:ph idx="1"/>
          </p:nvPr>
        </p:nvSpPr>
        <p:spPr/>
        <p:txBody>
          <a:bodyPr/>
          <a:lstStyle/>
          <a:p>
            <a:r>
              <a:rPr lang="en-US" sz="1800" dirty="0"/>
              <a:t>Propose to remove support for ‘ 1x LTF+0.8us GI’ from 11be and make the options consistent across SU and MU transmissions (as the PPDU types are unified too)</a:t>
            </a:r>
          </a:p>
          <a:p>
            <a:pPr lvl="1"/>
            <a:r>
              <a:rPr lang="en-US" sz="1400" dirty="0"/>
              <a:t>SU transmission GI/LTF options, total of 4</a:t>
            </a:r>
          </a:p>
          <a:p>
            <a:pPr lvl="2"/>
            <a:r>
              <a:rPr lang="en-US" sz="1050" strike="sngStrike" dirty="0">
                <a:solidFill>
                  <a:srgbClr val="FF0000"/>
                </a:solidFill>
              </a:rPr>
              <a:t>1x LTF + 0.8us GI -</a:t>
            </a:r>
            <a:r>
              <a:rPr lang="en-US" sz="1050" dirty="0">
                <a:solidFill>
                  <a:srgbClr val="FF0000"/>
                </a:solidFill>
                <a:sym typeface="Wingdings" panose="05000000000000000000" pitchFamily="2" charset="2"/>
              </a:rPr>
              <a:t>Allowed in 11ax</a:t>
            </a:r>
            <a:endParaRPr lang="en-US" sz="1050" dirty="0">
              <a:solidFill>
                <a:srgbClr val="FF0000"/>
              </a:solidFill>
            </a:endParaRPr>
          </a:p>
          <a:p>
            <a:pPr lvl="2"/>
            <a:r>
              <a:rPr lang="en-US" sz="1050" dirty="0"/>
              <a:t>2x LTF + 0.8us GI</a:t>
            </a:r>
          </a:p>
          <a:p>
            <a:pPr lvl="2"/>
            <a:r>
              <a:rPr lang="en-US" sz="1050" dirty="0"/>
              <a:t>2x LTF + 1.6us GI</a:t>
            </a:r>
          </a:p>
          <a:p>
            <a:pPr lvl="2"/>
            <a:r>
              <a:rPr lang="en-US" sz="1050" dirty="0"/>
              <a:t>4x LTF + 3.2us GI</a:t>
            </a:r>
          </a:p>
          <a:p>
            <a:pPr lvl="2"/>
            <a:r>
              <a:rPr lang="en-US" sz="1050" dirty="0"/>
              <a:t>4x LTF + 0.8us GI</a:t>
            </a:r>
          </a:p>
          <a:p>
            <a:pPr lvl="1"/>
            <a:r>
              <a:rPr lang="en-US" sz="1400" dirty="0"/>
              <a:t>MU transmission GI/LTF Options, total of 4</a:t>
            </a:r>
          </a:p>
          <a:p>
            <a:pPr lvl="2"/>
            <a:r>
              <a:rPr lang="en-US" sz="1050" dirty="0"/>
              <a:t>2x LTF + 0.8us GI</a:t>
            </a:r>
          </a:p>
          <a:p>
            <a:pPr lvl="2"/>
            <a:r>
              <a:rPr lang="en-US" sz="1050" dirty="0"/>
              <a:t>2x LTF + 1.6us GI</a:t>
            </a:r>
          </a:p>
          <a:p>
            <a:pPr lvl="2"/>
            <a:r>
              <a:rPr lang="en-US" sz="1050" dirty="0"/>
              <a:t>4x LTF + 3.2us GI</a:t>
            </a:r>
          </a:p>
          <a:p>
            <a:pPr lvl="2"/>
            <a:r>
              <a:rPr lang="en-US" sz="1050" dirty="0"/>
              <a:t>4x LTF + 0.8us GI</a:t>
            </a:r>
          </a:p>
          <a:p>
            <a:r>
              <a:rPr lang="en-US" sz="1800" dirty="0"/>
              <a:t>Rationale</a:t>
            </a:r>
          </a:p>
          <a:p>
            <a:pPr lvl="1"/>
            <a:r>
              <a:rPr lang="en-US" sz="1400" dirty="0"/>
              <a:t>Mode reduction and saves 1 bit in the ‘GI+LTF size’ field</a:t>
            </a:r>
          </a:p>
          <a:p>
            <a:pPr lvl="1"/>
            <a:r>
              <a:rPr lang="en-US" sz="1400" dirty="0"/>
              <a:t>1x LTF is not very useful in the field due to the degraded performance from interpolation of 1x LTF to 4x tones</a:t>
            </a:r>
          </a:p>
          <a:p>
            <a:pPr lvl="1"/>
            <a:endParaRPr lang="en-US" sz="1100" dirty="0"/>
          </a:p>
          <a:p>
            <a:pPr lvl="2"/>
            <a:endParaRPr lang="en-US" sz="1050" dirty="0"/>
          </a:p>
          <a:p>
            <a:endParaRPr lang="en-US" sz="1800" dirty="0"/>
          </a:p>
        </p:txBody>
      </p:sp>
      <p:sp>
        <p:nvSpPr>
          <p:cNvPr id="4" name="Date Placeholder 3">
            <a:extLst>
              <a:ext uri="{FF2B5EF4-FFF2-40B4-BE49-F238E27FC236}">
                <a16:creationId xmlns:a16="http://schemas.microsoft.com/office/drawing/2014/main" id="{A90C41CC-58CD-4F10-9F79-A549E8F48FF8}"/>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0C60DB6E-0EDC-4CE2-B071-013AB8F3CAD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70D687F-D669-4C5D-BAB8-D1A995C2FB5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123436184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90e74063cb67d0dfb101fe90279f1d5">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95a38a1b693e6628e2c625e43d54e718"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9931ED-F01D-4178-8068-7A73BD8BB3F4}">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8C3D0F6-227E-4886-83EA-263E2CFB811B}">
  <ds:schemaRefs>
    <ds:schemaRef ds:uri="http://schemas.microsoft.com/sharepoint/v3/contenttype/forms"/>
  </ds:schemaRefs>
</ds:datastoreItem>
</file>

<file path=customXml/itemProps3.xml><?xml version="1.0" encoding="utf-8"?>
<ds:datastoreItem xmlns:ds="http://schemas.openxmlformats.org/officeDocument/2006/customXml" ds:itemID="{DACA9F04-E94D-482F-8101-3DAC2EC8B1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86902</TotalTime>
  <Words>4299</Words>
  <Application>Microsoft Office PowerPoint</Application>
  <PresentationFormat>On-screen Show (4:3)</PresentationFormat>
  <Paragraphs>873</Paragraphs>
  <Slides>41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Arial</vt:lpstr>
      <vt:lpstr>Calibri</vt:lpstr>
      <vt:lpstr>Qualcomm Office Regular</vt:lpstr>
      <vt:lpstr>Qualcomm Regular</vt:lpstr>
      <vt:lpstr>Times New Roman</vt:lpstr>
      <vt:lpstr>802-11-Submission</vt:lpstr>
      <vt:lpstr>Open Issues on Preamble Design</vt:lpstr>
      <vt:lpstr>Introduction</vt:lpstr>
      <vt:lpstr>Background: Punctured Channel Indication</vt:lpstr>
      <vt:lpstr>Punctured Channel Indication Design</vt:lpstr>
      <vt:lpstr>New U-SIG/EHT-SIG contents</vt:lpstr>
      <vt:lpstr>EHT-SIG MCS</vt:lpstr>
      <vt:lpstr>No STBC bit</vt:lpstr>
      <vt:lpstr>No Doppler bit for R1</vt:lpstr>
      <vt:lpstr>GI+LTF Size</vt:lpstr>
      <vt:lpstr>EHT-SIG Common Contents</vt:lpstr>
      <vt:lpstr>DUPed SU PPDU &amp; Preamble Design</vt:lpstr>
      <vt:lpstr>Overall EHT-SIG Content Channel Structure</vt:lpstr>
      <vt:lpstr>Overall View of PPDU types and Content Channel Design</vt:lpstr>
      <vt:lpstr>PPDU Type and Compression Mode Field</vt:lpstr>
      <vt:lpstr>PPDU Type and Compression Mode</vt:lpstr>
      <vt:lpstr>Compressed Modes (no RU allocation)</vt:lpstr>
      <vt:lpstr>How to signal an NDP packet?</vt:lpstr>
      <vt:lpstr>EHT-SIG Coding Structure</vt:lpstr>
      <vt:lpstr>Reason for jointly encoding the common with 1st user field in compressed modes</vt:lpstr>
      <vt:lpstr>EHT-SIG User Field Design</vt:lpstr>
      <vt:lpstr>Summary</vt:lpstr>
      <vt:lpstr>SP1</vt:lpstr>
      <vt:lpstr>SP1a</vt:lpstr>
      <vt:lpstr>SP2</vt:lpstr>
      <vt:lpstr>SP3</vt:lpstr>
      <vt:lpstr>SP4</vt:lpstr>
      <vt:lpstr>SP5</vt:lpstr>
      <vt:lpstr>SP6</vt:lpstr>
      <vt:lpstr>SP7</vt:lpstr>
      <vt:lpstr>SP8</vt:lpstr>
      <vt:lpstr>SP9</vt:lpstr>
      <vt:lpstr>SP10</vt:lpstr>
      <vt:lpstr>SP11</vt:lpstr>
      <vt:lpstr>SP12</vt:lpstr>
      <vt:lpstr>SP13</vt:lpstr>
      <vt:lpstr>SP14</vt:lpstr>
      <vt:lpstr>SP15</vt:lpstr>
      <vt:lpstr>appendix</vt:lpstr>
      <vt:lpstr>Punctured Channel Indication -I</vt:lpstr>
      <vt:lpstr>Punctured Channel Indication-II</vt:lpstr>
      <vt:lpstr>EHT-SIG Common Field Coding</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Sameer Vermani</cp:lastModifiedBy>
  <cp:revision>1328</cp:revision>
  <cp:lastPrinted>1998-02-10T13:28:06Z</cp:lastPrinted>
  <dcterms:created xsi:type="dcterms:W3CDTF">2004-12-02T14:01:45Z</dcterms:created>
  <dcterms:modified xsi:type="dcterms:W3CDTF">2020-10-09T16:49:39Z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0x010100EB28163D68FE8E4D9361964FDD814FC4</vt:lpwstr>
  </property>
  <property fmtid="{D5CDD505-2E9C-101B-9397-08002B2CF9AE}" pid="4" name="_AdHocReviewCycleID">
    <vt:i4>-946869708</vt:i4>
  </property>
  <property fmtid="{D5CDD505-2E9C-101B-9397-08002B2CF9AE}" pid="5" name="_EmailSubject">
    <vt:lpwstr>Further Follow-up on Preamble Design.pptx</vt:lpwstr>
  </property>
  <property fmtid="{D5CDD505-2E9C-101B-9397-08002B2CF9AE}" pid="6" name="_AuthorEmail">
    <vt:lpwstr>alicel@qti.qualcomm.com</vt:lpwstr>
  </property>
  <property fmtid="{D5CDD505-2E9C-101B-9397-08002B2CF9AE}" pid="7" name="_AuthorEmailDisplayName">
    <vt:lpwstr>Alice Chen</vt:lpwstr>
  </property>
  <property fmtid="{D5CDD505-2E9C-101B-9397-08002B2CF9AE}" pid="8" name="_PreviousAdHocReviewCycleID">
    <vt:i4>-540251541</vt:i4>
  </property>
</Properties>
</file>