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44"/>
  </p:notesMasterIdLst>
  <p:handoutMasterIdLst>
    <p:handoutMasterId r:id="rId45"/>
  </p:handoutMasterIdLst>
  <p:sldIdLst>
    <p:sldId id="896" r:id="rId5"/>
    <p:sldId id="1317" r:id="rId6"/>
    <p:sldId id="1565" r:id="rId7"/>
    <p:sldId id="1539" r:id="rId8"/>
    <p:sldId id="1571" r:id="rId9"/>
    <p:sldId id="1567" r:id="rId10"/>
    <p:sldId id="1566" r:id="rId11"/>
    <p:sldId id="1580" r:id="rId12"/>
    <p:sldId id="1581" r:id="rId13"/>
    <p:sldId id="1555" r:id="rId14"/>
    <p:sldId id="1518" r:id="rId15"/>
    <p:sldId id="1546" r:id="rId16"/>
    <p:sldId id="1547" r:id="rId17"/>
    <p:sldId id="1572" r:id="rId18"/>
    <p:sldId id="1573" r:id="rId19"/>
    <p:sldId id="1540" r:id="rId20"/>
    <p:sldId id="1575" r:id="rId21"/>
    <p:sldId id="1525" r:id="rId22"/>
    <p:sldId id="1545" r:id="rId23"/>
    <p:sldId id="1447" r:id="rId24"/>
    <p:sldId id="1548" r:id="rId25"/>
    <p:sldId id="1549" r:id="rId26"/>
    <p:sldId id="1578" r:id="rId27"/>
    <p:sldId id="1562" r:id="rId28"/>
    <p:sldId id="1569" r:id="rId29"/>
    <p:sldId id="1557" r:id="rId30"/>
    <p:sldId id="1552" r:id="rId31"/>
    <p:sldId id="1563" r:id="rId32"/>
    <p:sldId id="1564" r:id="rId33"/>
    <p:sldId id="1574" r:id="rId34"/>
    <p:sldId id="1576" r:id="rId35"/>
    <p:sldId id="1577" r:id="rId36"/>
    <p:sldId id="1579" r:id="rId37"/>
    <p:sldId id="1582" r:id="rId38"/>
    <p:sldId id="1584" r:id="rId39"/>
    <p:sldId id="1568" r:id="rId40"/>
    <p:sldId id="1532" r:id="rId41"/>
    <p:sldId id="1583" r:id="rId42"/>
    <p:sldId id="1541" r:id="rId43"/>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83ADD3-C63D-4FA0-B0C6-A4DC89F20C5F}" v="1" dt="2020-09-28T22:49:30.8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737" autoAdjust="0"/>
  </p:normalViewPr>
  <p:slideViewPr>
    <p:cSldViewPr>
      <p:cViewPr varScale="1">
        <p:scale>
          <a:sx n="114" d="100"/>
          <a:sy n="114" d="100"/>
        </p:scale>
        <p:origin x="1506" y="10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heme" Target="theme/theme1.xml"/><Relationship Id="rId8" Type="http://schemas.openxmlformats.org/officeDocument/2006/relationships/slide" Target="slides/slide4.xml"/><Relationship Id="rId51"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eer Vermani" userId="9be839be-9431-4430-9a85-afa36f2ea81d" providerId="ADAL" clId="{5D2860B7-D373-4369-850F-214F79CF5BAE}"/>
    <pc:docChg chg="custSel addSld modSld modMainMaster">
      <pc:chgData name="Sameer Vermani" userId="9be839be-9431-4430-9a85-afa36f2ea81d" providerId="ADAL" clId="{5D2860B7-D373-4369-850F-214F79CF5BAE}" dt="2020-09-28T22:50:03.408" v="143" actId="20577"/>
      <pc:docMkLst>
        <pc:docMk/>
      </pc:docMkLst>
      <pc:sldChg chg="modSp">
        <pc:chgData name="Sameer Vermani" userId="9be839be-9431-4430-9a85-afa36f2ea81d" providerId="ADAL" clId="{5D2860B7-D373-4369-850F-214F79CF5BAE}" dt="2020-09-28T22:42:26.944" v="38" actId="20577"/>
        <pc:sldMkLst>
          <pc:docMk/>
          <pc:sldMk cId="2011908186" sldId="1525"/>
        </pc:sldMkLst>
        <pc:spChg chg="mod">
          <ac:chgData name="Sameer Vermani" userId="9be839be-9431-4430-9a85-afa36f2ea81d" providerId="ADAL" clId="{5D2860B7-D373-4369-850F-214F79CF5BAE}" dt="2020-09-28T22:42:26.944" v="38" actId="20577"/>
          <ac:spMkLst>
            <pc:docMk/>
            <pc:sldMk cId="2011908186" sldId="1525"/>
            <ac:spMk id="3" creationId="{BA1B61E6-6C13-4DB9-85F7-0CFBB42AAD58}"/>
          </ac:spMkLst>
        </pc:spChg>
      </pc:sldChg>
      <pc:sldChg chg="modSp">
        <pc:chgData name="Sameer Vermani" userId="9be839be-9431-4430-9a85-afa36f2ea81d" providerId="ADAL" clId="{5D2860B7-D373-4369-850F-214F79CF5BAE}" dt="2020-09-28T20:57:41.401" v="4" actId="20577"/>
        <pc:sldMkLst>
          <pc:docMk/>
          <pc:sldMk cId="3779665149" sldId="1571"/>
        </pc:sldMkLst>
        <pc:graphicFrameChg chg="modGraphic">
          <ac:chgData name="Sameer Vermani" userId="9be839be-9431-4430-9a85-afa36f2ea81d" providerId="ADAL" clId="{5D2860B7-D373-4369-850F-214F79CF5BAE}" dt="2020-09-28T20:57:41.401" v="4" actId="20577"/>
          <ac:graphicFrameMkLst>
            <pc:docMk/>
            <pc:sldMk cId="3779665149" sldId="1571"/>
            <ac:graphicFrameMk id="7" creationId="{06C3FC70-1C05-4A0A-B3B6-402EBEEF5172}"/>
          </ac:graphicFrameMkLst>
        </pc:graphicFrameChg>
      </pc:sldChg>
      <pc:sldChg chg="modSp">
        <pc:chgData name="Sameer Vermani" userId="9be839be-9431-4430-9a85-afa36f2ea81d" providerId="ADAL" clId="{5D2860B7-D373-4369-850F-214F79CF5BAE}" dt="2020-09-28T21:01:57.283" v="8" actId="1076"/>
        <pc:sldMkLst>
          <pc:docMk/>
          <pc:sldMk cId="1599804905" sldId="1573"/>
        </pc:sldMkLst>
        <pc:graphicFrameChg chg="mod modGraphic">
          <ac:chgData name="Sameer Vermani" userId="9be839be-9431-4430-9a85-afa36f2ea81d" providerId="ADAL" clId="{5D2860B7-D373-4369-850F-214F79CF5BAE}" dt="2020-09-28T21:01:57.283" v="8" actId="1076"/>
          <ac:graphicFrameMkLst>
            <pc:docMk/>
            <pc:sldMk cId="1599804905" sldId="1573"/>
            <ac:graphicFrameMk id="7" creationId="{EA42A0BF-4606-4B79-933D-0F1C1572B1D1}"/>
          </ac:graphicFrameMkLst>
        </pc:graphicFrameChg>
      </pc:sldChg>
      <pc:sldChg chg="modSp">
        <pc:chgData name="Sameer Vermani" userId="9be839be-9431-4430-9a85-afa36f2ea81d" providerId="ADAL" clId="{5D2860B7-D373-4369-850F-214F79CF5BAE}" dt="2020-09-28T21:09:38.513" v="17" actId="15"/>
        <pc:sldMkLst>
          <pc:docMk/>
          <pc:sldMk cId="1831492327" sldId="1577"/>
        </pc:sldMkLst>
        <pc:spChg chg="mod">
          <ac:chgData name="Sameer Vermani" userId="9be839be-9431-4430-9a85-afa36f2ea81d" providerId="ADAL" clId="{5D2860B7-D373-4369-850F-214F79CF5BAE}" dt="2020-09-28T21:09:38.513" v="17" actId="15"/>
          <ac:spMkLst>
            <pc:docMk/>
            <pc:sldMk cId="1831492327" sldId="1577"/>
            <ac:spMk id="3" creationId="{5600CEEF-D742-495B-B0F6-8B4A2A0042EB}"/>
          </ac:spMkLst>
        </pc:spChg>
      </pc:sldChg>
      <pc:sldChg chg="modSp add">
        <pc:chgData name="Sameer Vermani" userId="9be839be-9431-4430-9a85-afa36f2ea81d" providerId="ADAL" clId="{5D2860B7-D373-4369-850F-214F79CF5BAE}" dt="2020-09-28T22:50:03.408" v="143" actId="20577"/>
        <pc:sldMkLst>
          <pc:docMk/>
          <pc:sldMk cId="2209437442" sldId="1584"/>
        </pc:sldMkLst>
        <pc:spChg chg="mod">
          <ac:chgData name="Sameer Vermani" userId="9be839be-9431-4430-9a85-afa36f2ea81d" providerId="ADAL" clId="{5D2860B7-D373-4369-850F-214F79CF5BAE}" dt="2020-09-28T22:49:33.330" v="43" actId="20577"/>
          <ac:spMkLst>
            <pc:docMk/>
            <pc:sldMk cId="2209437442" sldId="1584"/>
            <ac:spMk id="2" creationId="{A27065BE-B3AC-4445-8DF4-9379040EFD5E}"/>
          </ac:spMkLst>
        </pc:spChg>
        <pc:spChg chg="mod">
          <ac:chgData name="Sameer Vermani" userId="9be839be-9431-4430-9a85-afa36f2ea81d" providerId="ADAL" clId="{5D2860B7-D373-4369-850F-214F79CF5BAE}" dt="2020-09-28T22:50:03.408" v="143" actId="20577"/>
          <ac:spMkLst>
            <pc:docMk/>
            <pc:sldMk cId="2209437442" sldId="1584"/>
            <ac:spMk id="3" creationId="{131DFB10-2A3A-456F-B231-FD3F0EAB36DC}"/>
          </ac:spMkLst>
        </pc:spChg>
      </pc:sldChg>
      <pc:sldMasterChg chg="modSp">
        <pc:chgData name="Sameer Vermani" userId="9be839be-9431-4430-9a85-afa36f2ea81d" providerId="ADAL" clId="{5D2860B7-D373-4369-850F-214F79CF5BAE}" dt="2020-09-28T20:56:07.777" v="1" actId="20577"/>
        <pc:sldMasterMkLst>
          <pc:docMk/>
          <pc:sldMasterMk cId="0" sldId="2147483648"/>
        </pc:sldMasterMkLst>
        <pc:spChg chg="mod">
          <ac:chgData name="Sameer Vermani" userId="9be839be-9431-4430-9a85-afa36f2ea81d" providerId="ADAL" clId="{5D2860B7-D373-4369-850F-214F79CF5BAE}" dt="2020-09-28T20:56:07.777" v="1" actId="20577"/>
          <ac:spMkLst>
            <pc:docMk/>
            <pc:sldMasterMk cId="0" sldId="2147483648"/>
            <ac:spMk id="1031" creationId="{F47EBAF5-52AC-49CF-A3FD-31E596F2D8C6}"/>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A55F8A-EFD5-4895-A959-78648EBC2953}"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5EABAF18-CDCD-4994-8014-585850B95DE1}">
      <dgm:prSet phldrT="[Text]"/>
      <dgm:spPr>
        <a:solidFill>
          <a:schemeClr val="tx2"/>
        </a:solidFill>
      </dgm:spPr>
      <dgm:t>
        <a:bodyPr/>
        <a:lstStyle/>
        <a:p>
          <a:r>
            <a:rPr lang="en-US" dirty="0"/>
            <a:t>EHT PPDUs</a:t>
          </a:r>
        </a:p>
      </dgm:t>
    </dgm:pt>
    <dgm:pt modelId="{5DA1A88A-F7CB-4E19-8839-810C34367AC1}" type="parTrans" cxnId="{CA45FB67-3034-4F64-BD8E-6F6E4D2595AA}">
      <dgm:prSet/>
      <dgm:spPr/>
      <dgm:t>
        <a:bodyPr/>
        <a:lstStyle/>
        <a:p>
          <a:endParaRPr lang="en-US"/>
        </a:p>
      </dgm:t>
    </dgm:pt>
    <dgm:pt modelId="{72E8414A-0667-4557-8982-2167FA77D20D}" type="sibTrans" cxnId="{CA45FB67-3034-4F64-BD8E-6F6E4D2595AA}">
      <dgm:prSet/>
      <dgm:spPr/>
      <dgm:t>
        <a:bodyPr/>
        <a:lstStyle/>
        <a:p>
          <a:endParaRPr lang="en-US"/>
        </a:p>
      </dgm:t>
    </dgm:pt>
    <dgm:pt modelId="{2D3F511F-D829-4EBF-91D4-A957B17C833C}">
      <dgm:prSet phldrT="[Text]"/>
      <dgm:spPr>
        <a:solidFill>
          <a:schemeClr val="tx1"/>
        </a:solidFill>
      </dgm:spPr>
      <dgm:t>
        <a:bodyPr/>
        <a:lstStyle/>
        <a:p>
          <a:r>
            <a:rPr lang="en-US" dirty="0"/>
            <a:t>Compressed Modes</a:t>
          </a:r>
        </a:p>
      </dgm:t>
    </dgm:pt>
    <dgm:pt modelId="{5D93DD35-E8F8-4535-847E-35F285AFD464}" type="parTrans" cxnId="{4A930677-18F7-400D-AE2B-77F5E01DF381}">
      <dgm:prSet/>
      <dgm:spPr/>
      <dgm:t>
        <a:bodyPr/>
        <a:lstStyle/>
        <a:p>
          <a:endParaRPr lang="en-US"/>
        </a:p>
      </dgm:t>
    </dgm:pt>
    <dgm:pt modelId="{BC49A79C-7C07-4E66-8E4C-5996137D57B4}" type="sibTrans" cxnId="{4A930677-18F7-400D-AE2B-77F5E01DF381}">
      <dgm:prSet/>
      <dgm:spPr/>
      <dgm:t>
        <a:bodyPr/>
        <a:lstStyle/>
        <a:p>
          <a:endParaRPr lang="en-US"/>
        </a:p>
      </dgm:t>
    </dgm:pt>
    <dgm:pt modelId="{2A28B2B3-4CFD-44E5-B71D-F459ADE176A6}">
      <dgm:prSet phldrT="[Text]"/>
      <dgm:spPr>
        <a:solidFill>
          <a:srgbClr val="00B0F0"/>
        </a:solidFill>
      </dgm:spPr>
      <dgm:t>
        <a:bodyPr/>
        <a:lstStyle/>
        <a:p>
          <a:r>
            <a:rPr lang="en-US" dirty="0"/>
            <a:t>Uncompressed mode</a:t>
          </a:r>
        </a:p>
      </dgm:t>
    </dgm:pt>
    <dgm:pt modelId="{FBC9A77F-7B10-4B99-8491-1DA450363BC7}" type="parTrans" cxnId="{BEACD4B9-6398-4481-9085-9834E2F881EF}">
      <dgm:prSet/>
      <dgm:spPr/>
      <dgm:t>
        <a:bodyPr/>
        <a:lstStyle/>
        <a:p>
          <a:endParaRPr lang="en-US"/>
        </a:p>
      </dgm:t>
    </dgm:pt>
    <dgm:pt modelId="{C93118D5-772B-41C6-8AE8-D50BA5D84FE1}" type="sibTrans" cxnId="{BEACD4B9-6398-4481-9085-9834E2F881EF}">
      <dgm:prSet/>
      <dgm:spPr/>
      <dgm:t>
        <a:bodyPr/>
        <a:lstStyle/>
        <a:p>
          <a:endParaRPr lang="en-US"/>
        </a:p>
      </dgm:t>
    </dgm:pt>
    <dgm:pt modelId="{6AD41656-A590-4451-A2CC-3B03E463CDE7}">
      <dgm:prSet phldrT="[Text]"/>
      <dgm:spPr>
        <a:solidFill>
          <a:srgbClr val="FFC000"/>
        </a:solidFill>
      </dgm:spPr>
      <dgm:t>
        <a:bodyPr/>
        <a:lstStyle/>
        <a:p>
          <a:r>
            <a:rPr lang="en-US" dirty="0"/>
            <a:t>SU transmission</a:t>
          </a:r>
        </a:p>
      </dgm:t>
    </dgm:pt>
    <dgm:pt modelId="{11FF39AE-F046-4C15-B7C8-0A8043FB777B}" type="parTrans" cxnId="{C3DF7EB7-4C9A-4406-9348-953C4AE6C882}">
      <dgm:prSet/>
      <dgm:spPr/>
      <dgm:t>
        <a:bodyPr/>
        <a:lstStyle/>
        <a:p>
          <a:endParaRPr lang="en-US"/>
        </a:p>
      </dgm:t>
    </dgm:pt>
    <dgm:pt modelId="{ED1E6F31-1E44-417A-B637-D510F2508A0E}" type="sibTrans" cxnId="{C3DF7EB7-4C9A-4406-9348-953C4AE6C882}">
      <dgm:prSet/>
      <dgm:spPr/>
      <dgm:t>
        <a:bodyPr/>
        <a:lstStyle/>
        <a:p>
          <a:endParaRPr lang="en-US"/>
        </a:p>
      </dgm:t>
    </dgm:pt>
    <dgm:pt modelId="{C6C731E1-853D-4422-9630-A3A5A4202358}">
      <dgm:prSet phldrT="[Text]"/>
      <dgm:spPr>
        <a:solidFill>
          <a:srgbClr val="00B0F0"/>
        </a:solidFill>
      </dgm:spPr>
      <dgm:t>
        <a:bodyPr/>
        <a:lstStyle/>
        <a:p>
          <a:r>
            <a:rPr lang="en-US" dirty="0"/>
            <a:t>Non-OFDMA MU-MIMO</a:t>
          </a:r>
        </a:p>
      </dgm:t>
    </dgm:pt>
    <dgm:pt modelId="{5E931F6F-E62C-45C0-810B-A01B393BC9F2}" type="parTrans" cxnId="{68358906-455F-46B1-B1C7-CBFE09CEF1D5}">
      <dgm:prSet/>
      <dgm:spPr/>
      <dgm:t>
        <a:bodyPr/>
        <a:lstStyle/>
        <a:p>
          <a:endParaRPr lang="en-US"/>
        </a:p>
      </dgm:t>
    </dgm:pt>
    <dgm:pt modelId="{578F343D-F3E3-4080-99BE-210ADE25945E}" type="sibTrans" cxnId="{68358906-455F-46B1-B1C7-CBFE09CEF1D5}">
      <dgm:prSet/>
      <dgm:spPr/>
      <dgm:t>
        <a:bodyPr/>
        <a:lstStyle/>
        <a:p>
          <a:endParaRPr lang="en-US"/>
        </a:p>
      </dgm:t>
    </dgm:pt>
    <dgm:pt modelId="{3499C3DE-40EC-42E0-8FC1-020FBE407A26}">
      <dgm:prSet phldrT="[Text]"/>
      <dgm:spPr>
        <a:solidFill>
          <a:srgbClr val="FFC000"/>
        </a:solidFill>
      </dgm:spPr>
      <dgm:t>
        <a:bodyPr/>
        <a:lstStyle/>
        <a:p>
          <a:r>
            <a:rPr lang="en-US" dirty="0" err="1"/>
            <a:t>DUPed</a:t>
          </a:r>
          <a:r>
            <a:rPr lang="en-US" dirty="0"/>
            <a:t> SU</a:t>
          </a:r>
        </a:p>
      </dgm:t>
    </dgm:pt>
    <dgm:pt modelId="{8BC87449-20CA-481E-BF34-999DA3E71C41}" type="parTrans" cxnId="{DD7EBFBB-D214-4E39-9801-6C19B9DCC4DA}">
      <dgm:prSet/>
      <dgm:spPr/>
      <dgm:t>
        <a:bodyPr/>
        <a:lstStyle/>
        <a:p>
          <a:endParaRPr lang="en-US"/>
        </a:p>
      </dgm:t>
    </dgm:pt>
    <dgm:pt modelId="{4CD759F9-25E6-46D8-9E4C-F8DE9C06A090}" type="sibTrans" cxnId="{DD7EBFBB-D214-4E39-9801-6C19B9DCC4DA}">
      <dgm:prSet/>
      <dgm:spPr/>
      <dgm:t>
        <a:bodyPr/>
        <a:lstStyle/>
        <a:p>
          <a:endParaRPr lang="en-US"/>
        </a:p>
      </dgm:t>
    </dgm:pt>
    <dgm:pt modelId="{44010A5C-007D-4958-A396-DE0F70164BBD}">
      <dgm:prSet phldrT="[Text]"/>
      <dgm:spPr>
        <a:solidFill>
          <a:srgbClr val="FFC000"/>
        </a:solidFill>
      </dgm:spPr>
      <dgm:t>
        <a:bodyPr/>
        <a:lstStyle/>
        <a:p>
          <a:r>
            <a:rPr lang="en-US" dirty="0"/>
            <a:t>NDP</a:t>
          </a:r>
        </a:p>
      </dgm:t>
    </dgm:pt>
    <dgm:pt modelId="{10BCF80C-5ABE-4C03-8142-5265912DB54B}" type="parTrans" cxnId="{26DDE0B6-3924-43AE-A6D1-7773A258A911}">
      <dgm:prSet/>
      <dgm:spPr/>
      <dgm:t>
        <a:bodyPr/>
        <a:lstStyle/>
        <a:p>
          <a:endParaRPr lang="en-US"/>
        </a:p>
      </dgm:t>
    </dgm:pt>
    <dgm:pt modelId="{5BA70FF7-A73C-4FD7-A9AF-F7B463F2FD4B}" type="sibTrans" cxnId="{26DDE0B6-3924-43AE-A6D1-7773A258A911}">
      <dgm:prSet/>
      <dgm:spPr/>
      <dgm:t>
        <a:bodyPr/>
        <a:lstStyle/>
        <a:p>
          <a:endParaRPr lang="en-US"/>
        </a:p>
      </dgm:t>
    </dgm:pt>
    <dgm:pt modelId="{29226164-1948-45C2-AB88-AE059429C210}">
      <dgm:prSet phldrT="[Text]"/>
      <dgm:spPr>
        <a:solidFill>
          <a:schemeClr val="tx2"/>
        </a:solidFill>
      </dgm:spPr>
      <dgm:t>
        <a:bodyPr/>
        <a:lstStyle/>
        <a:p>
          <a:r>
            <a:rPr lang="en-US" dirty="0"/>
            <a:t>Trigger Based</a:t>
          </a:r>
        </a:p>
      </dgm:t>
    </dgm:pt>
    <dgm:pt modelId="{5F4BDAEA-9C0E-4632-A91C-6A12B9D5AC54}" type="parTrans" cxnId="{8C31879B-D83A-43F6-9C34-769CA12359B3}">
      <dgm:prSet/>
      <dgm:spPr/>
      <dgm:t>
        <a:bodyPr/>
        <a:lstStyle/>
        <a:p>
          <a:endParaRPr lang="en-US"/>
        </a:p>
      </dgm:t>
    </dgm:pt>
    <dgm:pt modelId="{10F8B2A8-200A-4C7D-89AF-82B3F0B89AEB}" type="sibTrans" cxnId="{8C31879B-D83A-43F6-9C34-769CA12359B3}">
      <dgm:prSet/>
      <dgm:spPr/>
      <dgm:t>
        <a:bodyPr/>
        <a:lstStyle/>
        <a:p>
          <a:endParaRPr lang="en-US"/>
        </a:p>
      </dgm:t>
    </dgm:pt>
    <dgm:pt modelId="{2A390B03-8684-463E-AC72-0055C6EA0475}">
      <dgm:prSet phldrT="[Text]"/>
      <dgm:spPr>
        <a:solidFill>
          <a:schemeClr val="tx2"/>
        </a:solidFill>
      </dgm:spPr>
      <dgm:t>
        <a:bodyPr/>
        <a:lstStyle/>
        <a:p>
          <a:r>
            <a:rPr lang="en-US" dirty="0"/>
            <a:t>Non-trigger Based</a:t>
          </a:r>
        </a:p>
      </dgm:t>
    </dgm:pt>
    <dgm:pt modelId="{F52CA508-9641-4D27-8430-E103299474EC}" type="parTrans" cxnId="{3F9ABD54-8BAD-4D11-87B1-30CC6A59F096}">
      <dgm:prSet/>
      <dgm:spPr/>
      <dgm:t>
        <a:bodyPr/>
        <a:lstStyle/>
        <a:p>
          <a:endParaRPr lang="en-US"/>
        </a:p>
      </dgm:t>
    </dgm:pt>
    <dgm:pt modelId="{1878754A-0400-4027-9E31-5B91893D7772}" type="sibTrans" cxnId="{3F9ABD54-8BAD-4D11-87B1-30CC6A59F096}">
      <dgm:prSet/>
      <dgm:spPr/>
      <dgm:t>
        <a:bodyPr/>
        <a:lstStyle/>
        <a:p>
          <a:endParaRPr lang="en-US"/>
        </a:p>
      </dgm:t>
    </dgm:pt>
    <dgm:pt modelId="{C299416D-1D1D-4E61-9E3C-E9F664739D67}" type="pres">
      <dgm:prSet presAssocID="{93A55F8A-EFD5-4895-A959-78648EBC2953}" presName="hierChild1" presStyleCnt="0">
        <dgm:presLayoutVars>
          <dgm:orgChart val="1"/>
          <dgm:chPref val="1"/>
          <dgm:dir/>
          <dgm:animOne val="branch"/>
          <dgm:animLvl val="lvl"/>
          <dgm:resizeHandles/>
        </dgm:presLayoutVars>
      </dgm:prSet>
      <dgm:spPr/>
    </dgm:pt>
    <dgm:pt modelId="{A38ADE94-E7F7-4BB9-AFBF-18EE437C3555}" type="pres">
      <dgm:prSet presAssocID="{5EABAF18-CDCD-4994-8014-585850B95DE1}" presName="hierRoot1" presStyleCnt="0">
        <dgm:presLayoutVars>
          <dgm:hierBranch val="init"/>
        </dgm:presLayoutVars>
      </dgm:prSet>
      <dgm:spPr/>
    </dgm:pt>
    <dgm:pt modelId="{1BE4FCD9-C55D-41D1-82E0-8273E81C95C9}" type="pres">
      <dgm:prSet presAssocID="{5EABAF18-CDCD-4994-8014-585850B95DE1}" presName="rootComposite1" presStyleCnt="0"/>
      <dgm:spPr/>
    </dgm:pt>
    <dgm:pt modelId="{1E40F94B-D6C3-4856-8162-A0A4221AAE84}" type="pres">
      <dgm:prSet presAssocID="{5EABAF18-CDCD-4994-8014-585850B95DE1}" presName="rootText1" presStyleLbl="node0" presStyleIdx="0" presStyleCnt="1">
        <dgm:presLayoutVars>
          <dgm:chPref val="3"/>
        </dgm:presLayoutVars>
      </dgm:prSet>
      <dgm:spPr/>
    </dgm:pt>
    <dgm:pt modelId="{A5A41051-A3CC-4F7D-BD38-CACD9024875B}" type="pres">
      <dgm:prSet presAssocID="{5EABAF18-CDCD-4994-8014-585850B95DE1}" presName="rootConnector1" presStyleLbl="node1" presStyleIdx="0" presStyleCnt="0"/>
      <dgm:spPr/>
    </dgm:pt>
    <dgm:pt modelId="{7C0CD036-E981-40DB-910E-1096B26BC7CF}" type="pres">
      <dgm:prSet presAssocID="{5EABAF18-CDCD-4994-8014-585850B95DE1}" presName="hierChild2" presStyleCnt="0"/>
      <dgm:spPr/>
    </dgm:pt>
    <dgm:pt modelId="{F2C02C45-70CA-4981-A3EA-7CC567004FA1}" type="pres">
      <dgm:prSet presAssocID="{5F4BDAEA-9C0E-4632-A91C-6A12B9D5AC54}" presName="Name37" presStyleLbl="parChTrans1D2" presStyleIdx="0" presStyleCnt="2"/>
      <dgm:spPr/>
    </dgm:pt>
    <dgm:pt modelId="{07491A8C-67E2-46FC-BB55-9354DC0672D6}" type="pres">
      <dgm:prSet presAssocID="{29226164-1948-45C2-AB88-AE059429C210}" presName="hierRoot2" presStyleCnt="0">
        <dgm:presLayoutVars>
          <dgm:hierBranch val="init"/>
        </dgm:presLayoutVars>
      </dgm:prSet>
      <dgm:spPr/>
    </dgm:pt>
    <dgm:pt modelId="{AA0D06A9-834D-4BC6-AF16-47FF383CE895}" type="pres">
      <dgm:prSet presAssocID="{29226164-1948-45C2-AB88-AE059429C210}" presName="rootComposite" presStyleCnt="0"/>
      <dgm:spPr/>
    </dgm:pt>
    <dgm:pt modelId="{73FCE66D-B963-4831-850B-BBAD73ACC173}" type="pres">
      <dgm:prSet presAssocID="{29226164-1948-45C2-AB88-AE059429C210}" presName="rootText" presStyleLbl="node2" presStyleIdx="0" presStyleCnt="2">
        <dgm:presLayoutVars>
          <dgm:chPref val="3"/>
        </dgm:presLayoutVars>
      </dgm:prSet>
      <dgm:spPr/>
    </dgm:pt>
    <dgm:pt modelId="{5FD975C2-F8CA-4C1C-A39D-846F2CE37EF3}" type="pres">
      <dgm:prSet presAssocID="{29226164-1948-45C2-AB88-AE059429C210}" presName="rootConnector" presStyleLbl="node2" presStyleIdx="0" presStyleCnt="2"/>
      <dgm:spPr/>
    </dgm:pt>
    <dgm:pt modelId="{28D695AF-04EC-4D8E-9F74-DC359D34A679}" type="pres">
      <dgm:prSet presAssocID="{29226164-1948-45C2-AB88-AE059429C210}" presName="hierChild4" presStyleCnt="0"/>
      <dgm:spPr/>
    </dgm:pt>
    <dgm:pt modelId="{309C3B04-9B5E-47DA-AC85-E06383A741C3}" type="pres">
      <dgm:prSet presAssocID="{29226164-1948-45C2-AB88-AE059429C210}" presName="hierChild5" presStyleCnt="0"/>
      <dgm:spPr/>
    </dgm:pt>
    <dgm:pt modelId="{1EF27237-868F-4FD5-B221-1353563FA40E}" type="pres">
      <dgm:prSet presAssocID="{F52CA508-9641-4D27-8430-E103299474EC}" presName="Name37" presStyleLbl="parChTrans1D2" presStyleIdx="1" presStyleCnt="2"/>
      <dgm:spPr/>
    </dgm:pt>
    <dgm:pt modelId="{5E831E91-2045-4B28-A319-0F1D3F0EAFC3}" type="pres">
      <dgm:prSet presAssocID="{2A390B03-8684-463E-AC72-0055C6EA0475}" presName="hierRoot2" presStyleCnt="0">
        <dgm:presLayoutVars>
          <dgm:hierBranch val="init"/>
        </dgm:presLayoutVars>
      </dgm:prSet>
      <dgm:spPr/>
    </dgm:pt>
    <dgm:pt modelId="{E5BCE75F-A4FE-4E9D-9BA1-0C94C5F4133F}" type="pres">
      <dgm:prSet presAssocID="{2A390B03-8684-463E-AC72-0055C6EA0475}" presName="rootComposite" presStyleCnt="0"/>
      <dgm:spPr/>
    </dgm:pt>
    <dgm:pt modelId="{54D506A5-F9E0-43EE-AFA4-509322892A57}" type="pres">
      <dgm:prSet presAssocID="{2A390B03-8684-463E-AC72-0055C6EA0475}" presName="rootText" presStyleLbl="node2" presStyleIdx="1" presStyleCnt="2">
        <dgm:presLayoutVars>
          <dgm:chPref val="3"/>
        </dgm:presLayoutVars>
      </dgm:prSet>
      <dgm:spPr/>
    </dgm:pt>
    <dgm:pt modelId="{4D650D33-8721-46EE-81F8-51118AAFB433}" type="pres">
      <dgm:prSet presAssocID="{2A390B03-8684-463E-AC72-0055C6EA0475}" presName="rootConnector" presStyleLbl="node2" presStyleIdx="1" presStyleCnt="2"/>
      <dgm:spPr/>
    </dgm:pt>
    <dgm:pt modelId="{AC01C3C6-0B2A-4122-8EC1-21157E77E65D}" type="pres">
      <dgm:prSet presAssocID="{2A390B03-8684-463E-AC72-0055C6EA0475}" presName="hierChild4" presStyleCnt="0"/>
      <dgm:spPr/>
    </dgm:pt>
    <dgm:pt modelId="{F516FF7D-C4C0-4A37-991D-38CEAC93B532}" type="pres">
      <dgm:prSet presAssocID="{5D93DD35-E8F8-4535-847E-35F285AFD464}" presName="Name37" presStyleLbl="parChTrans1D3" presStyleIdx="0" presStyleCnt="2"/>
      <dgm:spPr/>
    </dgm:pt>
    <dgm:pt modelId="{42EB6F65-8316-4F06-80B6-68C95B0E62F9}" type="pres">
      <dgm:prSet presAssocID="{2D3F511F-D829-4EBF-91D4-A957B17C833C}" presName="hierRoot2" presStyleCnt="0">
        <dgm:presLayoutVars>
          <dgm:hierBranch val="init"/>
        </dgm:presLayoutVars>
      </dgm:prSet>
      <dgm:spPr/>
    </dgm:pt>
    <dgm:pt modelId="{0C4FA5F5-28A8-4CF0-85BD-4DCB68649A7A}" type="pres">
      <dgm:prSet presAssocID="{2D3F511F-D829-4EBF-91D4-A957B17C833C}" presName="rootComposite" presStyleCnt="0"/>
      <dgm:spPr/>
    </dgm:pt>
    <dgm:pt modelId="{E56BB276-F592-4E19-BAED-8812BA7B3B51}" type="pres">
      <dgm:prSet presAssocID="{2D3F511F-D829-4EBF-91D4-A957B17C833C}" presName="rootText" presStyleLbl="node3" presStyleIdx="0" presStyleCnt="2">
        <dgm:presLayoutVars>
          <dgm:chPref val="3"/>
        </dgm:presLayoutVars>
      </dgm:prSet>
      <dgm:spPr/>
    </dgm:pt>
    <dgm:pt modelId="{199ED396-437F-4229-A262-073C8640C08F}" type="pres">
      <dgm:prSet presAssocID="{2D3F511F-D829-4EBF-91D4-A957B17C833C}" presName="rootConnector" presStyleLbl="node3" presStyleIdx="0" presStyleCnt="2"/>
      <dgm:spPr/>
    </dgm:pt>
    <dgm:pt modelId="{C198F62F-8D15-4D0A-BFB6-5092648A612B}" type="pres">
      <dgm:prSet presAssocID="{2D3F511F-D829-4EBF-91D4-A957B17C833C}" presName="hierChild4" presStyleCnt="0"/>
      <dgm:spPr/>
    </dgm:pt>
    <dgm:pt modelId="{06C1D43B-FA0E-41E7-A2B9-C3D076E717D7}" type="pres">
      <dgm:prSet presAssocID="{11FF39AE-F046-4C15-B7C8-0A8043FB777B}" presName="Name37" presStyleLbl="parChTrans1D4" presStyleIdx="0" presStyleCnt="4"/>
      <dgm:spPr/>
    </dgm:pt>
    <dgm:pt modelId="{86361B31-C795-454A-BEC3-D543FC125C93}" type="pres">
      <dgm:prSet presAssocID="{6AD41656-A590-4451-A2CC-3B03E463CDE7}" presName="hierRoot2" presStyleCnt="0">
        <dgm:presLayoutVars>
          <dgm:hierBranch val="init"/>
        </dgm:presLayoutVars>
      </dgm:prSet>
      <dgm:spPr/>
    </dgm:pt>
    <dgm:pt modelId="{7BD091E8-EC06-4633-A636-DC8134C24266}" type="pres">
      <dgm:prSet presAssocID="{6AD41656-A590-4451-A2CC-3B03E463CDE7}" presName="rootComposite" presStyleCnt="0"/>
      <dgm:spPr/>
    </dgm:pt>
    <dgm:pt modelId="{4D97FECF-E521-42EC-B6E3-2EF1C02CF85C}" type="pres">
      <dgm:prSet presAssocID="{6AD41656-A590-4451-A2CC-3B03E463CDE7}" presName="rootText" presStyleLbl="node4" presStyleIdx="0" presStyleCnt="4">
        <dgm:presLayoutVars>
          <dgm:chPref val="3"/>
        </dgm:presLayoutVars>
      </dgm:prSet>
      <dgm:spPr/>
    </dgm:pt>
    <dgm:pt modelId="{B478A7FC-1BFE-4097-8B18-C356D59A5449}" type="pres">
      <dgm:prSet presAssocID="{6AD41656-A590-4451-A2CC-3B03E463CDE7}" presName="rootConnector" presStyleLbl="node4" presStyleIdx="0" presStyleCnt="4"/>
      <dgm:spPr/>
    </dgm:pt>
    <dgm:pt modelId="{E5775C93-09D0-47E4-8BE7-C420C7544F65}" type="pres">
      <dgm:prSet presAssocID="{6AD41656-A590-4451-A2CC-3B03E463CDE7}" presName="hierChild4" presStyleCnt="0"/>
      <dgm:spPr/>
    </dgm:pt>
    <dgm:pt modelId="{0AA0BCBC-011B-47A6-99BB-D061BCF33007}" type="pres">
      <dgm:prSet presAssocID="{6AD41656-A590-4451-A2CC-3B03E463CDE7}" presName="hierChild5" presStyleCnt="0"/>
      <dgm:spPr/>
    </dgm:pt>
    <dgm:pt modelId="{7C466FCC-2571-48E6-AD5E-5BEFE31D429A}" type="pres">
      <dgm:prSet presAssocID="{5E931F6F-E62C-45C0-810B-A01B393BC9F2}" presName="Name37" presStyleLbl="parChTrans1D4" presStyleIdx="1" presStyleCnt="4"/>
      <dgm:spPr/>
    </dgm:pt>
    <dgm:pt modelId="{55739AF9-300B-4C1E-B08E-12D7ED2B0353}" type="pres">
      <dgm:prSet presAssocID="{C6C731E1-853D-4422-9630-A3A5A4202358}" presName="hierRoot2" presStyleCnt="0">
        <dgm:presLayoutVars>
          <dgm:hierBranch val="init"/>
        </dgm:presLayoutVars>
      </dgm:prSet>
      <dgm:spPr/>
    </dgm:pt>
    <dgm:pt modelId="{7ABA8CC8-34D2-488C-98DF-48BF5F51ED02}" type="pres">
      <dgm:prSet presAssocID="{C6C731E1-853D-4422-9630-A3A5A4202358}" presName="rootComposite" presStyleCnt="0"/>
      <dgm:spPr/>
    </dgm:pt>
    <dgm:pt modelId="{229CE40F-962A-4607-9165-A8F4CFED3C66}" type="pres">
      <dgm:prSet presAssocID="{C6C731E1-853D-4422-9630-A3A5A4202358}" presName="rootText" presStyleLbl="node4" presStyleIdx="1" presStyleCnt="4">
        <dgm:presLayoutVars>
          <dgm:chPref val="3"/>
        </dgm:presLayoutVars>
      </dgm:prSet>
      <dgm:spPr/>
    </dgm:pt>
    <dgm:pt modelId="{F8FC448D-099C-45F8-8332-7A93F0D16FAF}" type="pres">
      <dgm:prSet presAssocID="{C6C731E1-853D-4422-9630-A3A5A4202358}" presName="rootConnector" presStyleLbl="node4" presStyleIdx="1" presStyleCnt="4"/>
      <dgm:spPr/>
    </dgm:pt>
    <dgm:pt modelId="{998B8B18-464A-44E8-A8B8-CCF9FE7DCCA4}" type="pres">
      <dgm:prSet presAssocID="{C6C731E1-853D-4422-9630-A3A5A4202358}" presName="hierChild4" presStyleCnt="0"/>
      <dgm:spPr/>
    </dgm:pt>
    <dgm:pt modelId="{CF6267AF-585B-438D-89C6-0FF05539B4D2}" type="pres">
      <dgm:prSet presAssocID="{C6C731E1-853D-4422-9630-A3A5A4202358}" presName="hierChild5" presStyleCnt="0"/>
      <dgm:spPr/>
    </dgm:pt>
    <dgm:pt modelId="{2D84BB82-A252-4031-9C14-A0C84906EBAC}" type="pres">
      <dgm:prSet presAssocID="{8BC87449-20CA-481E-BF34-999DA3E71C41}" presName="Name37" presStyleLbl="parChTrans1D4" presStyleIdx="2" presStyleCnt="4"/>
      <dgm:spPr/>
    </dgm:pt>
    <dgm:pt modelId="{5FA1182D-F868-4207-BE6D-9EDE90400290}" type="pres">
      <dgm:prSet presAssocID="{3499C3DE-40EC-42E0-8FC1-020FBE407A26}" presName="hierRoot2" presStyleCnt="0">
        <dgm:presLayoutVars>
          <dgm:hierBranch val="init"/>
        </dgm:presLayoutVars>
      </dgm:prSet>
      <dgm:spPr/>
    </dgm:pt>
    <dgm:pt modelId="{8ED8C7AF-FDB9-4870-B9C6-B7BDE505C1F6}" type="pres">
      <dgm:prSet presAssocID="{3499C3DE-40EC-42E0-8FC1-020FBE407A26}" presName="rootComposite" presStyleCnt="0"/>
      <dgm:spPr/>
    </dgm:pt>
    <dgm:pt modelId="{2E8536BB-AE09-45BC-934A-EA437DDF2BE3}" type="pres">
      <dgm:prSet presAssocID="{3499C3DE-40EC-42E0-8FC1-020FBE407A26}" presName="rootText" presStyleLbl="node4" presStyleIdx="2" presStyleCnt="4">
        <dgm:presLayoutVars>
          <dgm:chPref val="3"/>
        </dgm:presLayoutVars>
      </dgm:prSet>
      <dgm:spPr/>
    </dgm:pt>
    <dgm:pt modelId="{78BD4CD9-9DFC-4961-A034-BE1CA84C7B4C}" type="pres">
      <dgm:prSet presAssocID="{3499C3DE-40EC-42E0-8FC1-020FBE407A26}" presName="rootConnector" presStyleLbl="node4" presStyleIdx="2" presStyleCnt="4"/>
      <dgm:spPr/>
    </dgm:pt>
    <dgm:pt modelId="{99C91519-6C22-459B-B639-FBB3E86541C8}" type="pres">
      <dgm:prSet presAssocID="{3499C3DE-40EC-42E0-8FC1-020FBE407A26}" presName="hierChild4" presStyleCnt="0"/>
      <dgm:spPr/>
    </dgm:pt>
    <dgm:pt modelId="{63CE35BA-CEF6-4FB2-BAC9-7A77CF67CBDA}" type="pres">
      <dgm:prSet presAssocID="{3499C3DE-40EC-42E0-8FC1-020FBE407A26}" presName="hierChild5" presStyleCnt="0"/>
      <dgm:spPr/>
    </dgm:pt>
    <dgm:pt modelId="{9D3EFB97-B22E-49DE-9C86-2D7FC413B53A}" type="pres">
      <dgm:prSet presAssocID="{10BCF80C-5ABE-4C03-8142-5265912DB54B}" presName="Name37" presStyleLbl="parChTrans1D4" presStyleIdx="3" presStyleCnt="4"/>
      <dgm:spPr/>
    </dgm:pt>
    <dgm:pt modelId="{0437CCDF-1798-43B8-8D09-D2BFE8DBF17E}" type="pres">
      <dgm:prSet presAssocID="{44010A5C-007D-4958-A396-DE0F70164BBD}" presName="hierRoot2" presStyleCnt="0">
        <dgm:presLayoutVars>
          <dgm:hierBranch val="init"/>
        </dgm:presLayoutVars>
      </dgm:prSet>
      <dgm:spPr/>
    </dgm:pt>
    <dgm:pt modelId="{50159EDC-A56A-4916-89BB-287A8EA6028E}" type="pres">
      <dgm:prSet presAssocID="{44010A5C-007D-4958-A396-DE0F70164BBD}" presName="rootComposite" presStyleCnt="0"/>
      <dgm:spPr/>
    </dgm:pt>
    <dgm:pt modelId="{5F7AA44B-6F58-46D1-AA90-03FC835D0E83}" type="pres">
      <dgm:prSet presAssocID="{44010A5C-007D-4958-A396-DE0F70164BBD}" presName="rootText" presStyleLbl="node4" presStyleIdx="3" presStyleCnt="4">
        <dgm:presLayoutVars>
          <dgm:chPref val="3"/>
        </dgm:presLayoutVars>
      </dgm:prSet>
      <dgm:spPr/>
    </dgm:pt>
    <dgm:pt modelId="{0BC6C3A4-6109-4D43-8099-8256B4F7ECD0}" type="pres">
      <dgm:prSet presAssocID="{44010A5C-007D-4958-A396-DE0F70164BBD}" presName="rootConnector" presStyleLbl="node4" presStyleIdx="3" presStyleCnt="4"/>
      <dgm:spPr/>
    </dgm:pt>
    <dgm:pt modelId="{CBFD5988-190E-4E1E-A3B6-4D061436DB9C}" type="pres">
      <dgm:prSet presAssocID="{44010A5C-007D-4958-A396-DE0F70164BBD}" presName="hierChild4" presStyleCnt="0"/>
      <dgm:spPr/>
    </dgm:pt>
    <dgm:pt modelId="{2DCFCF98-0B9A-413B-BF80-E8E6923EA493}" type="pres">
      <dgm:prSet presAssocID="{44010A5C-007D-4958-A396-DE0F70164BBD}" presName="hierChild5" presStyleCnt="0"/>
      <dgm:spPr/>
    </dgm:pt>
    <dgm:pt modelId="{E5E65CD9-6D7C-4DBD-8E23-F9EA851746E7}" type="pres">
      <dgm:prSet presAssocID="{2D3F511F-D829-4EBF-91D4-A957B17C833C}" presName="hierChild5" presStyleCnt="0"/>
      <dgm:spPr/>
    </dgm:pt>
    <dgm:pt modelId="{8E88B99E-C6BC-46B7-A4AF-59B020AA98A1}" type="pres">
      <dgm:prSet presAssocID="{FBC9A77F-7B10-4B99-8491-1DA450363BC7}" presName="Name37" presStyleLbl="parChTrans1D3" presStyleIdx="1" presStyleCnt="2"/>
      <dgm:spPr/>
    </dgm:pt>
    <dgm:pt modelId="{13B59A7C-F129-424D-BA8F-9F87228CCD2E}" type="pres">
      <dgm:prSet presAssocID="{2A28B2B3-4CFD-44E5-B71D-F459ADE176A6}" presName="hierRoot2" presStyleCnt="0">
        <dgm:presLayoutVars>
          <dgm:hierBranch val="init"/>
        </dgm:presLayoutVars>
      </dgm:prSet>
      <dgm:spPr/>
    </dgm:pt>
    <dgm:pt modelId="{576AC5D8-B85F-4ACF-9260-CC7279A22C93}" type="pres">
      <dgm:prSet presAssocID="{2A28B2B3-4CFD-44E5-B71D-F459ADE176A6}" presName="rootComposite" presStyleCnt="0"/>
      <dgm:spPr/>
    </dgm:pt>
    <dgm:pt modelId="{59922ECB-39FB-4CB4-A32F-9075B10AC831}" type="pres">
      <dgm:prSet presAssocID="{2A28B2B3-4CFD-44E5-B71D-F459ADE176A6}" presName="rootText" presStyleLbl="node3" presStyleIdx="1" presStyleCnt="2">
        <dgm:presLayoutVars>
          <dgm:chPref val="3"/>
        </dgm:presLayoutVars>
      </dgm:prSet>
      <dgm:spPr/>
    </dgm:pt>
    <dgm:pt modelId="{0BDF91E8-452A-4965-A93E-225C3FAFFD29}" type="pres">
      <dgm:prSet presAssocID="{2A28B2B3-4CFD-44E5-B71D-F459ADE176A6}" presName="rootConnector" presStyleLbl="node3" presStyleIdx="1" presStyleCnt="2"/>
      <dgm:spPr/>
    </dgm:pt>
    <dgm:pt modelId="{76EC562B-F020-4B76-AD3F-B5B6A608B25B}" type="pres">
      <dgm:prSet presAssocID="{2A28B2B3-4CFD-44E5-B71D-F459ADE176A6}" presName="hierChild4" presStyleCnt="0"/>
      <dgm:spPr/>
    </dgm:pt>
    <dgm:pt modelId="{AB20A0B5-C041-4207-9891-F8B371679254}" type="pres">
      <dgm:prSet presAssocID="{2A28B2B3-4CFD-44E5-B71D-F459ADE176A6}" presName="hierChild5" presStyleCnt="0"/>
      <dgm:spPr/>
    </dgm:pt>
    <dgm:pt modelId="{11D849F3-6186-4E3A-995A-DC6F7FF10194}" type="pres">
      <dgm:prSet presAssocID="{2A390B03-8684-463E-AC72-0055C6EA0475}" presName="hierChild5" presStyleCnt="0"/>
      <dgm:spPr/>
    </dgm:pt>
    <dgm:pt modelId="{DFA38C6C-DADB-48C7-B2AB-A400C5F6905D}" type="pres">
      <dgm:prSet presAssocID="{5EABAF18-CDCD-4994-8014-585850B95DE1}" presName="hierChild3" presStyleCnt="0"/>
      <dgm:spPr/>
    </dgm:pt>
  </dgm:ptLst>
  <dgm:cxnLst>
    <dgm:cxn modelId="{2CCA6402-5C02-4FF8-8313-EEFCD41562C7}" type="presOf" srcId="{3499C3DE-40EC-42E0-8FC1-020FBE407A26}" destId="{78BD4CD9-9DFC-4961-A034-BE1CA84C7B4C}" srcOrd="1" destOrd="0" presId="urn:microsoft.com/office/officeart/2005/8/layout/orgChart1"/>
    <dgm:cxn modelId="{75B90B06-997F-4900-A6E2-DFC773C3446F}" type="presOf" srcId="{11FF39AE-F046-4C15-B7C8-0A8043FB777B}" destId="{06C1D43B-FA0E-41E7-A2B9-C3D076E717D7}" srcOrd="0" destOrd="0" presId="urn:microsoft.com/office/officeart/2005/8/layout/orgChart1"/>
    <dgm:cxn modelId="{68358906-455F-46B1-B1C7-CBFE09CEF1D5}" srcId="{2D3F511F-D829-4EBF-91D4-A957B17C833C}" destId="{C6C731E1-853D-4422-9630-A3A5A4202358}" srcOrd="1" destOrd="0" parTransId="{5E931F6F-E62C-45C0-810B-A01B393BC9F2}" sibTransId="{578F343D-F3E3-4080-99BE-210ADE25945E}"/>
    <dgm:cxn modelId="{90325E13-58BE-4BDE-8C85-0AD05D75EAFF}" type="presOf" srcId="{5D93DD35-E8F8-4535-847E-35F285AFD464}" destId="{F516FF7D-C4C0-4A37-991D-38CEAC93B532}" srcOrd="0" destOrd="0" presId="urn:microsoft.com/office/officeart/2005/8/layout/orgChart1"/>
    <dgm:cxn modelId="{12AAED15-BEAA-4E14-9319-884AE60128B9}" type="presOf" srcId="{6AD41656-A590-4451-A2CC-3B03E463CDE7}" destId="{4D97FECF-E521-42EC-B6E3-2EF1C02CF85C}" srcOrd="0" destOrd="0" presId="urn:microsoft.com/office/officeart/2005/8/layout/orgChart1"/>
    <dgm:cxn modelId="{32A5A016-3D29-4037-8376-3E0EBB54B397}" type="presOf" srcId="{C6C731E1-853D-4422-9630-A3A5A4202358}" destId="{F8FC448D-099C-45F8-8332-7A93F0D16FAF}" srcOrd="1" destOrd="0" presId="urn:microsoft.com/office/officeart/2005/8/layout/orgChart1"/>
    <dgm:cxn modelId="{16B15430-B6DC-438B-BF47-3D74CEBCDF44}" type="presOf" srcId="{10BCF80C-5ABE-4C03-8142-5265912DB54B}" destId="{9D3EFB97-B22E-49DE-9C86-2D7FC413B53A}" srcOrd="0" destOrd="0" presId="urn:microsoft.com/office/officeart/2005/8/layout/orgChart1"/>
    <dgm:cxn modelId="{A6825B37-8586-4608-9DDC-EC377445C19C}" type="presOf" srcId="{44010A5C-007D-4958-A396-DE0F70164BBD}" destId="{0BC6C3A4-6109-4D43-8099-8256B4F7ECD0}" srcOrd="1" destOrd="0" presId="urn:microsoft.com/office/officeart/2005/8/layout/orgChart1"/>
    <dgm:cxn modelId="{3741A83C-9D73-46A6-909E-9F48CCE144FD}" type="presOf" srcId="{FBC9A77F-7B10-4B99-8491-1DA450363BC7}" destId="{8E88B99E-C6BC-46B7-A4AF-59B020AA98A1}" srcOrd="0" destOrd="0" presId="urn:microsoft.com/office/officeart/2005/8/layout/orgChart1"/>
    <dgm:cxn modelId="{6E55943E-0011-49DA-B180-ADC8953E9B0E}" type="presOf" srcId="{2D3F511F-D829-4EBF-91D4-A957B17C833C}" destId="{199ED396-437F-4229-A262-073C8640C08F}" srcOrd="1" destOrd="0" presId="urn:microsoft.com/office/officeart/2005/8/layout/orgChart1"/>
    <dgm:cxn modelId="{01EEB43F-9846-426A-834A-432AC87F8D72}" type="presOf" srcId="{3499C3DE-40EC-42E0-8FC1-020FBE407A26}" destId="{2E8536BB-AE09-45BC-934A-EA437DDF2BE3}" srcOrd="0" destOrd="0" presId="urn:microsoft.com/office/officeart/2005/8/layout/orgChart1"/>
    <dgm:cxn modelId="{4C1FF75E-2005-4CED-B3D1-99CB429A1206}" type="presOf" srcId="{2A390B03-8684-463E-AC72-0055C6EA0475}" destId="{54D506A5-F9E0-43EE-AFA4-509322892A57}" srcOrd="0" destOrd="0" presId="urn:microsoft.com/office/officeart/2005/8/layout/orgChart1"/>
    <dgm:cxn modelId="{92BEF966-2068-42D2-8B3B-080684894D5B}" type="presOf" srcId="{2D3F511F-D829-4EBF-91D4-A957B17C833C}" destId="{E56BB276-F592-4E19-BAED-8812BA7B3B51}" srcOrd="0" destOrd="0" presId="urn:microsoft.com/office/officeart/2005/8/layout/orgChart1"/>
    <dgm:cxn modelId="{CA45FB67-3034-4F64-BD8E-6F6E4D2595AA}" srcId="{93A55F8A-EFD5-4895-A959-78648EBC2953}" destId="{5EABAF18-CDCD-4994-8014-585850B95DE1}" srcOrd="0" destOrd="0" parTransId="{5DA1A88A-F7CB-4E19-8839-810C34367AC1}" sibTransId="{72E8414A-0667-4557-8982-2167FA77D20D}"/>
    <dgm:cxn modelId="{45080668-7F9E-405C-85CC-06D216AE8AE5}" type="presOf" srcId="{5E931F6F-E62C-45C0-810B-A01B393BC9F2}" destId="{7C466FCC-2571-48E6-AD5E-5BEFE31D429A}" srcOrd="0" destOrd="0" presId="urn:microsoft.com/office/officeart/2005/8/layout/orgChart1"/>
    <dgm:cxn modelId="{7DBF7649-884B-498D-876D-C61CE3211F9E}" type="presOf" srcId="{5EABAF18-CDCD-4994-8014-585850B95DE1}" destId="{1E40F94B-D6C3-4856-8162-A0A4221AAE84}" srcOrd="0" destOrd="0" presId="urn:microsoft.com/office/officeart/2005/8/layout/orgChart1"/>
    <dgm:cxn modelId="{93A7C24A-52A3-4BB0-B258-A9A89C3F3A4F}" type="presOf" srcId="{6AD41656-A590-4451-A2CC-3B03E463CDE7}" destId="{B478A7FC-1BFE-4097-8B18-C356D59A5449}" srcOrd="1" destOrd="0" presId="urn:microsoft.com/office/officeart/2005/8/layout/orgChart1"/>
    <dgm:cxn modelId="{3086976B-D8EB-4D4A-B207-E8A290EFAB56}" type="presOf" srcId="{5F4BDAEA-9C0E-4632-A91C-6A12B9D5AC54}" destId="{F2C02C45-70CA-4981-A3EA-7CC567004FA1}" srcOrd="0" destOrd="0" presId="urn:microsoft.com/office/officeart/2005/8/layout/orgChart1"/>
    <dgm:cxn modelId="{C9B9744D-9172-47EC-AB67-D9D6C91DC424}" type="presOf" srcId="{29226164-1948-45C2-AB88-AE059429C210}" destId="{73FCE66D-B963-4831-850B-BBAD73ACC173}" srcOrd="0" destOrd="0" presId="urn:microsoft.com/office/officeart/2005/8/layout/orgChart1"/>
    <dgm:cxn modelId="{8B519C4E-3CCA-4E73-AE97-2423899458F0}" type="presOf" srcId="{C6C731E1-853D-4422-9630-A3A5A4202358}" destId="{229CE40F-962A-4607-9165-A8F4CFED3C66}" srcOrd="0" destOrd="0" presId="urn:microsoft.com/office/officeart/2005/8/layout/orgChart1"/>
    <dgm:cxn modelId="{E10BEF52-C7A3-4351-9CC6-C651141B8F00}" type="presOf" srcId="{2A28B2B3-4CFD-44E5-B71D-F459ADE176A6}" destId="{0BDF91E8-452A-4965-A93E-225C3FAFFD29}" srcOrd="1" destOrd="0" presId="urn:microsoft.com/office/officeart/2005/8/layout/orgChart1"/>
    <dgm:cxn modelId="{FA6B8854-113A-42AB-B6EE-8439C4D6FA5A}" type="presOf" srcId="{93A55F8A-EFD5-4895-A959-78648EBC2953}" destId="{C299416D-1D1D-4E61-9E3C-E9F664739D67}" srcOrd="0" destOrd="0" presId="urn:microsoft.com/office/officeart/2005/8/layout/orgChart1"/>
    <dgm:cxn modelId="{3F9ABD54-8BAD-4D11-87B1-30CC6A59F096}" srcId="{5EABAF18-CDCD-4994-8014-585850B95DE1}" destId="{2A390B03-8684-463E-AC72-0055C6EA0475}" srcOrd="1" destOrd="0" parTransId="{F52CA508-9641-4D27-8430-E103299474EC}" sibTransId="{1878754A-0400-4027-9E31-5B91893D7772}"/>
    <dgm:cxn modelId="{D8DA1955-6028-422C-894A-3DE476E1488F}" type="presOf" srcId="{F52CA508-9641-4D27-8430-E103299474EC}" destId="{1EF27237-868F-4FD5-B221-1353563FA40E}" srcOrd="0" destOrd="0" presId="urn:microsoft.com/office/officeart/2005/8/layout/orgChart1"/>
    <dgm:cxn modelId="{4A930677-18F7-400D-AE2B-77F5E01DF381}" srcId="{2A390B03-8684-463E-AC72-0055C6EA0475}" destId="{2D3F511F-D829-4EBF-91D4-A957B17C833C}" srcOrd="0" destOrd="0" parTransId="{5D93DD35-E8F8-4535-847E-35F285AFD464}" sibTransId="{BC49A79C-7C07-4E66-8E4C-5996137D57B4}"/>
    <dgm:cxn modelId="{8C31879B-D83A-43F6-9C34-769CA12359B3}" srcId="{5EABAF18-CDCD-4994-8014-585850B95DE1}" destId="{29226164-1948-45C2-AB88-AE059429C210}" srcOrd="0" destOrd="0" parTransId="{5F4BDAEA-9C0E-4632-A91C-6A12B9D5AC54}" sibTransId="{10F8B2A8-200A-4C7D-89AF-82B3F0B89AEB}"/>
    <dgm:cxn modelId="{26DDE0B6-3924-43AE-A6D1-7773A258A911}" srcId="{2D3F511F-D829-4EBF-91D4-A957B17C833C}" destId="{44010A5C-007D-4958-A396-DE0F70164BBD}" srcOrd="3" destOrd="0" parTransId="{10BCF80C-5ABE-4C03-8142-5265912DB54B}" sibTransId="{5BA70FF7-A73C-4FD7-A9AF-F7B463F2FD4B}"/>
    <dgm:cxn modelId="{C3DF7EB7-4C9A-4406-9348-953C4AE6C882}" srcId="{2D3F511F-D829-4EBF-91D4-A957B17C833C}" destId="{6AD41656-A590-4451-A2CC-3B03E463CDE7}" srcOrd="0" destOrd="0" parTransId="{11FF39AE-F046-4C15-B7C8-0A8043FB777B}" sibTransId="{ED1E6F31-1E44-417A-B637-D510F2508A0E}"/>
    <dgm:cxn modelId="{BEACD4B9-6398-4481-9085-9834E2F881EF}" srcId="{2A390B03-8684-463E-AC72-0055C6EA0475}" destId="{2A28B2B3-4CFD-44E5-B71D-F459ADE176A6}" srcOrd="1" destOrd="0" parTransId="{FBC9A77F-7B10-4B99-8491-1DA450363BC7}" sibTransId="{C93118D5-772B-41C6-8AE8-D50BA5D84FE1}"/>
    <dgm:cxn modelId="{DD7EBFBB-D214-4E39-9801-6C19B9DCC4DA}" srcId="{2D3F511F-D829-4EBF-91D4-A957B17C833C}" destId="{3499C3DE-40EC-42E0-8FC1-020FBE407A26}" srcOrd="2" destOrd="0" parTransId="{8BC87449-20CA-481E-BF34-999DA3E71C41}" sibTransId="{4CD759F9-25E6-46D8-9E4C-F8DE9C06A090}"/>
    <dgm:cxn modelId="{F8FC02D0-A10E-41F5-9140-E1C377D922B7}" type="presOf" srcId="{29226164-1948-45C2-AB88-AE059429C210}" destId="{5FD975C2-F8CA-4C1C-A39D-846F2CE37EF3}" srcOrd="1" destOrd="0" presId="urn:microsoft.com/office/officeart/2005/8/layout/orgChart1"/>
    <dgm:cxn modelId="{FCD126E0-27B1-425E-AFC6-AEF83EF9AF27}" type="presOf" srcId="{44010A5C-007D-4958-A396-DE0F70164BBD}" destId="{5F7AA44B-6F58-46D1-AA90-03FC835D0E83}" srcOrd="0" destOrd="0" presId="urn:microsoft.com/office/officeart/2005/8/layout/orgChart1"/>
    <dgm:cxn modelId="{EA4BE8E1-8C31-42CC-845F-41F3D898B8B8}" type="presOf" srcId="{2A28B2B3-4CFD-44E5-B71D-F459ADE176A6}" destId="{59922ECB-39FB-4CB4-A32F-9075B10AC831}" srcOrd="0" destOrd="0" presId="urn:microsoft.com/office/officeart/2005/8/layout/orgChart1"/>
    <dgm:cxn modelId="{C2F289E4-1ADA-4208-9779-FB585298D3A1}" type="presOf" srcId="{8BC87449-20CA-481E-BF34-999DA3E71C41}" destId="{2D84BB82-A252-4031-9C14-A0C84906EBAC}" srcOrd="0" destOrd="0" presId="urn:microsoft.com/office/officeart/2005/8/layout/orgChart1"/>
    <dgm:cxn modelId="{FFB59FE5-F60F-4CCD-ACA5-6635376A1FFC}" type="presOf" srcId="{2A390B03-8684-463E-AC72-0055C6EA0475}" destId="{4D650D33-8721-46EE-81F8-51118AAFB433}" srcOrd="1" destOrd="0" presId="urn:microsoft.com/office/officeart/2005/8/layout/orgChart1"/>
    <dgm:cxn modelId="{A2A740E6-7117-45C3-87AA-85DD0CBFD811}" type="presOf" srcId="{5EABAF18-CDCD-4994-8014-585850B95DE1}" destId="{A5A41051-A3CC-4F7D-BD38-CACD9024875B}" srcOrd="1" destOrd="0" presId="urn:microsoft.com/office/officeart/2005/8/layout/orgChart1"/>
    <dgm:cxn modelId="{A70A0B37-5433-4763-BEAE-4B4D44A11922}" type="presParOf" srcId="{C299416D-1D1D-4E61-9E3C-E9F664739D67}" destId="{A38ADE94-E7F7-4BB9-AFBF-18EE437C3555}" srcOrd="0" destOrd="0" presId="urn:microsoft.com/office/officeart/2005/8/layout/orgChart1"/>
    <dgm:cxn modelId="{F0F517A5-2FCA-43F2-AA98-DB8BA41C351E}" type="presParOf" srcId="{A38ADE94-E7F7-4BB9-AFBF-18EE437C3555}" destId="{1BE4FCD9-C55D-41D1-82E0-8273E81C95C9}" srcOrd="0" destOrd="0" presId="urn:microsoft.com/office/officeart/2005/8/layout/orgChart1"/>
    <dgm:cxn modelId="{62BA087B-91DC-4B95-9016-73DAEE0E5F57}" type="presParOf" srcId="{1BE4FCD9-C55D-41D1-82E0-8273E81C95C9}" destId="{1E40F94B-D6C3-4856-8162-A0A4221AAE84}" srcOrd="0" destOrd="0" presId="urn:microsoft.com/office/officeart/2005/8/layout/orgChart1"/>
    <dgm:cxn modelId="{082ED91D-CD19-4217-823F-E6DFCA3729F9}" type="presParOf" srcId="{1BE4FCD9-C55D-41D1-82E0-8273E81C95C9}" destId="{A5A41051-A3CC-4F7D-BD38-CACD9024875B}" srcOrd="1" destOrd="0" presId="urn:microsoft.com/office/officeart/2005/8/layout/orgChart1"/>
    <dgm:cxn modelId="{50FC4656-BF33-4EA8-8AE3-AAC1FDA9A478}" type="presParOf" srcId="{A38ADE94-E7F7-4BB9-AFBF-18EE437C3555}" destId="{7C0CD036-E981-40DB-910E-1096B26BC7CF}" srcOrd="1" destOrd="0" presId="urn:microsoft.com/office/officeart/2005/8/layout/orgChart1"/>
    <dgm:cxn modelId="{F61DEFCF-DB34-4632-84C4-38F241159DBE}" type="presParOf" srcId="{7C0CD036-E981-40DB-910E-1096B26BC7CF}" destId="{F2C02C45-70CA-4981-A3EA-7CC567004FA1}" srcOrd="0" destOrd="0" presId="urn:microsoft.com/office/officeart/2005/8/layout/orgChart1"/>
    <dgm:cxn modelId="{8CC57BA4-0E3C-4768-A69B-1ACAFBE7E5F2}" type="presParOf" srcId="{7C0CD036-E981-40DB-910E-1096B26BC7CF}" destId="{07491A8C-67E2-46FC-BB55-9354DC0672D6}" srcOrd="1" destOrd="0" presId="urn:microsoft.com/office/officeart/2005/8/layout/orgChart1"/>
    <dgm:cxn modelId="{5DE6481C-FDBA-40F5-88C4-680B593A0BD6}" type="presParOf" srcId="{07491A8C-67E2-46FC-BB55-9354DC0672D6}" destId="{AA0D06A9-834D-4BC6-AF16-47FF383CE895}" srcOrd="0" destOrd="0" presId="urn:microsoft.com/office/officeart/2005/8/layout/orgChart1"/>
    <dgm:cxn modelId="{A529ED32-F4FB-4501-A20C-94DE144C14F4}" type="presParOf" srcId="{AA0D06A9-834D-4BC6-AF16-47FF383CE895}" destId="{73FCE66D-B963-4831-850B-BBAD73ACC173}" srcOrd="0" destOrd="0" presId="urn:microsoft.com/office/officeart/2005/8/layout/orgChart1"/>
    <dgm:cxn modelId="{0505D53C-219F-4E64-B766-08BD2D5F0EB9}" type="presParOf" srcId="{AA0D06A9-834D-4BC6-AF16-47FF383CE895}" destId="{5FD975C2-F8CA-4C1C-A39D-846F2CE37EF3}" srcOrd="1" destOrd="0" presId="urn:microsoft.com/office/officeart/2005/8/layout/orgChart1"/>
    <dgm:cxn modelId="{00A7AEDB-A19A-49AA-B9E5-1154259D03BF}" type="presParOf" srcId="{07491A8C-67E2-46FC-BB55-9354DC0672D6}" destId="{28D695AF-04EC-4D8E-9F74-DC359D34A679}" srcOrd="1" destOrd="0" presId="urn:microsoft.com/office/officeart/2005/8/layout/orgChart1"/>
    <dgm:cxn modelId="{D8E791EF-38C7-4D5A-8137-1360E56A0B3C}" type="presParOf" srcId="{07491A8C-67E2-46FC-BB55-9354DC0672D6}" destId="{309C3B04-9B5E-47DA-AC85-E06383A741C3}" srcOrd="2" destOrd="0" presId="urn:microsoft.com/office/officeart/2005/8/layout/orgChart1"/>
    <dgm:cxn modelId="{BEEB184B-93F4-404D-A8F0-3495C10B6E67}" type="presParOf" srcId="{7C0CD036-E981-40DB-910E-1096B26BC7CF}" destId="{1EF27237-868F-4FD5-B221-1353563FA40E}" srcOrd="2" destOrd="0" presId="urn:microsoft.com/office/officeart/2005/8/layout/orgChart1"/>
    <dgm:cxn modelId="{680A2CDC-3890-45F5-948E-5BF7D2DF5416}" type="presParOf" srcId="{7C0CD036-E981-40DB-910E-1096B26BC7CF}" destId="{5E831E91-2045-4B28-A319-0F1D3F0EAFC3}" srcOrd="3" destOrd="0" presId="urn:microsoft.com/office/officeart/2005/8/layout/orgChart1"/>
    <dgm:cxn modelId="{051C6D07-F7E8-46D4-B765-FE082AF75336}" type="presParOf" srcId="{5E831E91-2045-4B28-A319-0F1D3F0EAFC3}" destId="{E5BCE75F-A4FE-4E9D-9BA1-0C94C5F4133F}" srcOrd="0" destOrd="0" presId="urn:microsoft.com/office/officeart/2005/8/layout/orgChart1"/>
    <dgm:cxn modelId="{B51FB5FD-CD74-4E0B-80B2-716DD22D3EA7}" type="presParOf" srcId="{E5BCE75F-A4FE-4E9D-9BA1-0C94C5F4133F}" destId="{54D506A5-F9E0-43EE-AFA4-509322892A57}" srcOrd="0" destOrd="0" presId="urn:microsoft.com/office/officeart/2005/8/layout/orgChart1"/>
    <dgm:cxn modelId="{C6361512-84DE-463A-B31E-B7A798F25190}" type="presParOf" srcId="{E5BCE75F-A4FE-4E9D-9BA1-0C94C5F4133F}" destId="{4D650D33-8721-46EE-81F8-51118AAFB433}" srcOrd="1" destOrd="0" presId="urn:microsoft.com/office/officeart/2005/8/layout/orgChart1"/>
    <dgm:cxn modelId="{321D2F25-C640-4BC7-A0DA-5ABF9E618E55}" type="presParOf" srcId="{5E831E91-2045-4B28-A319-0F1D3F0EAFC3}" destId="{AC01C3C6-0B2A-4122-8EC1-21157E77E65D}" srcOrd="1" destOrd="0" presId="urn:microsoft.com/office/officeart/2005/8/layout/orgChart1"/>
    <dgm:cxn modelId="{1F084375-9F4C-422F-9B9A-7BC9CE54C389}" type="presParOf" srcId="{AC01C3C6-0B2A-4122-8EC1-21157E77E65D}" destId="{F516FF7D-C4C0-4A37-991D-38CEAC93B532}" srcOrd="0" destOrd="0" presId="urn:microsoft.com/office/officeart/2005/8/layout/orgChart1"/>
    <dgm:cxn modelId="{89B2185A-E330-4F42-B810-CC11156F417E}" type="presParOf" srcId="{AC01C3C6-0B2A-4122-8EC1-21157E77E65D}" destId="{42EB6F65-8316-4F06-80B6-68C95B0E62F9}" srcOrd="1" destOrd="0" presId="urn:microsoft.com/office/officeart/2005/8/layout/orgChart1"/>
    <dgm:cxn modelId="{A548952E-CB05-471F-BCF6-9C906EC2387C}" type="presParOf" srcId="{42EB6F65-8316-4F06-80B6-68C95B0E62F9}" destId="{0C4FA5F5-28A8-4CF0-85BD-4DCB68649A7A}" srcOrd="0" destOrd="0" presId="urn:microsoft.com/office/officeart/2005/8/layout/orgChart1"/>
    <dgm:cxn modelId="{940D6996-287C-4A75-9C83-B6F75D234BD0}" type="presParOf" srcId="{0C4FA5F5-28A8-4CF0-85BD-4DCB68649A7A}" destId="{E56BB276-F592-4E19-BAED-8812BA7B3B51}" srcOrd="0" destOrd="0" presId="urn:microsoft.com/office/officeart/2005/8/layout/orgChart1"/>
    <dgm:cxn modelId="{C7BBA9A9-260D-41E1-99FD-09C22B641597}" type="presParOf" srcId="{0C4FA5F5-28A8-4CF0-85BD-4DCB68649A7A}" destId="{199ED396-437F-4229-A262-073C8640C08F}" srcOrd="1" destOrd="0" presId="urn:microsoft.com/office/officeart/2005/8/layout/orgChart1"/>
    <dgm:cxn modelId="{8A73B944-9001-42D5-935E-DE12C9477195}" type="presParOf" srcId="{42EB6F65-8316-4F06-80B6-68C95B0E62F9}" destId="{C198F62F-8D15-4D0A-BFB6-5092648A612B}" srcOrd="1" destOrd="0" presId="urn:microsoft.com/office/officeart/2005/8/layout/orgChart1"/>
    <dgm:cxn modelId="{59210810-44D3-4D0A-909C-F911849AC83E}" type="presParOf" srcId="{C198F62F-8D15-4D0A-BFB6-5092648A612B}" destId="{06C1D43B-FA0E-41E7-A2B9-C3D076E717D7}" srcOrd="0" destOrd="0" presId="urn:microsoft.com/office/officeart/2005/8/layout/orgChart1"/>
    <dgm:cxn modelId="{34A7E8B9-0019-4E6F-A1B9-69FFF1773D39}" type="presParOf" srcId="{C198F62F-8D15-4D0A-BFB6-5092648A612B}" destId="{86361B31-C795-454A-BEC3-D543FC125C93}" srcOrd="1" destOrd="0" presId="urn:microsoft.com/office/officeart/2005/8/layout/orgChart1"/>
    <dgm:cxn modelId="{B525F18D-B5FE-48FA-9E9E-5EA58E74AA46}" type="presParOf" srcId="{86361B31-C795-454A-BEC3-D543FC125C93}" destId="{7BD091E8-EC06-4633-A636-DC8134C24266}" srcOrd="0" destOrd="0" presId="urn:microsoft.com/office/officeart/2005/8/layout/orgChart1"/>
    <dgm:cxn modelId="{25128AFA-16EA-4AE6-AC70-BB3F0F97A3D9}" type="presParOf" srcId="{7BD091E8-EC06-4633-A636-DC8134C24266}" destId="{4D97FECF-E521-42EC-B6E3-2EF1C02CF85C}" srcOrd="0" destOrd="0" presId="urn:microsoft.com/office/officeart/2005/8/layout/orgChart1"/>
    <dgm:cxn modelId="{5A5BC8CD-D3C4-46AC-B8A8-FAC8D133A16D}" type="presParOf" srcId="{7BD091E8-EC06-4633-A636-DC8134C24266}" destId="{B478A7FC-1BFE-4097-8B18-C356D59A5449}" srcOrd="1" destOrd="0" presId="urn:microsoft.com/office/officeart/2005/8/layout/orgChart1"/>
    <dgm:cxn modelId="{A79E810D-CF01-4E65-8837-C8A1B230912D}" type="presParOf" srcId="{86361B31-C795-454A-BEC3-D543FC125C93}" destId="{E5775C93-09D0-47E4-8BE7-C420C7544F65}" srcOrd="1" destOrd="0" presId="urn:microsoft.com/office/officeart/2005/8/layout/orgChart1"/>
    <dgm:cxn modelId="{4AE274BE-CAA1-4499-BC08-9F4B551ECEC5}" type="presParOf" srcId="{86361B31-C795-454A-BEC3-D543FC125C93}" destId="{0AA0BCBC-011B-47A6-99BB-D061BCF33007}" srcOrd="2" destOrd="0" presId="urn:microsoft.com/office/officeart/2005/8/layout/orgChart1"/>
    <dgm:cxn modelId="{2C3A9EE5-A5A2-486D-A98D-E9E36942DBFB}" type="presParOf" srcId="{C198F62F-8D15-4D0A-BFB6-5092648A612B}" destId="{7C466FCC-2571-48E6-AD5E-5BEFE31D429A}" srcOrd="2" destOrd="0" presId="urn:microsoft.com/office/officeart/2005/8/layout/orgChart1"/>
    <dgm:cxn modelId="{6AD5F60B-D3D6-4ED2-9EDC-6C07EFE48DB0}" type="presParOf" srcId="{C198F62F-8D15-4D0A-BFB6-5092648A612B}" destId="{55739AF9-300B-4C1E-B08E-12D7ED2B0353}" srcOrd="3" destOrd="0" presId="urn:microsoft.com/office/officeart/2005/8/layout/orgChart1"/>
    <dgm:cxn modelId="{13C9E48C-11E6-4009-8202-389BA7840E06}" type="presParOf" srcId="{55739AF9-300B-4C1E-B08E-12D7ED2B0353}" destId="{7ABA8CC8-34D2-488C-98DF-48BF5F51ED02}" srcOrd="0" destOrd="0" presId="urn:microsoft.com/office/officeart/2005/8/layout/orgChart1"/>
    <dgm:cxn modelId="{5393891F-6A63-4E4A-85B7-B7C951B91E23}" type="presParOf" srcId="{7ABA8CC8-34D2-488C-98DF-48BF5F51ED02}" destId="{229CE40F-962A-4607-9165-A8F4CFED3C66}" srcOrd="0" destOrd="0" presId="urn:microsoft.com/office/officeart/2005/8/layout/orgChart1"/>
    <dgm:cxn modelId="{AF249757-FFA5-4799-A218-8A5BA94C26BE}" type="presParOf" srcId="{7ABA8CC8-34D2-488C-98DF-48BF5F51ED02}" destId="{F8FC448D-099C-45F8-8332-7A93F0D16FAF}" srcOrd="1" destOrd="0" presId="urn:microsoft.com/office/officeart/2005/8/layout/orgChart1"/>
    <dgm:cxn modelId="{803EE47E-7CD3-4941-BE2A-0CA98380ED84}" type="presParOf" srcId="{55739AF9-300B-4C1E-B08E-12D7ED2B0353}" destId="{998B8B18-464A-44E8-A8B8-CCF9FE7DCCA4}" srcOrd="1" destOrd="0" presId="urn:microsoft.com/office/officeart/2005/8/layout/orgChart1"/>
    <dgm:cxn modelId="{7C38DD83-7502-432E-9972-27DC1D88D520}" type="presParOf" srcId="{55739AF9-300B-4C1E-B08E-12D7ED2B0353}" destId="{CF6267AF-585B-438D-89C6-0FF05539B4D2}" srcOrd="2" destOrd="0" presId="urn:microsoft.com/office/officeart/2005/8/layout/orgChart1"/>
    <dgm:cxn modelId="{371F0DC7-4113-424A-B54D-396268361794}" type="presParOf" srcId="{C198F62F-8D15-4D0A-BFB6-5092648A612B}" destId="{2D84BB82-A252-4031-9C14-A0C84906EBAC}" srcOrd="4" destOrd="0" presId="urn:microsoft.com/office/officeart/2005/8/layout/orgChart1"/>
    <dgm:cxn modelId="{E6CA4065-BBE4-4128-987E-E0903845F15D}" type="presParOf" srcId="{C198F62F-8D15-4D0A-BFB6-5092648A612B}" destId="{5FA1182D-F868-4207-BE6D-9EDE90400290}" srcOrd="5" destOrd="0" presId="urn:microsoft.com/office/officeart/2005/8/layout/orgChart1"/>
    <dgm:cxn modelId="{B306934C-1B9B-4249-BD78-8856B0805F69}" type="presParOf" srcId="{5FA1182D-F868-4207-BE6D-9EDE90400290}" destId="{8ED8C7AF-FDB9-4870-B9C6-B7BDE505C1F6}" srcOrd="0" destOrd="0" presId="urn:microsoft.com/office/officeart/2005/8/layout/orgChart1"/>
    <dgm:cxn modelId="{9EE6C632-BC76-4770-B10B-DC9FD80607A0}" type="presParOf" srcId="{8ED8C7AF-FDB9-4870-B9C6-B7BDE505C1F6}" destId="{2E8536BB-AE09-45BC-934A-EA437DDF2BE3}" srcOrd="0" destOrd="0" presId="urn:microsoft.com/office/officeart/2005/8/layout/orgChart1"/>
    <dgm:cxn modelId="{7B382733-B076-40D3-9845-8586A90D089D}" type="presParOf" srcId="{8ED8C7AF-FDB9-4870-B9C6-B7BDE505C1F6}" destId="{78BD4CD9-9DFC-4961-A034-BE1CA84C7B4C}" srcOrd="1" destOrd="0" presId="urn:microsoft.com/office/officeart/2005/8/layout/orgChart1"/>
    <dgm:cxn modelId="{C30C15D8-5D81-4BC6-B790-502B99A8F629}" type="presParOf" srcId="{5FA1182D-F868-4207-BE6D-9EDE90400290}" destId="{99C91519-6C22-459B-B639-FBB3E86541C8}" srcOrd="1" destOrd="0" presId="urn:microsoft.com/office/officeart/2005/8/layout/orgChart1"/>
    <dgm:cxn modelId="{7180B63B-2A71-44CA-AFFC-595D5FD3AED4}" type="presParOf" srcId="{5FA1182D-F868-4207-BE6D-9EDE90400290}" destId="{63CE35BA-CEF6-4FB2-BAC9-7A77CF67CBDA}" srcOrd="2" destOrd="0" presId="urn:microsoft.com/office/officeart/2005/8/layout/orgChart1"/>
    <dgm:cxn modelId="{0EB71CF8-701B-4E47-92BE-1C309713F12C}" type="presParOf" srcId="{C198F62F-8D15-4D0A-BFB6-5092648A612B}" destId="{9D3EFB97-B22E-49DE-9C86-2D7FC413B53A}" srcOrd="6" destOrd="0" presId="urn:microsoft.com/office/officeart/2005/8/layout/orgChart1"/>
    <dgm:cxn modelId="{2E7EF7EE-2B50-4BEE-9E42-FA5BED459241}" type="presParOf" srcId="{C198F62F-8D15-4D0A-BFB6-5092648A612B}" destId="{0437CCDF-1798-43B8-8D09-D2BFE8DBF17E}" srcOrd="7" destOrd="0" presId="urn:microsoft.com/office/officeart/2005/8/layout/orgChart1"/>
    <dgm:cxn modelId="{F9D2188F-67C8-4234-91C1-9FD65B539DD7}" type="presParOf" srcId="{0437CCDF-1798-43B8-8D09-D2BFE8DBF17E}" destId="{50159EDC-A56A-4916-89BB-287A8EA6028E}" srcOrd="0" destOrd="0" presId="urn:microsoft.com/office/officeart/2005/8/layout/orgChart1"/>
    <dgm:cxn modelId="{85B8B9A3-F497-483D-9AB9-C02734752025}" type="presParOf" srcId="{50159EDC-A56A-4916-89BB-287A8EA6028E}" destId="{5F7AA44B-6F58-46D1-AA90-03FC835D0E83}" srcOrd="0" destOrd="0" presId="urn:microsoft.com/office/officeart/2005/8/layout/orgChart1"/>
    <dgm:cxn modelId="{D8AC9E58-8B2B-4D93-B00E-F27A16C738B6}" type="presParOf" srcId="{50159EDC-A56A-4916-89BB-287A8EA6028E}" destId="{0BC6C3A4-6109-4D43-8099-8256B4F7ECD0}" srcOrd="1" destOrd="0" presId="urn:microsoft.com/office/officeart/2005/8/layout/orgChart1"/>
    <dgm:cxn modelId="{CD45FFD3-F652-4480-8629-3ADE6429B22C}" type="presParOf" srcId="{0437CCDF-1798-43B8-8D09-D2BFE8DBF17E}" destId="{CBFD5988-190E-4E1E-A3B6-4D061436DB9C}" srcOrd="1" destOrd="0" presId="urn:microsoft.com/office/officeart/2005/8/layout/orgChart1"/>
    <dgm:cxn modelId="{E4C9F83C-DE23-4BB3-BAC8-8772B663CDCA}" type="presParOf" srcId="{0437CCDF-1798-43B8-8D09-D2BFE8DBF17E}" destId="{2DCFCF98-0B9A-413B-BF80-E8E6923EA493}" srcOrd="2" destOrd="0" presId="urn:microsoft.com/office/officeart/2005/8/layout/orgChart1"/>
    <dgm:cxn modelId="{386EDA89-AF3E-47F6-BAD0-559EAB9D9752}" type="presParOf" srcId="{42EB6F65-8316-4F06-80B6-68C95B0E62F9}" destId="{E5E65CD9-6D7C-4DBD-8E23-F9EA851746E7}" srcOrd="2" destOrd="0" presId="urn:microsoft.com/office/officeart/2005/8/layout/orgChart1"/>
    <dgm:cxn modelId="{628B1CC7-5031-4A44-8EA4-849CA51B008C}" type="presParOf" srcId="{AC01C3C6-0B2A-4122-8EC1-21157E77E65D}" destId="{8E88B99E-C6BC-46B7-A4AF-59B020AA98A1}" srcOrd="2" destOrd="0" presId="urn:microsoft.com/office/officeart/2005/8/layout/orgChart1"/>
    <dgm:cxn modelId="{88069CA8-428B-4112-A4A4-5F1A0D5402B8}" type="presParOf" srcId="{AC01C3C6-0B2A-4122-8EC1-21157E77E65D}" destId="{13B59A7C-F129-424D-BA8F-9F87228CCD2E}" srcOrd="3" destOrd="0" presId="urn:microsoft.com/office/officeart/2005/8/layout/orgChart1"/>
    <dgm:cxn modelId="{49E3CF63-A74A-42D2-8479-C6ECC8CBFFA1}" type="presParOf" srcId="{13B59A7C-F129-424D-BA8F-9F87228CCD2E}" destId="{576AC5D8-B85F-4ACF-9260-CC7279A22C93}" srcOrd="0" destOrd="0" presId="urn:microsoft.com/office/officeart/2005/8/layout/orgChart1"/>
    <dgm:cxn modelId="{E000AE0A-3D43-4219-AA0B-B291209CCF04}" type="presParOf" srcId="{576AC5D8-B85F-4ACF-9260-CC7279A22C93}" destId="{59922ECB-39FB-4CB4-A32F-9075B10AC831}" srcOrd="0" destOrd="0" presId="urn:microsoft.com/office/officeart/2005/8/layout/orgChart1"/>
    <dgm:cxn modelId="{9E986410-4A28-446B-9022-0DA422AB01E3}" type="presParOf" srcId="{576AC5D8-B85F-4ACF-9260-CC7279A22C93}" destId="{0BDF91E8-452A-4965-A93E-225C3FAFFD29}" srcOrd="1" destOrd="0" presId="urn:microsoft.com/office/officeart/2005/8/layout/orgChart1"/>
    <dgm:cxn modelId="{C64269E8-A93D-4613-8481-0B8B9510A24A}" type="presParOf" srcId="{13B59A7C-F129-424D-BA8F-9F87228CCD2E}" destId="{76EC562B-F020-4B76-AD3F-B5B6A608B25B}" srcOrd="1" destOrd="0" presId="urn:microsoft.com/office/officeart/2005/8/layout/orgChart1"/>
    <dgm:cxn modelId="{A592A555-AE15-4A06-BB75-01EBA149513B}" type="presParOf" srcId="{13B59A7C-F129-424D-BA8F-9F87228CCD2E}" destId="{AB20A0B5-C041-4207-9891-F8B371679254}" srcOrd="2" destOrd="0" presId="urn:microsoft.com/office/officeart/2005/8/layout/orgChart1"/>
    <dgm:cxn modelId="{44BAA838-30F8-4BDD-BEF5-5D01AD347456}" type="presParOf" srcId="{5E831E91-2045-4B28-A319-0F1D3F0EAFC3}" destId="{11D849F3-6186-4E3A-995A-DC6F7FF10194}" srcOrd="2" destOrd="0" presId="urn:microsoft.com/office/officeart/2005/8/layout/orgChart1"/>
    <dgm:cxn modelId="{ED9677D7-7434-462C-BAC2-619F5006A44E}" type="presParOf" srcId="{A38ADE94-E7F7-4BB9-AFBF-18EE437C3555}" destId="{DFA38C6C-DADB-48C7-B2AB-A400C5F6905D}"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88B99E-C6BC-46B7-A4AF-59B020AA98A1}">
      <dsp:nvSpPr>
        <dsp:cNvPr id="0" name=""/>
        <dsp:cNvSpPr/>
      </dsp:nvSpPr>
      <dsp:spPr>
        <a:xfrm>
          <a:off x="4147375" y="1047234"/>
          <a:ext cx="522350" cy="181311"/>
        </a:xfrm>
        <a:custGeom>
          <a:avLst/>
          <a:gdLst/>
          <a:ahLst/>
          <a:cxnLst/>
          <a:rect l="0" t="0" r="0" b="0"/>
          <a:pathLst>
            <a:path>
              <a:moveTo>
                <a:pt x="0" y="0"/>
              </a:moveTo>
              <a:lnTo>
                <a:pt x="0" y="90655"/>
              </a:lnTo>
              <a:lnTo>
                <a:pt x="522350" y="90655"/>
              </a:lnTo>
              <a:lnTo>
                <a:pt x="522350" y="18131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D3EFB97-B22E-49DE-9C86-2D7FC413B53A}">
      <dsp:nvSpPr>
        <dsp:cNvPr id="0" name=""/>
        <dsp:cNvSpPr/>
      </dsp:nvSpPr>
      <dsp:spPr>
        <a:xfrm>
          <a:off x="3279669" y="1660240"/>
          <a:ext cx="129508" cy="2236177"/>
        </a:xfrm>
        <a:custGeom>
          <a:avLst/>
          <a:gdLst/>
          <a:ahLst/>
          <a:cxnLst/>
          <a:rect l="0" t="0" r="0" b="0"/>
          <a:pathLst>
            <a:path>
              <a:moveTo>
                <a:pt x="0" y="0"/>
              </a:moveTo>
              <a:lnTo>
                <a:pt x="0" y="2236177"/>
              </a:lnTo>
              <a:lnTo>
                <a:pt x="129508" y="223617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84BB82-A252-4031-9C14-A0C84906EBAC}">
      <dsp:nvSpPr>
        <dsp:cNvPr id="0" name=""/>
        <dsp:cNvSpPr/>
      </dsp:nvSpPr>
      <dsp:spPr>
        <a:xfrm>
          <a:off x="3279669" y="1660240"/>
          <a:ext cx="129508" cy="1623171"/>
        </a:xfrm>
        <a:custGeom>
          <a:avLst/>
          <a:gdLst/>
          <a:ahLst/>
          <a:cxnLst/>
          <a:rect l="0" t="0" r="0" b="0"/>
          <a:pathLst>
            <a:path>
              <a:moveTo>
                <a:pt x="0" y="0"/>
              </a:moveTo>
              <a:lnTo>
                <a:pt x="0" y="1623171"/>
              </a:lnTo>
              <a:lnTo>
                <a:pt x="129508" y="162317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466FCC-2571-48E6-AD5E-5BEFE31D429A}">
      <dsp:nvSpPr>
        <dsp:cNvPr id="0" name=""/>
        <dsp:cNvSpPr/>
      </dsp:nvSpPr>
      <dsp:spPr>
        <a:xfrm>
          <a:off x="3279669" y="1660240"/>
          <a:ext cx="129508" cy="1010165"/>
        </a:xfrm>
        <a:custGeom>
          <a:avLst/>
          <a:gdLst/>
          <a:ahLst/>
          <a:cxnLst/>
          <a:rect l="0" t="0" r="0" b="0"/>
          <a:pathLst>
            <a:path>
              <a:moveTo>
                <a:pt x="0" y="0"/>
              </a:moveTo>
              <a:lnTo>
                <a:pt x="0" y="1010165"/>
              </a:lnTo>
              <a:lnTo>
                <a:pt x="129508" y="101016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C1D43B-FA0E-41E7-A2B9-C3D076E717D7}">
      <dsp:nvSpPr>
        <dsp:cNvPr id="0" name=""/>
        <dsp:cNvSpPr/>
      </dsp:nvSpPr>
      <dsp:spPr>
        <a:xfrm>
          <a:off x="3279669" y="1660240"/>
          <a:ext cx="129508" cy="397159"/>
        </a:xfrm>
        <a:custGeom>
          <a:avLst/>
          <a:gdLst/>
          <a:ahLst/>
          <a:cxnLst/>
          <a:rect l="0" t="0" r="0" b="0"/>
          <a:pathLst>
            <a:path>
              <a:moveTo>
                <a:pt x="0" y="0"/>
              </a:moveTo>
              <a:lnTo>
                <a:pt x="0" y="397159"/>
              </a:lnTo>
              <a:lnTo>
                <a:pt x="129508" y="39715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16FF7D-C4C0-4A37-991D-38CEAC93B532}">
      <dsp:nvSpPr>
        <dsp:cNvPr id="0" name=""/>
        <dsp:cNvSpPr/>
      </dsp:nvSpPr>
      <dsp:spPr>
        <a:xfrm>
          <a:off x="3625024" y="1047234"/>
          <a:ext cx="522350" cy="181311"/>
        </a:xfrm>
        <a:custGeom>
          <a:avLst/>
          <a:gdLst/>
          <a:ahLst/>
          <a:cxnLst/>
          <a:rect l="0" t="0" r="0" b="0"/>
          <a:pathLst>
            <a:path>
              <a:moveTo>
                <a:pt x="522350" y="0"/>
              </a:moveTo>
              <a:lnTo>
                <a:pt x="522350" y="90655"/>
              </a:lnTo>
              <a:lnTo>
                <a:pt x="0" y="90655"/>
              </a:lnTo>
              <a:lnTo>
                <a:pt x="0" y="18131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F27237-868F-4FD5-B221-1353563FA40E}">
      <dsp:nvSpPr>
        <dsp:cNvPr id="0" name=""/>
        <dsp:cNvSpPr/>
      </dsp:nvSpPr>
      <dsp:spPr>
        <a:xfrm>
          <a:off x="3625024" y="434228"/>
          <a:ext cx="522350" cy="181311"/>
        </a:xfrm>
        <a:custGeom>
          <a:avLst/>
          <a:gdLst/>
          <a:ahLst/>
          <a:cxnLst/>
          <a:rect l="0" t="0" r="0" b="0"/>
          <a:pathLst>
            <a:path>
              <a:moveTo>
                <a:pt x="0" y="0"/>
              </a:moveTo>
              <a:lnTo>
                <a:pt x="0" y="90655"/>
              </a:lnTo>
              <a:lnTo>
                <a:pt x="522350" y="90655"/>
              </a:lnTo>
              <a:lnTo>
                <a:pt x="522350" y="18131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C02C45-70CA-4981-A3EA-7CC567004FA1}">
      <dsp:nvSpPr>
        <dsp:cNvPr id="0" name=""/>
        <dsp:cNvSpPr/>
      </dsp:nvSpPr>
      <dsp:spPr>
        <a:xfrm>
          <a:off x="3102674" y="434228"/>
          <a:ext cx="522350" cy="181311"/>
        </a:xfrm>
        <a:custGeom>
          <a:avLst/>
          <a:gdLst/>
          <a:ahLst/>
          <a:cxnLst/>
          <a:rect l="0" t="0" r="0" b="0"/>
          <a:pathLst>
            <a:path>
              <a:moveTo>
                <a:pt x="522350" y="0"/>
              </a:moveTo>
              <a:lnTo>
                <a:pt x="522350" y="90655"/>
              </a:lnTo>
              <a:lnTo>
                <a:pt x="0" y="90655"/>
              </a:lnTo>
              <a:lnTo>
                <a:pt x="0" y="18131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40F94B-D6C3-4856-8162-A0A4221AAE84}">
      <dsp:nvSpPr>
        <dsp:cNvPr id="0" name=""/>
        <dsp:cNvSpPr/>
      </dsp:nvSpPr>
      <dsp:spPr>
        <a:xfrm>
          <a:off x="3193330" y="2533"/>
          <a:ext cx="863389" cy="431694"/>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EHT PPDUs</a:t>
          </a:r>
        </a:p>
      </dsp:txBody>
      <dsp:txXfrm>
        <a:off x="3193330" y="2533"/>
        <a:ext cx="863389" cy="431694"/>
      </dsp:txXfrm>
    </dsp:sp>
    <dsp:sp modelId="{73FCE66D-B963-4831-850B-BBAD73ACC173}">
      <dsp:nvSpPr>
        <dsp:cNvPr id="0" name=""/>
        <dsp:cNvSpPr/>
      </dsp:nvSpPr>
      <dsp:spPr>
        <a:xfrm>
          <a:off x="2670979" y="615540"/>
          <a:ext cx="863389" cy="431694"/>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Trigger Based</a:t>
          </a:r>
        </a:p>
      </dsp:txBody>
      <dsp:txXfrm>
        <a:off x="2670979" y="615540"/>
        <a:ext cx="863389" cy="431694"/>
      </dsp:txXfrm>
    </dsp:sp>
    <dsp:sp modelId="{54D506A5-F9E0-43EE-AFA4-509322892A57}">
      <dsp:nvSpPr>
        <dsp:cNvPr id="0" name=""/>
        <dsp:cNvSpPr/>
      </dsp:nvSpPr>
      <dsp:spPr>
        <a:xfrm>
          <a:off x="3715680" y="615540"/>
          <a:ext cx="863389" cy="431694"/>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Non-trigger Based</a:t>
          </a:r>
        </a:p>
      </dsp:txBody>
      <dsp:txXfrm>
        <a:off x="3715680" y="615540"/>
        <a:ext cx="863389" cy="431694"/>
      </dsp:txXfrm>
    </dsp:sp>
    <dsp:sp modelId="{E56BB276-F592-4E19-BAED-8812BA7B3B51}">
      <dsp:nvSpPr>
        <dsp:cNvPr id="0" name=""/>
        <dsp:cNvSpPr/>
      </dsp:nvSpPr>
      <dsp:spPr>
        <a:xfrm>
          <a:off x="3193330" y="1228546"/>
          <a:ext cx="863389" cy="431694"/>
        </a:xfrm>
        <a:prstGeom prst="rect">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Compressed Modes</a:t>
          </a:r>
        </a:p>
      </dsp:txBody>
      <dsp:txXfrm>
        <a:off x="3193330" y="1228546"/>
        <a:ext cx="863389" cy="431694"/>
      </dsp:txXfrm>
    </dsp:sp>
    <dsp:sp modelId="{4D97FECF-E521-42EC-B6E3-2EF1C02CF85C}">
      <dsp:nvSpPr>
        <dsp:cNvPr id="0" name=""/>
        <dsp:cNvSpPr/>
      </dsp:nvSpPr>
      <dsp:spPr>
        <a:xfrm>
          <a:off x="3409177" y="1841552"/>
          <a:ext cx="863389" cy="431694"/>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SU transmission</a:t>
          </a:r>
        </a:p>
      </dsp:txBody>
      <dsp:txXfrm>
        <a:off x="3409177" y="1841552"/>
        <a:ext cx="863389" cy="431694"/>
      </dsp:txXfrm>
    </dsp:sp>
    <dsp:sp modelId="{229CE40F-962A-4607-9165-A8F4CFED3C66}">
      <dsp:nvSpPr>
        <dsp:cNvPr id="0" name=""/>
        <dsp:cNvSpPr/>
      </dsp:nvSpPr>
      <dsp:spPr>
        <a:xfrm>
          <a:off x="3409177" y="2454559"/>
          <a:ext cx="863389" cy="431694"/>
        </a:xfrm>
        <a:prstGeom prst="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Non-OFDMA MU-MIMO</a:t>
          </a:r>
        </a:p>
      </dsp:txBody>
      <dsp:txXfrm>
        <a:off x="3409177" y="2454559"/>
        <a:ext cx="863389" cy="431694"/>
      </dsp:txXfrm>
    </dsp:sp>
    <dsp:sp modelId="{2E8536BB-AE09-45BC-934A-EA437DDF2BE3}">
      <dsp:nvSpPr>
        <dsp:cNvPr id="0" name=""/>
        <dsp:cNvSpPr/>
      </dsp:nvSpPr>
      <dsp:spPr>
        <a:xfrm>
          <a:off x="3409177" y="3067565"/>
          <a:ext cx="863389" cy="431694"/>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err="1"/>
            <a:t>DUPed</a:t>
          </a:r>
          <a:r>
            <a:rPr lang="en-US" sz="1100" kern="1200" dirty="0"/>
            <a:t> SU</a:t>
          </a:r>
        </a:p>
      </dsp:txBody>
      <dsp:txXfrm>
        <a:off x="3409177" y="3067565"/>
        <a:ext cx="863389" cy="431694"/>
      </dsp:txXfrm>
    </dsp:sp>
    <dsp:sp modelId="{5F7AA44B-6F58-46D1-AA90-03FC835D0E83}">
      <dsp:nvSpPr>
        <dsp:cNvPr id="0" name=""/>
        <dsp:cNvSpPr/>
      </dsp:nvSpPr>
      <dsp:spPr>
        <a:xfrm>
          <a:off x="3409177" y="3680571"/>
          <a:ext cx="863389" cy="431694"/>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NDP</a:t>
          </a:r>
        </a:p>
      </dsp:txBody>
      <dsp:txXfrm>
        <a:off x="3409177" y="3680571"/>
        <a:ext cx="863389" cy="431694"/>
      </dsp:txXfrm>
    </dsp:sp>
    <dsp:sp modelId="{59922ECB-39FB-4CB4-A32F-9075B10AC831}">
      <dsp:nvSpPr>
        <dsp:cNvPr id="0" name=""/>
        <dsp:cNvSpPr/>
      </dsp:nvSpPr>
      <dsp:spPr>
        <a:xfrm>
          <a:off x="4238031" y="1228546"/>
          <a:ext cx="863389" cy="431694"/>
        </a:xfrm>
        <a:prstGeom prst="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Uncompressed mode</a:t>
          </a:r>
        </a:p>
      </dsp:txBody>
      <dsp:txXfrm>
        <a:off x="4238031" y="1228546"/>
        <a:ext cx="863389" cy="43169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9/28/2020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455527" cy="276999"/>
          </a:xfrm>
        </p:spPr>
        <p:txBody>
          <a:bodyPr/>
          <a:lstStyle>
            <a:lvl1pPr>
              <a:defRPr/>
            </a:lvl1pPr>
          </a:lstStyle>
          <a:p>
            <a:pPr>
              <a:defRPr/>
            </a:pPr>
            <a:r>
              <a:rPr lang="en-US" altLang="en-US"/>
              <a:t>August 2020</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6478588" y="6475413"/>
            <a:ext cx="2065337" cy="184150"/>
          </a:xfrm>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E5BF1C0E-E980-4198-AD72-D434C60772EB}"/>
              </a:ext>
            </a:extLst>
          </p:cNvPr>
          <p:cNvSpPr>
            <a:spLocks noGrp="1"/>
          </p:cNvSpPr>
          <p:nvPr>
            <p:ph type="dt" sz="half" idx="10"/>
          </p:nvPr>
        </p:nvSpPr>
        <p:spPr/>
        <p:txBody>
          <a:bodyPr/>
          <a:lstStyle/>
          <a:p>
            <a:pPr>
              <a:defRPr/>
            </a:pPr>
            <a:r>
              <a:rPr lang="en-US" altLang="en-US"/>
              <a:t>August 2020</a:t>
            </a:r>
            <a:endParaRPr lang="en-GB" altLang="en-US" dirty="0"/>
          </a:p>
        </p:txBody>
      </p:sp>
      <p:sp>
        <p:nvSpPr>
          <p:cNvPr id="9" name="Footer Placeholder 8">
            <a:extLst>
              <a:ext uri="{FF2B5EF4-FFF2-40B4-BE49-F238E27FC236}">
                <a16:creationId xmlns:a16="http://schemas.microsoft.com/office/drawing/2014/main" id="{382429B4-AC28-490A-8504-D52C2DB3DC65}"/>
              </a:ext>
            </a:extLst>
          </p:cNvPr>
          <p:cNvSpPr>
            <a:spLocks noGrp="1"/>
          </p:cNvSpPr>
          <p:nvPr>
            <p:ph type="ftr" sz="quarter" idx="11"/>
          </p:nvPr>
        </p:nvSpPr>
        <p:spPr/>
        <p:txBody>
          <a:bodyPr/>
          <a:lstStyle/>
          <a:p>
            <a:pPr>
              <a:defRPr/>
            </a:pPr>
            <a:r>
              <a:rPr lang="en-GB"/>
              <a:t>Sameer Vermani (Qualcomm)</a:t>
            </a:r>
            <a:endParaRPr lang="en-GB" dirty="0"/>
          </a:p>
        </p:txBody>
      </p:sp>
      <p:sp>
        <p:nvSpPr>
          <p:cNvPr id="10" name="Slide Number Placeholder 9">
            <a:extLst>
              <a:ext uri="{FF2B5EF4-FFF2-40B4-BE49-F238E27FC236}">
                <a16:creationId xmlns:a16="http://schemas.microsoft.com/office/drawing/2014/main" id="{2A2A53C1-0CF3-4CFC-8BE8-D84B06D4C227}"/>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a:t>
            </a:fld>
            <a:endParaRPr lang="en-GB" altLang="en-US"/>
          </a:p>
        </p:txBody>
      </p:sp>
      <p:sp>
        <p:nvSpPr>
          <p:cNvPr id="11" name="Title 10">
            <a:extLst>
              <a:ext uri="{FF2B5EF4-FFF2-40B4-BE49-F238E27FC236}">
                <a16:creationId xmlns:a16="http://schemas.microsoft.com/office/drawing/2014/main" id="{F2C0D638-719E-495B-8175-80DE7EAEDD42}"/>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August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Sameer Vermani (Qualcomm)</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802.11-20/1238r4</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Open Issues on Preamble Design</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idx="1"/>
          </p:nvPr>
        </p:nvSpPr>
        <p:spPr>
          <a:noFill/>
        </p:spPr>
        <p:txBody>
          <a:bodyPr/>
          <a:lstStyle/>
          <a:p>
            <a:pPr algn="ctr">
              <a:buFontTx/>
              <a:buNone/>
            </a:pPr>
            <a:r>
              <a:rPr lang="en-GB" altLang="en-US" sz="1500" dirty="0"/>
              <a:t>Date:</a:t>
            </a:r>
            <a:r>
              <a:rPr lang="en-GB" altLang="en-US" sz="1500" b="0" dirty="0"/>
              <a:t> 2020-08-17</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971600" y="2744631"/>
            <a:ext cx="1156759" cy="358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1500"/>
              <a:t>Authors:</a:t>
            </a:r>
            <a:endParaRPr lang="en-GB" altLang="en-US" sz="1500" b="0"/>
          </a:p>
        </p:txBody>
      </p:sp>
      <p:sp>
        <p:nvSpPr>
          <p:cNvPr id="2" name="Footer Placeholder 1">
            <a:extLst>
              <a:ext uri="{FF2B5EF4-FFF2-40B4-BE49-F238E27FC236}">
                <a16:creationId xmlns:a16="http://schemas.microsoft.com/office/drawing/2014/main" id="{FE330F16-9A9C-4D4E-A9C7-0A96929FE470}"/>
              </a:ext>
            </a:extLst>
          </p:cNvPr>
          <p:cNvSpPr>
            <a:spLocks noGrp="1"/>
          </p:cNvSpPr>
          <p:nvPr>
            <p:ph type="ftr" sz="quarter" idx="11"/>
          </p:nvPr>
        </p:nvSpPr>
        <p:spPr>
          <a:xfrm>
            <a:off x="6694637" y="6475413"/>
            <a:ext cx="1849288" cy="184666"/>
          </a:xfrm>
        </p:spPr>
        <p:txBody>
          <a:bodyPr/>
          <a:lstStyle/>
          <a:p>
            <a:pPr>
              <a:defRPr/>
            </a:pPr>
            <a:r>
              <a:rPr lang="en-GB"/>
              <a:t>Sameer Vermani (Qualcomm)</a:t>
            </a:r>
            <a:endParaRPr lang="en-GB" dirty="0"/>
          </a:p>
        </p:txBody>
      </p:sp>
      <p:sp>
        <p:nvSpPr>
          <p:cNvPr id="3" name="Date Placeholder 2">
            <a:extLst>
              <a:ext uri="{FF2B5EF4-FFF2-40B4-BE49-F238E27FC236}">
                <a16:creationId xmlns:a16="http://schemas.microsoft.com/office/drawing/2014/main" id="{FE89327B-9F36-4F55-8F63-7CB5CFDD698C}"/>
              </a:ext>
            </a:extLst>
          </p:cNvPr>
          <p:cNvSpPr>
            <a:spLocks noGrp="1"/>
          </p:cNvSpPr>
          <p:nvPr>
            <p:ph type="dt" sz="half" idx="10"/>
          </p:nvPr>
        </p:nvSpPr>
        <p:spPr/>
        <p:txBody>
          <a:bodyPr/>
          <a:lstStyle/>
          <a:p>
            <a:pPr>
              <a:defRPr/>
            </a:pPr>
            <a:r>
              <a:rPr lang="en-US" altLang="en-US"/>
              <a:t>August 2020</a:t>
            </a:r>
            <a:endParaRPr lang="en-GB" altLang="en-US"/>
          </a:p>
        </p:txBody>
      </p:sp>
      <p:sp>
        <p:nvSpPr>
          <p:cNvPr id="4" name="Slide Number Placeholder 3">
            <a:extLst>
              <a:ext uri="{FF2B5EF4-FFF2-40B4-BE49-F238E27FC236}">
                <a16:creationId xmlns:a16="http://schemas.microsoft.com/office/drawing/2014/main" id="{5EF2C425-9545-4147-A639-32826140A3D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a:t>
            </a:fld>
            <a:endParaRPr lang="en-GB" altLang="en-US"/>
          </a:p>
        </p:txBody>
      </p:sp>
      <p:graphicFrame>
        <p:nvGraphicFramePr>
          <p:cNvPr id="10" name="Table 9">
            <a:extLst>
              <a:ext uri="{FF2B5EF4-FFF2-40B4-BE49-F238E27FC236}">
                <a16:creationId xmlns:a16="http://schemas.microsoft.com/office/drawing/2014/main" id="{25F5C18A-0A86-46B8-B635-CCCF8DFDF22F}"/>
              </a:ext>
            </a:extLst>
          </p:cNvPr>
          <p:cNvGraphicFramePr>
            <a:graphicFrameLocks noGrp="1"/>
          </p:cNvGraphicFramePr>
          <p:nvPr>
            <p:extLst>
              <p:ext uri="{D42A27DB-BD31-4B8C-83A1-F6EECF244321}">
                <p14:modId xmlns:p14="http://schemas.microsoft.com/office/powerpoint/2010/main" val="2226270406"/>
              </p:ext>
            </p:extLst>
          </p:nvPr>
        </p:nvGraphicFramePr>
        <p:xfrm>
          <a:off x="914400" y="3132668"/>
          <a:ext cx="7391400" cy="177157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dirty="0"/>
                        <a:t>Sameer Vermani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endParaRPr lang="en-US" sz="1100" dirty="0"/>
                    </a:p>
                    <a:p>
                      <a:pPr algn="ctr"/>
                      <a:endParaRPr lang="en-US" sz="1100" dirty="0"/>
                    </a:p>
                    <a:p>
                      <a:pPr algn="ctr"/>
                      <a:endParaRPr lang="en-US" sz="1100" dirty="0"/>
                    </a:p>
                    <a:p>
                      <a:pPr algn="ctr"/>
                      <a:r>
                        <a:rPr lang="en-US" sz="1100" dirty="0"/>
                        <a:t>Qualcomm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algn="ctr"/>
                      <a:r>
                        <a:rPr lang="en-US" sz="1100" dirty="0"/>
                        <a:t>Alice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Bin Tian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428302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Youhan Kim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696976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49120287"/>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7E63-2316-4A0F-B5E9-A5F67986BBE3}"/>
              </a:ext>
            </a:extLst>
          </p:cNvPr>
          <p:cNvSpPr>
            <a:spLocks noGrp="1"/>
          </p:cNvSpPr>
          <p:nvPr>
            <p:ph type="title"/>
          </p:nvPr>
        </p:nvSpPr>
        <p:spPr/>
        <p:txBody>
          <a:bodyPr/>
          <a:lstStyle/>
          <a:p>
            <a:r>
              <a:rPr lang="en-US" dirty="0"/>
              <a:t>EHT-SIG Common Contents</a:t>
            </a:r>
          </a:p>
        </p:txBody>
      </p:sp>
      <p:sp>
        <p:nvSpPr>
          <p:cNvPr id="3" name="Content Placeholder 2">
            <a:extLst>
              <a:ext uri="{FF2B5EF4-FFF2-40B4-BE49-F238E27FC236}">
                <a16:creationId xmlns:a16="http://schemas.microsoft.com/office/drawing/2014/main" id="{91EA5024-5AF2-49AF-91B4-503282C2A3B7}"/>
              </a:ext>
            </a:extLst>
          </p:cNvPr>
          <p:cNvSpPr>
            <a:spLocks noGrp="1"/>
          </p:cNvSpPr>
          <p:nvPr>
            <p:ph idx="1"/>
          </p:nvPr>
        </p:nvSpPr>
        <p:spPr/>
        <p:txBody>
          <a:bodyPr/>
          <a:lstStyle/>
          <a:p>
            <a:r>
              <a:rPr lang="en-US" sz="2000" dirty="0"/>
              <a:t>The EHT-SIG common field will include the following</a:t>
            </a:r>
          </a:p>
          <a:p>
            <a:pPr lvl="1"/>
            <a:r>
              <a:rPr lang="en-US" sz="1600" dirty="0"/>
              <a:t>U-SIG overflow</a:t>
            </a:r>
          </a:p>
          <a:p>
            <a:pPr lvl="2"/>
            <a:r>
              <a:rPr lang="en-US" sz="1400" u="sng" dirty="0"/>
              <a:t>Repeated</a:t>
            </a:r>
            <a:r>
              <a:rPr lang="en-US" sz="1400" dirty="0"/>
              <a:t> in each content channel to be friendly to 20MHz operating devices</a:t>
            </a:r>
          </a:p>
          <a:p>
            <a:pPr lvl="1"/>
            <a:r>
              <a:rPr lang="en-US" sz="1600" dirty="0"/>
              <a:t>Total number of non-OFDMA users (3 bits for 1-8 users)</a:t>
            </a:r>
          </a:p>
          <a:p>
            <a:pPr lvl="2"/>
            <a:r>
              <a:rPr lang="en-US" sz="1400" dirty="0"/>
              <a:t>Only present in the non-OFDMA compressed mode</a:t>
            </a:r>
          </a:p>
          <a:p>
            <a:pPr lvl="2"/>
            <a:r>
              <a:rPr lang="en-US" sz="1400" u="sng" dirty="0"/>
              <a:t>Repeated</a:t>
            </a:r>
            <a:r>
              <a:rPr lang="en-US" sz="1400" dirty="0"/>
              <a:t> in each content channel (similar to 11ax where the number of MU-MIMO users in the compressed mode was carried in HE-SIG-A)</a:t>
            </a:r>
          </a:p>
          <a:p>
            <a:pPr lvl="1"/>
            <a:r>
              <a:rPr lang="en-US" sz="1600" dirty="0"/>
              <a:t>RU allocation subfields (RUA)</a:t>
            </a:r>
          </a:p>
          <a:p>
            <a:pPr lvl="2"/>
            <a:r>
              <a:rPr lang="en-US" sz="1400" dirty="0"/>
              <a:t>Only present in the uncompressed mode</a:t>
            </a:r>
          </a:p>
          <a:p>
            <a:pPr lvl="2"/>
            <a:r>
              <a:rPr lang="en-US" sz="1400" dirty="0"/>
              <a:t>Contents are sent </a:t>
            </a:r>
            <a:r>
              <a:rPr lang="en-US" sz="1400" u="sng" dirty="0"/>
              <a:t>parallelized</a:t>
            </a:r>
            <a:r>
              <a:rPr lang="en-US" sz="1400" dirty="0"/>
              <a:t> into two content channels</a:t>
            </a:r>
            <a:endParaRPr lang="en-US" dirty="0"/>
          </a:p>
          <a:p>
            <a:endParaRPr lang="en-US" sz="2000" dirty="0"/>
          </a:p>
          <a:p>
            <a:r>
              <a:rPr lang="en-US" sz="2000" dirty="0"/>
              <a:t>This means that EHT-SIG </a:t>
            </a:r>
            <a:r>
              <a:rPr lang="en-US" sz="2000" u="sng" dirty="0"/>
              <a:t>Common</a:t>
            </a:r>
            <a:r>
              <a:rPr lang="en-US" sz="2000" dirty="0"/>
              <a:t> Field is duplicated in both content channels for all modes other than the uncompressed mode</a:t>
            </a:r>
          </a:p>
          <a:p>
            <a:pPr marL="457200" lvl="1" indent="0">
              <a:buNone/>
            </a:pPr>
            <a:endParaRPr lang="en-US" dirty="0"/>
          </a:p>
        </p:txBody>
      </p:sp>
      <p:sp>
        <p:nvSpPr>
          <p:cNvPr id="4" name="Date Placeholder 3">
            <a:extLst>
              <a:ext uri="{FF2B5EF4-FFF2-40B4-BE49-F238E27FC236}">
                <a16:creationId xmlns:a16="http://schemas.microsoft.com/office/drawing/2014/main" id="{5224C113-5762-485E-8425-2567A01049F2}"/>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D5462550-FBA4-4113-9056-7D31F5E38495}"/>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4712DA03-F340-4E6A-98FB-CF4E58AF24E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453805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1BC0A-23A8-4A18-BEDC-22DBDA6E2A8A}"/>
              </a:ext>
            </a:extLst>
          </p:cNvPr>
          <p:cNvSpPr>
            <a:spLocks noGrp="1"/>
          </p:cNvSpPr>
          <p:nvPr>
            <p:ph type="title"/>
          </p:nvPr>
        </p:nvSpPr>
        <p:spPr/>
        <p:txBody>
          <a:bodyPr/>
          <a:lstStyle/>
          <a:p>
            <a:r>
              <a:rPr lang="en-US" dirty="0" err="1"/>
              <a:t>DUPed</a:t>
            </a:r>
            <a:r>
              <a:rPr lang="en-US" dirty="0"/>
              <a:t> SU PPDU &amp; Preamble Design</a:t>
            </a:r>
          </a:p>
        </p:txBody>
      </p:sp>
      <p:sp>
        <p:nvSpPr>
          <p:cNvPr id="3" name="Content Placeholder 2">
            <a:extLst>
              <a:ext uri="{FF2B5EF4-FFF2-40B4-BE49-F238E27FC236}">
                <a16:creationId xmlns:a16="http://schemas.microsoft.com/office/drawing/2014/main" id="{EA29826D-278F-47B2-AE6F-21AAE5098CE2}"/>
              </a:ext>
            </a:extLst>
          </p:cNvPr>
          <p:cNvSpPr>
            <a:spLocks noGrp="1"/>
          </p:cNvSpPr>
          <p:nvPr>
            <p:ph idx="1"/>
          </p:nvPr>
        </p:nvSpPr>
        <p:spPr/>
        <p:txBody>
          <a:bodyPr/>
          <a:lstStyle/>
          <a:p>
            <a:r>
              <a:rPr lang="en-US" sz="2000" dirty="0"/>
              <a:t>The </a:t>
            </a:r>
            <a:r>
              <a:rPr lang="en-US" sz="2000" dirty="0" err="1"/>
              <a:t>DUPed</a:t>
            </a:r>
            <a:r>
              <a:rPr lang="en-US" sz="2000" dirty="0"/>
              <a:t> SU PPDU in R1 will use MCS0+DCM for 1ss and 2x Duplication, starting from 80MHz PPDU BW</a:t>
            </a:r>
          </a:p>
          <a:p>
            <a:pPr lvl="1"/>
            <a:r>
              <a:rPr lang="en-US" sz="1600" dirty="0"/>
              <a:t>Achieve up to 4x combining gain in non-punctured case</a:t>
            </a:r>
          </a:p>
          <a:p>
            <a:endParaRPr lang="en-US" sz="2000" dirty="0"/>
          </a:p>
          <a:p>
            <a:r>
              <a:rPr lang="en-US" sz="2000" dirty="0"/>
              <a:t>Propose a preamble design for up to 4x combining gain </a:t>
            </a:r>
          </a:p>
          <a:p>
            <a:pPr lvl="1"/>
            <a:r>
              <a:rPr lang="en-US" sz="1600" dirty="0"/>
              <a:t>U-SIG is </a:t>
            </a:r>
            <a:r>
              <a:rPr lang="en-US" sz="1600" dirty="0" err="1"/>
              <a:t>DUPed</a:t>
            </a:r>
            <a:r>
              <a:rPr lang="en-US" sz="1600" dirty="0"/>
              <a:t> in every 20MHz within each 80MHz to achieve up to 4x combining gain </a:t>
            </a:r>
          </a:p>
          <a:p>
            <a:pPr lvl="1"/>
            <a:r>
              <a:rPr lang="en-US" sz="1600" dirty="0"/>
              <a:t>EHT-SIG using the [1 1 1 1] content channel structure and MCS0 achieves up to 4x combining gain </a:t>
            </a:r>
          </a:p>
          <a:p>
            <a:pPr lvl="1"/>
            <a:endParaRPr lang="en-US" sz="1600" dirty="0"/>
          </a:p>
          <a:p>
            <a:r>
              <a:rPr lang="en-US" sz="2000" dirty="0" err="1"/>
              <a:t>DUPed</a:t>
            </a:r>
            <a:r>
              <a:rPr lang="en-US" sz="2000" dirty="0"/>
              <a:t> PPDU can be signaled using a value of the MCS field in EHT-SIG user field of the SU transmission</a:t>
            </a:r>
          </a:p>
          <a:p>
            <a:pPr marL="857250" lvl="2" indent="0">
              <a:buNone/>
            </a:pPr>
            <a:endParaRPr lang="en-US" sz="1400" dirty="0"/>
          </a:p>
          <a:p>
            <a:endParaRPr lang="en-US" sz="2000" dirty="0"/>
          </a:p>
        </p:txBody>
      </p:sp>
      <p:sp>
        <p:nvSpPr>
          <p:cNvPr id="4" name="Date Placeholder 3">
            <a:extLst>
              <a:ext uri="{FF2B5EF4-FFF2-40B4-BE49-F238E27FC236}">
                <a16:creationId xmlns:a16="http://schemas.microsoft.com/office/drawing/2014/main" id="{9577E34C-9E74-4C9E-A3C6-E35F5EE732D0}"/>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15004080-F105-4C41-8CF8-C0DCE57E8EA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E11A36A4-4E0F-4783-85B7-B20EFC9C4E2C}"/>
              </a:ext>
            </a:extLst>
          </p:cNvPr>
          <p:cNvSpPr>
            <a:spLocks noGrp="1"/>
          </p:cNvSpPr>
          <p:nvPr>
            <p:ph type="sldNum" sz="quarter" idx="12"/>
          </p:nvPr>
        </p:nvSpPr>
        <p:spPr/>
        <p:txBody>
          <a:bodyPr/>
          <a:lstStyle/>
          <a:p>
            <a:pPr>
              <a:defRPr/>
            </a:pPr>
            <a:r>
              <a:rPr lang="en-GB" altLang="en-US" dirty="0"/>
              <a:t>Slide </a:t>
            </a:r>
            <a:fld id="{6D24465E-2B0A-4D96-BA39-EC98956D452B}" type="slidenum">
              <a:rPr lang="en-GB" altLang="en-US" smtClean="0"/>
              <a:pPr>
                <a:defRPr/>
              </a:pPr>
              <a:t>11</a:t>
            </a:fld>
            <a:endParaRPr lang="en-GB" altLang="en-US" dirty="0"/>
          </a:p>
        </p:txBody>
      </p:sp>
    </p:spTree>
    <p:extLst>
      <p:ext uri="{BB962C8B-B14F-4D97-AF65-F5344CB8AC3E}">
        <p14:creationId xmlns:p14="http://schemas.microsoft.com/office/powerpoint/2010/main" val="1845456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D156F-F466-4D83-BF43-74C0587F33A6}"/>
              </a:ext>
            </a:extLst>
          </p:cNvPr>
          <p:cNvSpPr>
            <a:spLocks noGrp="1"/>
          </p:cNvSpPr>
          <p:nvPr>
            <p:ph type="title"/>
          </p:nvPr>
        </p:nvSpPr>
        <p:spPr/>
        <p:txBody>
          <a:bodyPr/>
          <a:lstStyle/>
          <a:p>
            <a:r>
              <a:rPr lang="en-US" dirty="0"/>
              <a:t>Overall EHT-SIG Content Channel Structure</a:t>
            </a:r>
          </a:p>
        </p:txBody>
      </p:sp>
      <p:sp>
        <p:nvSpPr>
          <p:cNvPr id="3" name="Content Placeholder 2">
            <a:extLst>
              <a:ext uri="{FF2B5EF4-FFF2-40B4-BE49-F238E27FC236}">
                <a16:creationId xmlns:a16="http://schemas.microsoft.com/office/drawing/2014/main" id="{1F33C3E8-739D-4060-A738-CB76EADCD1ED}"/>
              </a:ext>
            </a:extLst>
          </p:cNvPr>
          <p:cNvSpPr>
            <a:spLocks noGrp="1"/>
          </p:cNvSpPr>
          <p:nvPr>
            <p:ph idx="1"/>
          </p:nvPr>
        </p:nvSpPr>
        <p:spPr/>
        <p:txBody>
          <a:bodyPr/>
          <a:lstStyle/>
          <a:p>
            <a:r>
              <a:rPr lang="en-US" dirty="0"/>
              <a:t>We propose two types of content channel structures for EHT SIG to cover different types of transmissions</a:t>
            </a:r>
          </a:p>
          <a:p>
            <a:pPr lvl="1"/>
            <a:r>
              <a:rPr lang="en-US" dirty="0"/>
              <a:t>[ 1 1 1 1]</a:t>
            </a:r>
          </a:p>
          <a:p>
            <a:pPr lvl="2"/>
            <a:r>
              <a:rPr lang="en-US" dirty="0"/>
              <a:t>Used for SU, </a:t>
            </a:r>
            <a:r>
              <a:rPr lang="en-US" dirty="0" err="1"/>
              <a:t>DUPed</a:t>
            </a:r>
            <a:r>
              <a:rPr lang="en-US" dirty="0"/>
              <a:t> SU and NDP packets</a:t>
            </a:r>
          </a:p>
          <a:p>
            <a:pPr lvl="2"/>
            <a:r>
              <a:rPr lang="en-US" dirty="0"/>
              <a:t>Punctured channels will not be populated</a:t>
            </a:r>
          </a:p>
          <a:p>
            <a:pPr lvl="1"/>
            <a:r>
              <a:rPr lang="en-US" dirty="0"/>
              <a:t>[ 1 2 1 2]</a:t>
            </a:r>
          </a:p>
          <a:p>
            <a:pPr lvl="2"/>
            <a:r>
              <a:rPr lang="en-US" dirty="0"/>
              <a:t>Used for all transmissions </a:t>
            </a:r>
            <a:r>
              <a:rPr lang="en-US" b="1" dirty="0"/>
              <a:t>other than </a:t>
            </a:r>
            <a:r>
              <a:rPr lang="en-US" dirty="0"/>
              <a:t>SU, </a:t>
            </a:r>
            <a:r>
              <a:rPr lang="en-US" dirty="0" err="1"/>
              <a:t>DUPed</a:t>
            </a:r>
            <a:r>
              <a:rPr lang="en-US" dirty="0"/>
              <a:t> SU and NDP</a:t>
            </a:r>
          </a:p>
          <a:p>
            <a:pPr lvl="2"/>
            <a:r>
              <a:rPr lang="en-US" dirty="0"/>
              <a:t>Punctured channels will not be populated</a:t>
            </a:r>
          </a:p>
          <a:p>
            <a:pPr lvl="2"/>
            <a:endParaRPr lang="en-US" dirty="0"/>
          </a:p>
          <a:p>
            <a:r>
              <a:rPr lang="en-US" dirty="0"/>
              <a:t>Propose to indicate the content channel being [1 1 1 1] vs [1 2 1 2] through the “PPDU type and compression mode” bits state</a:t>
            </a:r>
          </a:p>
          <a:p>
            <a:pPr marL="857250" lvl="2" indent="0">
              <a:buNone/>
            </a:pPr>
            <a:endParaRPr lang="en-US" dirty="0"/>
          </a:p>
        </p:txBody>
      </p:sp>
      <p:sp>
        <p:nvSpPr>
          <p:cNvPr id="4" name="Date Placeholder 3">
            <a:extLst>
              <a:ext uri="{FF2B5EF4-FFF2-40B4-BE49-F238E27FC236}">
                <a16:creationId xmlns:a16="http://schemas.microsoft.com/office/drawing/2014/main" id="{113D534B-1AF8-47DC-ACF2-AB2EFFB9D721}"/>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55C795A2-666B-4F94-8521-A93C9C228235}"/>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A33070EF-D04B-403A-ACC8-E3AF24D2996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Tree>
    <p:extLst>
      <p:ext uri="{BB962C8B-B14F-4D97-AF65-F5344CB8AC3E}">
        <p14:creationId xmlns:p14="http://schemas.microsoft.com/office/powerpoint/2010/main" val="40410614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07096-8C6A-4663-800A-17E4157A9898}"/>
              </a:ext>
            </a:extLst>
          </p:cNvPr>
          <p:cNvSpPr>
            <a:spLocks noGrp="1"/>
          </p:cNvSpPr>
          <p:nvPr>
            <p:ph type="title"/>
          </p:nvPr>
        </p:nvSpPr>
        <p:spPr/>
        <p:txBody>
          <a:bodyPr/>
          <a:lstStyle/>
          <a:p>
            <a:r>
              <a:rPr lang="en-US" dirty="0"/>
              <a:t>Overall View of PPDU types and Content Channel Design</a:t>
            </a:r>
          </a:p>
        </p:txBody>
      </p:sp>
      <p:graphicFrame>
        <p:nvGraphicFramePr>
          <p:cNvPr id="7" name="Content Placeholder 6">
            <a:extLst>
              <a:ext uri="{FF2B5EF4-FFF2-40B4-BE49-F238E27FC236}">
                <a16:creationId xmlns:a16="http://schemas.microsoft.com/office/drawing/2014/main" id="{537D8CBC-0173-488D-8E36-C465D666FB4D}"/>
              </a:ext>
            </a:extLst>
          </p:cNvPr>
          <p:cNvGraphicFramePr>
            <a:graphicFrameLocks noGrp="1"/>
          </p:cNvGraphicFramePr>
          <p:nvPr>
            <p:ph idx="1"/>
            <p:extLst>
              <p:ext uri="{D42A27DB-BD31-4B8C-83A1-F6EECF244321}">
                <p14:modId xmlns:p14="http://schemas.microsoft.com/office/powerpoint/2010/main" val="3392763028"/>
              </p:ext>
            </p:extLst>
          </p:nvPr>
        </p:nvGraphicFramePr>
        <p:xfrm>
          <a:off x="35496" y="1989138"/>
          <a:ext cx="77724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1B4903E4-09BE-41C8-9526-29C539AF677B}"/>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D81C0599-40B3-4B91-8A37-4F42D1FE901D}"/>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BA7DAA-57FB-4F64-833C-9E4020A7478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
        <p:nvSpPr>
          <p:cNvPr id="8" name="Rectangle 7">
            <a:extLst>
              <a:ext uri="{FF2B5EF4-FFF2-40B4-BE49-F238E27FC236}">
                <a16:creationId xmlns:a16="http://schemas.microsoft.com/office/drawing/2014/main" id="{1058CEF0-675C-4A99-B375-14A68537B863}"/>
              </a:ext>
            </a:extLst>
          </p:cNvPr>
          <p:cNvSpPr/>
          <p:nvPr/>
        </p:nvSpPr>
        <p:spPr bwMode="auto">
          <a:xfrm>
            <a:off x="6228184" y="5177470"/>
            <a:ext cx="432048" cy="288032"/>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AE57136E-24D8-4E25-B2DE-DE1B19140A39}"/>
              </a:ext>
            </a:extLst>
          </p:cNvPr>
          <p:cNvSpPr/>
          <p:nvPr/>
        </p:nvSpPr>
        <p:spPr bwMode="auto">
          <a:xfrm>
            <a:off x="6228184" y="5716363"/>
            <a:ext cx="432048" cy="288032"/>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TextBox 9">
            <a:extLst>
              <a:ext uri="{FF2B5EF4-FFF2-40B4-BE49-F238E27FC236}">
                <a16:creationId xmlns:a16="http://schemas.microsoft.com/office/drawing/2014/main" id="{BABFF6BD-EB0B-4A26-9B43-F5247F0057BC}"/>
              </a:ext>
            </a:extLst>
          </p:cNvPr>
          <p:cNvSpPr txBox="1"/>
          <p:nvPr/>
        </p:nvSpPr>
        <p:spPr>
          <a:xfrm>
            <a:off x="6660232" y="5157192"/>
            <a:ext cx="1762021" cy="276999"/>
          </a:xfrm>
          <a:prstGeom prst="rect">
            <a:avLst/>
          </a:prstGeom>
          <a:noFill/>
        </p:spPr>
        <p:txBody>
          <a:bodyPr wrap="none" rtlCol="0">
            <a:spAutoFit/>
          </a:bodyPr>
          <a:lstStyle/>
          <a:p>
            <a:r>
              <a:rPr lang="en-US" dirty="0"/>
              <a:t>[ 1 2 1 2] content channel</a:t>
            </a:r>
          </a:p>
        </p:txBody>
      </p:sp>
      <p:sp>
        <p:nvSpPr>
          <p:cNvPr id="11" name="TextBox 10">
            <a:extLst>
              <a:ext uri="{FF2B5EF4-FFF2-40B4-BE49-F238E27FC236}">
                <a16:creationId xmlns:a16="http://schemas.microsoft.com/office/drawing/2014/main" id="{44D3BCD7-2A38-49A3-A831-C785483C4250}"/>
              </a:ext>
            </a:extLst>
          </p:cNvPr>
          <p:cNvSpPr txBox="1"/>
          <p:nvPr/>
        </p:nvSpPr>
        <p:spPr>
          <a:xfrm>
            <a:off x="6669427" y="5683379"/>
            <a:ext cx="1762021" cy="276999"/>
          </a:xfrm>
          <a:prstGeom prst="rect">
            <a:avLst/>
          </a:prstGeom>
          <a:noFill/>
        </p:spPr>
        <p:txBody>
          <a:bodyPr wrap="none" rtlCol="0">
            <a:spAutoFit/>
          </a:bodyPr>
          <a:lstStyle/>
          <a:p>
            <a:r>
              <a:rPr lang="en-US" dirty="0"/>
              <a:t>[ 1 1 1 1] content channel</a:t>
            </a:r>
          </a:p>
        </p:txBody>
      </p:sp>
    </p:spTree>
    <p:extLst>
      <p:ext uri="{BB962C8B-B14F-4D97-AF65-F5344CB8AC3E}">
        <p14:creationId xmlns:p14="http://schemas.microsoft.com/office/powerpoint/2010/main" val="1492281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03B2A-0296-45A5-985D-DA9433E291E5}"/>
              </a:ext>
            </a:extLst>
          </p:cNvPr>
          <p:cNvSpPr>
            <a:spLocks noGrp="1"/>
          </p:cNvSpPr>
          <p:nvPr>
            <p:ph type="title"/>
          </p:nvPr>
        </p:nvSpPr>
        <p:spPr/>
        <p:txBody>
          <a:bodyPr/>
          <a:lstStyle/>
          <a:p>
            <a:r>
              <a:rPr lang="en-US" dirty="0"/>
              <a:t>PPDU Type and Compression Mode Field</a:t>
            </a:r>
          </a:p>
        </p:txBody>
      </p:sp>
      <p:sp>
        <p:nvSpPr>
          <p:cNvPr id="3" name="Content Placeholder 2">
            <a:extLst>
              <a:ext uri="{FF2B5EF4-FFF2-40B4-BE49-F238E27FC236}">
                <a16:creationId xmlns:a16="http://schemas.microsoft.com/office/drawing/2014/main" id="{5D23C781-BE4C-45AC-9278-FFC7E9C6A2AE}"/>
              </a:ext>
            </a:extLst>
          </p:cNvPr>
          <p:cNvSpPr>
            <a:spLocks noGrp="1"/>
          </p:cNvSpPr>
          <p:nvPr>
            <p:ph idx="1"/>
          </p:nvPr>
        </p:nvSpPr>
        <p:spPr/>
        <p:txBody>
          <a:bodyPr/>
          <a:lstStyle/>
          <a:p>
            <a:r>
              <a:rPr lang="en-US" sz="2000" dirty="0"/>
              <a:t>Recall that originally, we were thinking of the following in the U-SIG</a:t>
            </a:r>
          </a:p>
          <a:p>
            <a:pPr lvl="1"/>
            <a:r>
              <a:rPr lang="en-US" sz="1600" dirty="0"/>
              <a:t>1 bit PPDU format field </a:t>
            </a:r>
          </a:p>
          <a:p>
            <a:pPr lvl="1"/>
            <a:r>
              <a:rPr lang="en-US" sz="1600" dirty="0"/>
              <a:t>2 bit compression mode field</a:t>
            </a:r>
          </a:p>
          <a:p>
            <a:pPr lvl="1"/>
            <a:endParaRPr lang="en-US" sz="1600" dirty="0"/>
          </a:p>
          <a:p>
            <a:r>
              <a:rPr lang="en-US" sz="2000" dirty="0"/>
              <a:t>However, it seems that we can jointly encode these 2 fields to convey the same information through a 2 bit field</a:t>
            </a:r>
          </a:p>
          <a:p>
            <a:pPr lvl="1"/>
            <a:r>
              <a:rPr lang="en-US" sz="1600" dirty="0"/>
              <a:t>Saves 1 bit in the U-SIG</a:t>
            </a:r>
          </a:p>
          <a:p>
            <a:endParaRPr lang="en-US" sz="2000" dirty="0"/>
          </a:p>
          <a:p>
            <a:r>
              <a:rPr lang="en-US" sz="2000" dirty="0"/>
              <a:t>Next slide shows the encoding for such a field</a:t>
            </a:r>
          </a:p>
          <a:p>
            <a:pPr lvl="1"/>
            <a:endParaRPr lang="en-US" sz="1600" dirty="0"/>
          </a:p>
          <a:p>
            <a:endParaRPr lang="en-US" dirty="0"/>
          </a:p>
        </p:txBody>
      </p:sp>
      <p:sp>
        <p:nvSpPr>
          <p:cNvPr id="4" name="Date Placeholder 3">
            <a:extLst>
              <a:ext uri="{FF2B5EF4-FFF2-40B4-BE49-F238E27FC236}">
                <a16:creationId xmlns:a16="http://schemas.microsoft.com/office/drawing/2014/main" id="{E45021ED-B949-4F13-860D-1244E7696E76}"/>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F173B474-41E4-4398-B745-F0FD2AB8989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8534B7-8D33-4DC3-9C18-D4A4543D41C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spTree>
    <p:extLst>
      <p:ext uri="{BB962C8B-B14F-4D97-AF65-F5344CB8AC3E}">
        <p14:creationId xmlns:p14="http://schemas.microsoft.com/office/powerpoint/2010/main" val="17564304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EE9CF-C7DA-4083-9F40-B4E4211BFF2E}"/>
              </a:ext>
            </a:extLst>
          </p:cNvPr>
          <p:cNvSpPr>
            <a:spLocks noGrp="1"/>
          </p:cNvSpPr>
          <p:nvPr>
            <p:ph type="title"/>
          </p:nvPr>
        </p:nvSpPr>
        <p:spPr/>
        <p:txBody>
          <a:bodyPr/>
          <a:lstStyle/>
          <a:p>
            <a:r>
              <a:rPr lang="en-US" dirty="0"/>
              <a:t>PPDU Type and Compression Mode</a:t>
            </a:r>
          </a:p>
        </p:txBody>
      </p:sp>
      <p:sp>
        <p:nvSpPr>
          <p:cNvPr id="3" name="Content Placeholder 2">
            <a:extLst>
              <a:ext uri="{FF2B5EF4-FFF2-40B4-BE49-F238E27FC236}">
                <a16:creationId xmlns:a16="http://schemas.microsoft.com/office/drawing/2014/main" id="{19252C6C-1EEE-45E6-A579-B12249EE4A38}"/>
              </a:ext>
            </a:extLst>
          </p:cNvPr>
          <p:cNvSpPr>
            <a:spLocks noGrp="1"/>
          </p:cNvSpPr>
          <p:nvPr>
            <p:ph idx="1"/>
          </p:nvPr>
        </p:nvSpPr>
        <p:spPr/>
        <p:txBody>
          <a:bodyPr/>
          <a:lstStyle/>
          <a:p>
            <a:pPr marL="400050"/>
            <a:r>
              <a:rPr lang="en-US" sz="2000" dirty="0"/>
              <a:t>Proposal essentially jointly encodes the PPDU format and compression mode fields</a:t>
            </a:r>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r>
              <a:rPr lang="en-US" sz="2000" dirty="0"/>
              <a:t>Purple modes are compressed modes (no RU allocation)</a:t>
            </a:r>
          </a:p>
        </p:txBody>
      </p:sp>
      <p:sp>
        <p:nvSpPr>
          <p:cNvPr id="4" name="Date Placeholder 3">
            <a:extLst>
              <a:ext uri="{FF2B5EF4-FFF2-40B4-BE49-F238E27FC236}">
                <a16:creationId xmlns:a16="http://schemas.microsoft.com/office/drawing/2014/main" id="{086EEA39-4ADA-444A-BBBB-B10EC830781D}"/>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65DF73D2-72DE-42C6-96D7-74F2F942E400}"/>
              </a:ext>
            </a:extLst>
          </p:cNvPr>
          <p:cNvSpPr>
            <a:spLocks noGrp="1"/>
          </p:cNvSpPr>
          <p:nvPr>
            <p:ph type="ftr" sz="quarter" idx="11"/>
          </p:nvPr>
        </p:nvSpPr>
        <p:spPr/>
        <p:txBody>
          <a:bodyPr/>
          <a:lstStyle/>
          <a:p>
            <a:pPr>
              <a:defRPr/>
            </a:pPr>
            <a:r>
              <a:rPr lang="en-GB"/>
              <a:t>(Qualcomm)</a:t>
            </a:r>
          </a:p>
        </p:txBody>
      </p:sp>
      <p:sp>
        <p:nvSpPr>
          <p:cNvPr id="6" name="Slide Number Placeholder 5">
            <a:extLst>
              <a:ext uri="{FF2B5EF4-FFF2-40B4-BE49-F238E27FC236}">
                <a16:creationId xmlns:a16="http://schemas.microsoft.com/office/drawing/2014/main" id="{2C03B7E0-682C-4150-8A81-DBBA8A583B7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15</a:t>
            </a:fld>
            <a:endParaRPr lang="en-GB" altLang="en-US"/>
          </a:p>
        </p:txBody>
      </p:sp>
      <p:graphicFrame>
        <p:nvGraphicFramePr>
          <p:cNvPr id="7" name="Table 6">
            <a:extLst>
              <a:ext uri="{FF2B5EF4-FFF2-40B4-BE49-F238E27FC236}">
                <a16:creationId xmlns:a16="http://schemas.microsoft.com/office/drawing/2014/main" id="{EA42A0BF-4606-4B79-933D-0F1C1572B1D1}"/>
              </a:ext>
            </a:extLst>
          </p:cNvPr>
          <p:cNvGraphicFramePr>
            <a:graphicFrameLocks noGrp="1"/>
          </p:cNvGraphicFramePr>
          <p:nvPr>
            <p:extLst>
              <p:ext uri="{D42A27DB-BD31-4B8C-83A1-F6EECF244321}">
                <p14:modId xmlns:p14="http://schemas.microsoft.com/office/powerpoint/2010/main" val="2330195976"/>
              </p:ext>
            </p:extLst>
          </p:nvPr>
        </p:nvGraphicFramePr>
        <p:xfrm>
          <a:off x="611560" y="2873058"/>
          <a:ext cx="7772399" cy="2346960"/>
        </p:xfrm>
        <a:graphic>
          <a:graphicData uri="http://schemas.openxmlformats.org/drawingml/2006/table">
            <a:tbl>
              <a:tblPr firstRow="1" firstCol="1" bandRow="1">
                <a:tableStyleId>{5C22544A-7EE6-4342-B048-85BDC9FD1C3A}</a:tableStyleId>
              </a:tblPr>
              <a:tblGrid>
                <a:gridCol w="1831705">
                  <a:extLst>
                    <a:ext uri="{9D8B030D-6E8A-4147-A177-3AD203B41FA5}">
                      <a16:colId xmlns:a16="http://schemas.microsoft.com/office/drawing/2014/main" val="454467326"/>
                    </a:ext>
                  </a:extLst>
                </a:gridCol>
                <a:gridCol w="1500389">
                  <a:extLst>
                    <a:ext uri="{9D8B030D-6E8A-4147-A177-3AD203B41FA5}">
                      <a16:colId xmlns:a16="http://schemas.microsoft.com/office/drawing/2014/main" val="3007824569"/>
                    </a:ext>
                  </a:extLst>
                </a:gridCol>
                <a:gridCol w="2164195">
                  <a:extLst>
                    <a:ext uri="{9D8B030D-6E8A-4147-A177-3AD203B41FA5}">
                      <a16:colId xmlns:a16="http://schemas.microsoft.com/office/drawing/2014/main" val="2833506797"/>
                    </a:ext>
                  </a:extLst>
                </a:gridCol>
                <a:gridCol w="2276110">
                  <a:extLst>
                    <a:ext uri="{9D8B030D-6E8A-4147-A177-3AD203B41FA5}">
                      <a16:colId xmlns:a16="http://schemas.microsoft.com/office/drawing/2014/main" val="2512234542"/>
                    </a:ext>
                  </a:extLst>
                </a:gridCol>
              </a:tblGrid>
              <a:tr h="141832">
                <a:tc>
                  <a:txBody>
                    <a:bodyPr/>
                    <a:lstStyle/>
                    <a:p>
                      <a:pPr marL="0" marR="0" algn="ctr">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200" dirty="0">
                          <a:effectLst/>
                        </a:rPr>
                        <a:t>DL/UL (1 bit)</a:t>
                      </a:r>
                      <a:endParaRPr lang="en-US" sz="12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PPDU type and compression mode</a:t>
                      </a:r>
                      <a:r>
                        <a:rPr lang="en-US" sz="1200" dirty="0">
                          <a:effectLst/>
                        </a:rPr>
                        <a:t>(2 bits)</a:t>
                      </a:r>
                      <a:endParaRPr lang="en-US" sz="12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Note</a:t>
                      </a:r>
                    </a:p>
                  </a:txBody>
                  <a:tcPr marL="63487" marR="63487" marT="0" marB="0"/>
                </a:tc>
                <a:extLst>
                  <a:ext uri="{0D108BD9-81ED-4DB2-BD59-A6C34878D82A}">
                    <a16:rowId xmlns:a16="http://schemas.microsoft.com/office/drawing/2014/main" val="101663128"/>
                  </a:ext>
                </a:extLst>
              </a:tr>
              <a:tr h="155189">
                <a:tc>
                  <a:txBody>
                    <a:bodyPr/>
                    <a:lstStyle/>
                    <a:p>
                      <a:pPr marL="0" marR="0" algn="ctr">
                        <a:spcBef>
                          <a:spcPts val="0"/>
                        </a:spcBef>
                        <a:spcAft>
                          <a:spcPts val="0"/>
                        </a:spcAft>
                      </a:pPr>
                      <a:r>
                        <a:rPr lang="en-US" sz="1400" dirty="0">
                          <a:effectLst/>
                        </a:rPr>
                        <a:t>TB PPDU</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UL</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effectLst/>
                        </a:rPr>
                        <a:t>0</a:t>
                      </a:r>
                      <a:endParaRPr lang="en-US" sz="140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effectLst/>
                        </a:rPr>
                        <a:t>No EHT-SIG</a:t>
                      </a:r>
                      <a:endParaRPr lang="en-US" sz="1400">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40478285"/>
                  </a:ext>
                </a:extLst>
              </a:tr>
              <a:tr h="155189">
                <a:tc>
                  <a:txBody>
                    <a:bodyPr/>
                    <a:lstStyle/>
                    <a:p>
                      <a:pPr marL="0" marR="0" algn="ctr">
                        <a:spcBef>
                          <a:spcPts val="0"/>
                        </a:spcBef>
                        <a:spcAft>
                          <a:spcPts val="0"/>
                        </a:spcAft>
                      </a:pPr>
                      <a:r>
                        <a:rPr lang="en-US" sz="1400" dirty="0">
                          <a:effectLst/>
                        </a:rPr>
                        <a:t>DL OFDMA</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DL</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0</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EHT-SIG, RU Allocation, [1 2 1 2]</a:t>
                      </a:r>
                      <a:endParaRPr lang="en-US" sz="1400" dirty="0">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21716029"/>
                  </a:ext>
                </a:extLst>
              </a:tr>
              <a:tr h="155189">
                <a:tc>
                  <a:txBody>
                    <a:bodyPr/>
                    <a:lstStyle/>
                    <a:p>
                      <a:pPr marL="0" marR="0" algn="ctr">
                        <a:spcBef>
                          <a:spcPts val="0"/>
                        </a:spcBef>
                        <a:spcAft>
                          <a:spcPts val="0"/>
                        </a:spcAft>
                      </a:pPr>
                      <a:r>
                        <a:rPr lang="en-US" sz="1400" dirty="0">
                          <a:solidFill>
                            <a:srgbClr val="7030A0"/>
                          </a:solidFill>
                          <a:effectLst/>
                        </a:rPr>
                        <a:t>UL SU/SU DUP/NDP</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UL</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Allocation,[1 1 1 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40301971"/>
                  </a:ext>
                </a:extLst>
              </a:tr>
              <a:tr h="155189">
                <a:tc>
                  <a:txBody>
                    <a:bodyPr/>
                    <a:lstStyle/>
                    <a:p>
                      <a:pPr marL="0" marR="0" algn="ctr">
                        <a:spcBef>
                          <a:spcPts val="0"/>
                        </a:spcBef>
                        <a:spcAft>
                          <a:spcPts val="0"/>
                        </a:spcAft>
                      </a:pPr>
                      <a:r>
                        <a:rPr lang="en-US" sz="1400">
                          <a:solidFill>
                            <a:srgbClr val="7030A0"/>
                          </a:solidFill>
                          <a:effectLst/>
                        </a:rPr>
                        <a:t>DL SU/SU DUP/NDP</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DL</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 [1 1 1 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2052196419"/>
                  </a:ext>
                </a:extLst>
              </a:tr>
              <a:tr h="155189">
                <a:tc>
                  <a:txBody>
                    <a:bodyPr/>
                    <a:lstStyle/>
                    <a:p>
                      <a:pPr marL="0" marR="0" algn="ctr">
                        <a:spcBef>
                          <a:spcPts val="0"/>
                        </a:spcBef>
                        <a:spcAft>
                          <a:spcPts val="0"/>
                        </a:spcAft>
                      </a:pPr>
                      <a:r>
                        <a:rPr lang="en-US" sz="1400" dirty="0">
                          <a:solidFill>
                            <a:srgbClr val="7030A0"/>
                          </a:solidFill>
                          <a:effectLst/>
                        </a:rPr>
                        <a:t>DL non-OFDMA MU-MIMO</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DL</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2</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 [1 2 1 2]</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3336158495"/>
                  </a:ext>
                </a:extLst>
              </a:tr>
            </a:tbl>
          </a:graphicData>
        </a:graphic>
      </p:graphicFrame>
      <p:sp>
        <p:nvSpPr>
          <p:cNvPr id="8" name="Rectangle 1">
            <a:extLst>
              <a:ext uri="{FF2B5EF4-FFF2-40B4-BE49-F238E27FC236}">
                <a16:creationId xmlns:a16="http://schemas.microsoft.com/office/drawing/2014/main" id="{7813A9C6-F93F-40AD-BE7E-EDB145D9E53D}"/>
              </a:ext>
            </a:extLst>
          </p:cNvPr>
          <p:cNvSpPr>
            <a:spLocks noChangeArrowheads="1"/>
          </p:cNvSpPr>
          <p:nvPr/>
        </p:nvSpPr>
        <p:spPr bwMode="auto">
          <a:xfrm>
            <a:off x="611560" y="419567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599804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99EE3-4623-480D-AA07-1279400889F8}"/>
              </a:ext>
            </a:extLst>
          </p:cNvPr>
          <p:cNvSpPr>
            <a:spLocks noGrp="1"/>
          </p:cNvSpPr>
          <p:nvPr>
            <p:ph type="title"/>
          </p:nvPr>
        </p:nvSpPr>
        <p:spPr/>
        <p:txBody>
          <a:bodyPr/>
          <a:lstStyle/>
          <a:p>
            <a:r>
              <a:rPr lang="en-US" dirty="0"/>
              <a:t>Compressed Modes (no RU allocation)</a:t>
            </a:r>
          </a:p>
        </p:txBody>
      </p:sp>
      <p:sp>
        <p:nvSpPr>
          <p:cNvPr id="3" name="Content Placeholder 2">
            <a:extLst>
              <a:ext uri="{FF2B5EF4-FFF2-40B4-BE49-F238E27FC236}">
                <a16:creationId xmlns:a16="http://schemas.microsoft.com/office/drawing/2014/main" id="{A02B1118-F8C1-448A-B988-BDD05181B577}"/>
              </a:ext>
            </a:extLst>
          </p:cNvPr>
          <p:cNvSpPr>
            <a:spLocks noGrp="1"/>
          </p:cNvSpPr>
          <p:nvPr>
            <p:ph idx="1"/>
          </p:nvPr>
        </p:nvSpPr>
        <p:spPr/>
        <p:txBody>
          <a:bodyPr/>
          <a:lstStyle/>
          <a:p>
            <a:r>
              <a:rPr lang="en-US" sz="2000" dirty="0"/>
              <a:t>Compressed Modes would use the following states of “PPDU Type and Compression Mode” field</a:t>
            </a:r>
          </a:p>
          <a:p>
            <a:pPr lvl="1"/>
            <a:r>
              <a:rPr lang="en-US" sz="1600" dirty="0"/>
              <a:t>State 1: SU, NDP (one user with special AID), and </a:t>
            </a:r>
            <a:r>
              <a:rPr lang="en-US" sz="1600" dirty="0" err="1"/>
              <a:t>DUPed</a:t>
            </a:r>
            <a:r>
              <a:rPr lang="en-US" sz="1600" dirty="0"/>
              <a:t> SU (using [1 1 1 1] content channel structure for EHT-SIG)</a:t>
            </a:r>
          </a:p>
          <a:p>
            <a:pPr lvl="1"/>
            <a:r>
              <a:rPr lang="en-US" sz="1600" dirty="0"/>
              <a:t>State 2: Used for non-OFDMA MU-MIMO with [1 2 1 2] structure of EHT-SIG</a:t>
            </a:r>
            <a:endParaRPr lang="en-US" sz="1200" dirty="0"/>
          </a:p>
          <a:p>
            <a:endParaRPr lang="en-US" sz="2000" dirty="0"/>
          </a:p>
        </p:txBody>
      </p:sp>
      <p:sp>
        <p:nvSpPr>
          <p:cNvPr id="4" name="Date Placeholder 3">
            <a:extLst>
              <a:ext uri="{FF2B5EF4-FFF2-40B4-BE49-F238E27FC236}">
                <a16:creationId xmlns:a16="http://schemas.microsoft.com/office/drawing/2014/main" id="{7857FCAE-0B82-4749-9CED-D44411A9F2C3}"/>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70A98D7C-3FDF-4940-A832-01F9597BDE1D}"/>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0B58D5A3-1EDD-4239-8CFB-E2BC894E997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16</a:t>
            </a:fld>
            <a:endParaRPr lang="en-GB" altLang="en-US"/>
          </a:p>
        </p:txBody>
      </p:sp>
      <p:graphicFrame>
        <p:nvGraphicFramePr>
          <p:cNvPr id="13" name="Table 12">
            <a:extLst>
              <a:ext uri="{FF2B5EF4-FFF2-40B4-BE49-F238E27FC236}">
                <a16:creationId xmlns:a16="http://schemas.microsoft.com/office/drawing/2014/main" id="{936B5519-E346-45D5-8000-AA62D11855E0}"/>
              </a:ext>
            </a:extLst>
          </p:cNvPr>
          <p:cNvGraphicFramePr>
            <a:graphicFrameLocks noGrp="1"/>
          </p:cNvGraphicFramePr>
          <p:nvPr>
            <p:extLst>
              <p:ext uri="{D42A27DB-BD31-4B8C-83A1-F6EECF244321}">
                <p14:modId xmlns:p14="http://schemas.microsoft.com/office/powerpoint/2010/main" val="190524911"/>
              </p:ext>
            </p:extLst>
          </p:nvPr>
        </p:nvGraphicFramePr>
        <p:xfrm>
          <a:off x="467544" y="3735665"/>
          <a:ext cx="7543800" cy="2476500"/>
        </p:xfrm>
        <a:graphic>
          <a:graphicData uri="http://schemas.openxmlformats.org/drawingml/2006/table">
            <a:tbl>
              <a:tblPr/>
              <a:tblGrid>
                <a:gridCol w="1247250">
                  <a:extLst>
                    <a:ext uri="{9D8B030D-6E8A-4147-A177-3AD203B41FA5}">
                      <a16:colId xmlns:a16="http://schemas.microsoft.com/office/drawing/2014/main" val="2942410900"/>
                    </a:ext>
                  </a:extLst>
                </a:gridCol>
                <a:gridCol w="980662">
                  <a:extLst>
                    <a:ext uri="{9D8B030D-6E8A-4147-A177-3AD203B41FA5}">
                      <a16:colId xmlns:a16="http://schemas.microsoft.com/office/drawing/2014/main" val="3973723864"/>
                    </a:ext>
                  </a:extLst>
                </a:gridCol>
                <a:gridCol w="847368">
                  <a:extLst>
                    <a:ext uri="{9D8B030D-6E8A-4147-A177-3AD203B41FA5}">
                      <a16:colId xmlns:a16="http://schemas.microsoft.com/office/drawing/2014/main" val="2597378228"/>
                    </a:ext>
                  </a:extLst>
                </a:gridCol>
                <a:gridCol w="1117130">
                  <a:extLst>
                    <a:ext uri="{9D8B030D-6E8A-4147-A177-3AD203B41FA5}">
                      <a16:colId xmlns:a16="http://schemas.microsoft.com/office/drawing/2014/main" val="1909814615"/>
                    </a:ext>
                  </a:extLst>
                </a:gridCol>
                <a:gridCol w="1117130">
                  <a:extLst>
                    <a:ext uri="{9D8B030D-6E8A-4147-A177-3AD203B41FA5}">
                      <a16:colId xmlns:a16="http://schemas.microsoft.com/office/drawing/2014/main" val="1375160571"/>
                    </a:ext>
                  </a:extLst>
                </a:gridCol>
                <a:gridCol w="1117130">
                  <a:extLst>
                    <a:ext uri="{9D8B030D-6E8A-4147-A177-3AD203B41FA5}">
                      <a16:colId xmlns:a16="http://schemas.microsoft.com/office/drawing/2014/main" val="1621828917"/>
                    </a:ext>
                  </a:extLst>
                </a:gridCol>
                <a:gridCol w="1117130">
                  <a:extLst>
                    <a:ext uri="{9D8B030D-6E8A-4147-A177-3AD203B41FA5}">
                      <a16:colId xmlns:a16="http://schemas.microsoft.com/office/drawing/2014/main" val="798184488"/>
                    </a:ext>
                  </a:extLst>
                </a:gridCol>
              </a:tblGrid>
              <a:tr h="190500">
                <a:tc>
                  <a:txBody>
                    <a:bodyPr/>
                    <a:lstStyle/>
                    <a:p>
                      <a:pPr algn="l" fontAlgn="ctr"/>
                      <a:r>
                        <a:rPr lang="en-US" sz="1100" b="0" i="1" u="none" strike="noStrike" dirty="0">
                          <a:solidFill>
                            <a:srgbClr val="FF0000"/>
                          </a:solidFill>
                          <a:effectLst/>
                          <a:latin typeface="Calibri" panose="020F0502020204030204" pitchFamily="34" charset="0"/>
                        </a:rPr>
                        <a:t>SU and </a:t>
                      </a:r>
                      <a:r>
                        <a:rPr lang="en-US" sz="1100" b="0" i="1" u="none" strike="noStrike" dirty="0" err="1">
                          <a:solidFill>
                            <a:srgbClr val="FF0000"/>
                          </a:solidFill>
                          <a:effectLst/>
                          <a:latin typeface="Calibri" panose="020F0502020204030204" pitchFamily="34" charset="0"/>
                        </a:rPr>
                        <a:t>DUPed</a:t>
                      </a:r>
                      <a:r>
                        <a:rPr lang="en-US" sz="1100" b="0" i="1" u="none" strike="noStrike" dirty="0">
                          <a:solidFill>
                            <a:srgbClr val="FF0000"/>
                          </a:solidFill>
                          <a:effectLst/>
                          <a:latin typeface="Calibri" panose="020F0502020204030204" pitchFamily="34" charset="0"/>
                        </a:rPr>
                        <a:t> SU</a:t>
                      </a:r>
                    </a:p>
                  </a:txBody>
                  <a:tcPr marL="9525" marR="9525" marT="9525" marB="0" anchor="ctr">
                    <a:lnL>
                      <a:noFill/>
                    </a:lnL>
                    <a:lnR>
                      <a:noFill/>
                    </a:lnR>
                    <a:lnT>
                      <a:noFill/>
                    </a:lnT>
                    <a:lnB>
                      <a:noFill/>
                    </a:lnB>
                  </a:tcPr>
                </a:tc>
                <a:tc gridSpan="2">
                  <a:txBody>
                    <a:bodyPr/>
                    <a:lstStyle/>
                    <a:p>
                      <a:pPr algn="ctr" fontAlgn="ctr"/>
                      <a:r>
                        <a:rPr lang="en-US" sz="1100" b="0" i="1" u="none" strike="noStrike">
                          <a:solidFill>
                            <a:srgbClr val="000000"/>
                          </a:solidFill>
                          <a:effectLst/>
                          <a:latin typeface="Calibri" panose="020F0502020204030204" pitchFamily="34" charset="0"/>
                        </a:rPr>
                        <a:t>Common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a:txBody>
                    <a:bodyPr/>
                    <a:lstStyle/>
                    <a:p>
                      <a:pPr algn="ctr" fontAlgn="ctr"/>
                      <a:r>
                        <a:rPr lang="en-US" sz="1100" b="0" i="1" u="none" strike="noStrike">
                          <a:solidFill>
                            <a:srgbClr val="000000"/>
                          </a:solidFill>
                          <a:effectLst/>
                          <a:latin typeface="Calibri" panose="020F0502020204030204" pitchFamily="34" charset="0"/>
                        </a:rPr>
                        <a:t>User Specific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00B0F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448380988"/>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#1</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#User =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866268524"/>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#2</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a:solidFill>
                            <a:srgbClr val="000000"/>
                          </a:solidFill>
                          <a:effectLst/>
                          <a:latin typeface="Calibri" panose="020F0502020204030204" pitchFamily="34" charset="0"/>
                        </a:rPr>
                        <a:t>#User =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User field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791539593"/>
                  </a:ext>
                </a:extLst>
              </a:tr>
              <a:tr h="190500">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64535273"/>
                  </a:ext>
                </a:extLst>
              </a:tr>
              <a:tr h="190500">
                <a:tc>
                  <a:txBody>
                    <a:bodyPr/>
                    <a:lstStyle/>
                    <a:p>
                      <a:pPr algn="l" fontAlgn="ctr"/>
                      <a:r>
                        <a:rPr lang="en-US" sz="1100" b="0" i="1" u="none" strike="noStrike" dirty="0">
                          <a:solidFill>
                            <a:srgbClr val="FF0000"/>
                          </a:solidFill>
                          <a:effectLst/>
                          <a:latin typeface="Calibri" panose="020F0502020204030204" pitchFamily="34" charset="0"/>
                        </a:rPr>
                        <a:t>NDP</a:t>
                      </a:r>
                    </a:p>
                  </a:txBody>
                  <a:tcPr marL="9525" marR="9525" marT="9525" marB="0" anchor="ctr">
                    <a:lnL>
                      <a:noFill/>
                    </a:lnL>
                    <a:lnR w="12700" cap="flat" cmpd="sng" algn="ctr">
                      <a:noFill/>
                      <a:prstDash val="solid"/>
                      <a:round/>
                      <a:headEnd type="none" w="med" len="med"/>
                      <a:tailEnd type="none" w="med" len="med"/>
                    </a:lnR>
                    <a:lnT>
                      <a:noFill/>
                    </a:lnT>
                    <a:lnB>
                      <a:noFill/>
                    </a:lnB>
                  </a:tcPr>
                </a:tc>
                <a:tc gridSpan="2">
                  <a:txBody>
                    <a:bodyPr/>
                    <a:lstStyle/>
                    <a:p>
                      <a:pPr algn="ctr" fontAlgn="ctr"/>
                      <a:r>
                        <a:rPr lang="en-US" sz="1100" b="0" i="1" u="none" strike="noStrike" dirty="0">
                          <a:solidFill>
                            <a:srgbClr val="000000"/>
                          </a:solidFill>
                          <a:effectLst/>
                          <a:latin typeface="Calibri" panose="020F0502020204030204" pitchFamily="34" charset="0"/>
                        </a:rPr>
                        <a:t>Common Field</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endParaRPr lang="en-US"/>
                    </a:p>
                  </a:txBody>
                  <a:tcP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1" u="none" strike="noStrike" dirty="0">
                          <a:solidFill>
                            <a:srgbClr val="000000"/>
                          </a:solidFill>
                          <a:effectLst/>
                          <a:latin typeface="Calibri" panose="020F0502020204030204" pitchFamily="34" charset="0"/>
                        </a:rPr>
                        <a:t>User Specific Field</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551788608"/>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#1</a:t>
                      </a:r>
                    </a:p>
                  </a:txBody>
                  <a:tcPr marL="9525" marR="9525" marT="9525" marB="0" anchor="ctr">
                    <a:lnL>
                      <a:noFill/>
                    </a:lnL>
                    <a:lnR>
                      <a:noFill/>
                    </a:lnR>
                    <a:lnT>
                      <a:noFill/>
                    </a:lnT>
                    <a:lnB>
                      <a:noFill/>
                    </a:lnB>
                  </a:tcPr>
                </a:tc>
                <a:tc>
                  <a:txBody>
                    <a:bodyPr/>
                    <a:lstStyle/>
                    <a:p>
                      <a:pPr algn="ctr" fontAlgn="ctr"/>
                      <a:r>
                        <a:rPr lang="en-US" sz="1100" b="0" i="0" u="none" strike="noStrike" dirty="0">
                          <a:solidFill>
                            <a:srgbClr val="000000"/>
                          </a:solidFill>
                          <a:effectLst/>
                          <a:latin typeface="Calibri" panose="020F0502020204030204" pitchFamily="34" charset="0"/>
                        </a:rPr>
                        <a:t>U-SIG Overflow</a:t>
                      </a:r>
                    </a:p>
                  </a:txBody>
                  <a:tcPr marL="9525" marR="9525" marT="9525" marB="0" anchor="ctr">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#User = 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User Field 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957578843"/>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#2</a:t>
                      </a:r>
                    </a:p>
                  </a:txBody>
                  <a:tcPr marL="9525" marR="9525" marT="9525" marB="0" anchor="ctr">
                    <a:lnL>
                      <a:noFill/>
                    </a:lnL>
                    <a:lnR>
                      <a:noFill/>
                    </a:lnR>
                    <a:lnT>
                      <a:noFill/>
                    </a:lnT>
                    <a:lnB>
                      <a:noFill/>
                    </a:lnB>
                  </a:tcPr>
                </a:tc>
                <a:tc>
                  <a:txBody>
                    <a:bodyPr/>
                    <a:lstStyle/>
                    <a:p>
                      <a:pPr algn="ctr" fontAlgn="ctr"/>
                      <a:r>
                        <a:rPr lang="en-US" sz="1100" b="0" i="0" u="none" strike="noStrike" dirty="0">
                          <a:solidFill>
                            <a:srgbClr val="000000"/>
                          </a:solidFill>
                          <a:effectLst/>
                          <a:latin typeface="Calibri" panose="020F0502020204030204" pitchFamily="34" charset="0"/>
                        </a:rPr>
                        <a:t>U-SIG Overflow</a:t>
                      </a:r>
                    </a:p>
                  </a:txBody>
                  <a:tcPr marL="9525" marR="9525" marT="9525"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#User = 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User Field 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715324176"/>
                  </a:ext>
                </a:extLst>
              </a:tr>
              <a:tr h="190500">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515831504"/>
                  </a:ext>
                </a:extLst>
              </a:tr>
              <a:tr h="190500">
                <a:tc>
                  <a:txBody>
                    <a:bodyPr/>
                    <a:lstStyle/>
                    <a:p>
                      <a:pPr algn="l" fontAlgn="ctr"/>
                      <a:r>
                        <a:rPr lang="en-US" sz="1100" b="0" i="1" u="none" strike="noStrike" dirty="0">
                          <a:solidFill>
                            <a:srgbClr val="FF0000"/>
                          </a:solidFill>
                          <a:effectLst/>
                          <a:latin typeface="Calibri" panose="020F0502020204030204" pitchFamily="34" charset="0"/>
                        </a:rPr>
                        <a:t>5-user MU-MIMO</a:t>
                      </a:r>
                    </a:p>
                  </a:txBody>
                  <a:tcPr marL="9525" marR="9525" marT="9525" marB="0" anchor="ctr">
                    <a:lnL>
                      <a:noFill/>
                    </a:lnL>
                    <a:lnR>
                      <a:noFill/>
                    </a:lnR>
                    <a:lnT>
                      <a:noFill/>
                    </a:lnT>
                    <a:lnB>
                      <a:noFill/>
                    </a:lnB>
                  </a:tcPr>
                </a:tc>
                <a:tc gridSpan="2">
                  <a:txBody>
                    <a:bodyPr/>
                    <a:lstStyle/>
                    <a:p>
                      <a:pPr algn="ctr" fontAlgn="ctr"/>
                      <a:r>
                        <a:rPr lang="en-US" sz="1100" b="0" i="1" u="none" strike="noStrike">
                          <a:solidFill>
                            <a:srgbClr val="000000"/>
                          </a:solidFill>
                          <a:effectLst/>
                          <a:latin typeface="Calibri" panose="020F0502020204030204" pitchFamily="34" charset="0"/>
                        </a:rPr>
                        <a:t>Common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gridSpan="3">
                  <a:txBody>
                    <a:bodyPr/>
                    <a:lstStyle/>
                    <a:p>
                      <a:pPr algn="ctr" fontAlgn="ctr"/>
                      <a:r>
                        <a:rPr lang="en-US" sz="1100" b="0" i="1" u="none" strike="noStrike">
                          <a:solidFill>
                            <a:srgbClr val="000000"/>
                          </a:solidFill>
                          <a:effectLst/>
                          <a:latin typeface="Calibri" panose="020F0502020204030204" pitchFamily="34" charset="0"/>
                        </a:rPr>
                        <a:t>User Specific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500169579"/>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#1</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a:solidFill>
                            <a:srgbClr val="000000"/>
                          </a:solidFill>
                          <a:effectLst/>
                          <a:latin typeface="Calibri" panose="020F0502020204030204" pitchFamily="34" charset="0"/>
                        </a:rPr>
                        <a:t>#User =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480885629"/>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#2</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a:solidFill>
                            <a:srgbClr val="000000"/>
                          </a:solidFill>
                          <a:effectLst/>
                          <a:latin typeface="Calibri" panose="020F0502020204030204" pitchFamily="34" charset="0"/>
                        </a:rPr>
                        <a:t>#User =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Padding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941707914"/>
                  </a:ext>
                </a:extLst>
              </a:tr>
              <a:tr h="190500">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61575173"/>
                  </a:ext>
                </a:extLst>
              </a:tr>
              <a:tr h="190500">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extLst>
                  <a:ext uri="{0D108BD9-81ED-4DB2-BD59-A6C34878D82A}">
                    <a16:rowId xmlns:a16="http://schemas.microsoft.com/office/drawing/2014/main" val="1906045517"/>
                  </a:ext>
                </a:extLst>
              </a:tr>
            </a:tbl>
          </a:graphicData>
        </a:graphic>
      </p:graphicFrame>
      <p:sp>
        <p:nvSpPr>
          <p:cNvPr id="7" name="TextBox 6">
            <a:extLst>
              <a:ext uri="{FF2B5EF4-FFF2-40B4-BE49-F238E27FC236}">
                <a16:creationId xmlns:a16="http://schemas.microsoft.com/office/drawing/2014/main" id="{95C1AD04-CB54-464E-AE17-0F96908280D1}"/>
              </a:ext>
            </a:extLst>
          </p:cNvPr>
          <p:cNvSpPr txBox="1"/>
          <p:nvPr/>
        </p:nvSpPr>
        <p:spPr>
          <a:xfrm>
            <a:off x="5704395" y="4557202"/>
            <a:ext cx="2021259" cy="276999"/>
          </a:xfrm>
          <a:prstGeom prst="rect">
            <a:avLst/>
          </a:prstGeom>
          <a:noFill/>
        </p:spPr>
        <p:txBody>
          <a:bodyPr wrap="none" rtlCol="0">
            <a:spAutoFit/>
          </a:bodyPr>
          <a:lstStyle/>
          <a:p>
            <a:r>
              <a:rPr lang="en-US" dirty="0"/>
              <a:t>User Field with a special AID</a:t>
            </a:r>
          </a:p>
        </p:txBody>
      </p:sp>
      <p:cxnSp>
        <p:nvCxnSpPr>
          <p:cNvPr id="10" name="Straight Arrow Connector 9">
            <a:extLst>
              <a:ext uri="{FF2B5EF4-FFF2-40B4-BE49-F238E27FC236}">
                <a16:creationId xmlns:a16="http://schemas.microsoft.com/office/drawing/2014/main" id="{75D5A728-569B-4BF9-B7D5-E59B3FA7AC80}"/>
              </a:ext>
            </a:extLst>
          </p:cNvPr>
          <p:cNvCxnSpPr>
            <a:cxnSpLocks/>
          </p:cNvCxnSpPr>
          <p:nvPr/>
        </p:nvCxnSpPr>
        <p:spPr bwMode="auto">
          <a:xfrm flipH="1">
            <a:off x="4788024" y="4767202"/>
            <a:ext cx="936104" cy="551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 name="TextBox 7">
            <a:extLst>
              <a:ext uri="{FF2B5EF4-FFF2-40B4-BE49-F238E27FC236}">
                <a16:creationId xmlns:a16="http://schemas.microsoft.com/office/drawing/2014/main" id="{F6EC40D2-BDF4-43F5-83D2-EA15E62BB148}"/>
              </a:ext>
            </a:extLst>
          </p:cNvPr>
          <p:cNvSpPr txBox="1"/>
          <p:nvPr/>
        </p:nvSpPr>
        <p:spPr>
          <a:xfrm>
            <a:off x="5148064" y="3724567"/>
            <a:ext cx="3816424" cy="569387"/>
          </a:xfrm>
          <a:prstGeom prst="rect">
            <a:avLst/>
          </a:prstGeom>
          <a:solidFill>
            <a:srgbClr val="FFC000"/>
          </a:solidFill>
        </p:spPr>
        <p:txBody>
          <a:bodyPr wrap="square" rtlCol="0">
            <a:spAutoFit/>
          </a:bodyPr>
          <a:lstStyle/>
          <a:p>
            <a:r>
              <a:rPr lang="en-US" sz="900" i="1" dirty="0"/>
              <a:t>U-SIG overflow needs to be 17 bits or lower for a 2 symbol EHT-SIG at MCS0</a:t>
            </a:r>
          </a:p>
          <a:p>
            <a:pPr marL="171450" indent="-171450">
              <a:buFont typeface="Arial" panose="020B0604020202020204" pitchFamily="34" charset="0"/>
              <a:buChar char="•"/>
            </a:pPr>
            <a:r>
              <a:rPr lang="en-US" sz="800" i="1" dirty="0"/>
              <a:t>U-SIG overflow + 3 bits (#of users) + 22 (user-field)+10 bits CRC/tail needs to be within 52 bits</a:t>
            </a:r>
          </a:p>
          <a:p>
            <a:endParaRPr lang="en-US" sz="500" i="1" dirty="0"/>
          </a:p>
        </p:txBody>
      </p:sp>
      <p:cxnSp>
        <p:nvCxnSpPr>
          <p:cNvPr id="11" name="Straight Arrow Connector 10">
            <a:extLst>
              <a:ext uri="{FF2B5EF4-FFF2-40B4-BE49-F238E27FC236}">
                <a16:creationId xmlns:a16="http://schemas.microsoft.com/office/drawing/2014/main" id="{87AB1A06-17B5-4157-AEC4-0427C56AD413}"/>
              </a:ext>
            </a:extLst>
          </p:cNvPr>
          <p:cNvCxnSpPr/>
          <p:nvPr/>
        </p:nvCxnSpPr>
        <p:spPr bwMode="auto">
          <a:xfrm flipH="1">
            <a:off x="4788024" y="4003647"/>
            <a:ext cx="28803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23552336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57BAC-79D8-4755-A2A5-03ED36DF8A6D}"/>
              </a:ext>
            </a:extLst>
          </p:cNvPr>
          <p:cNvSpPr>
            <a:spLocks noGrp="1"/>
          </p:cNvSpPr>
          <p:nvPr>
            <p:ph type="title"/>
          </p:nvPr>
        </p:nvSpPr>
        <p:spPr/>
        <p:txBody>
          <a:bodyPr/>
          <a:lstStyle/>
          <a:p>
            <a:r>
              <a:rPr lang="en-US" dirty="0"/>
              <a:t>How to signal an NDP packet?</a:t>
            </a:r>
          </a:p>
        </p:txBody>
      </p:sp>
      <p:sp>
        <p:nvSpPr>
          <p:cNvPr id="3" name="Content Placeholder 2">
            <a:extLst>
              <a:ext uri="{FF2B5EF4-FFF2-40B4-BE49-F238E27FC236}">
                <a16:creationId xmlns:a16="http://schemas.microsoft.com/office/drawing/2014/main" id="{E7A4CC3F-85B5-4E98-A43E-442D4586C59F}"/>
              </a:ext>
            </a:extLst>
          </p:cNvPr>
          <p:cNvSpPr>
            <a:spLocks noGrp="1"/>
          </p:cNvSpPr>
          <p:nvPr>
            <p:ph idx="1"/>
          </p:nvPr>
        </p:nvSpPr>
        <p:spPr/>
        <p:txBody>
          <a:bodyPr/>
          <a:lstStyle/>
          <a:p>
            <a:r>
              <a:rPr lang="en-US" sz="2000" dirty="0"/>
              <a:t>Recommend using a similar method as 11ac and 11ax</a:t>
            </a:r>
          </a:p>
          <a:p>
            <a:endParaRPr lang="en-US" sz="2000" dirty="0"/>
          </a:p>
          <a:p>
            <a:r>
              <a:rPr lang="en-US" sz="2000" dirty="0"/>
              <a:t>Use the L-SIG length along with N_LTF and number of EHT-SIG symbols to tell that there is no data in this packet</a:t>
            </a:r>
          </a:p>
          <a:p>
            <a:pPr lvl="1"/>
            <a:r>
              <a:rPr lang="en-US" sz="1800" dirty="0"/>
              <a:t>Similar way is used by 11ax and 11ac</a:t>
            </a:r>
          </a:p>
          <a:p>
            <a:pPr lvl="1"/>
            <a:r>
              <a:rPr lang="en-US" sz="1800" dirty="0"/>
              <a:t>No separate bit or ‘state of any field’ is wasted on this indication in U-SIG</a:t>
            </a:r>
          </a:p>
          <a:p>
            <a:endParaRPr lang="en-US" sz="2000" dirty="0"/>
          </a:p>
          <a:p>
            <a:r>
              <a:rPr lang="en-US" sz="2000" dirty="0"/>
              <a:t>Note that the PHY anyway must do this calculation to determine the number of data symbols</a:t>
            </a:r>
          </a:p>
          <a:p>
            <a:pPr lvl="1"/>
            <a:r>
              <a:rPr lang="en-US" sz="1800" dirty="0"/>
              <a:t>No added complexity to doing this</a:t>
            </a:r>
          </a:p>
          <a:p>
            <a:pPr lvl="1"/>
            <a:endParaRPr lang="en-US" sz="1800" dirty="0"/>
          </a:p>
          <a:p>
            <a:r>
              <a:rPr lang="en-US" sz="2200" dirty="0"/>
              <a:t>Also, the user field here can convey the </a:t>
            </a:r>
            <a:r>
              <a:rPr lang="en-US" sz="2200" dirty="0" err="1"/>
              <a:t>N</a:t>
            </a:r>
            <a:r>
              <a:rPr lang="en-US" sz="2200" baseline="-25000" dirty="0" err="1"/>
              <a:t>sts</a:t>
            </a:r>
            <a:r>
              <a:rPr lang="en-US" sz="2200" dirty="0"/>
              <a:t> of the NDP</a:t>
            </a:r>
          </a:p>
          <a:p>
            <a:endParaRPr lang="en-US" sz="2000" dirty="0"/>
          </a:p>
        </p:txBody>
      </p:sp>
      <p:sp>
        <p:nvSpPr>
          <p:cNvPr id="4" name="Date Placeholder 3">
            <a:extLst>
              <a:ext uri="{FF2B5EF4-FFF2-40B4-BE49-F238E27FC236}">
                <a16:creationId xmlns:a16="http://schemas.microsoft.com/office/drawing/2014/main" id="{7E5BA84E-84BC-456D-8C66-36CD4BE9AB89}"/>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0AD744B-6679-4AFD-9904-60801115A9B1}"/>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816783D8-A2C8-43A2-91E4-A0BE37BFA6E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17</a:t>
            </a:fld>
            <a:endParaRPr lang="en-GB" altLang="en-US"/>
          </a:p>
        </p:txBody>
      </p:sp>
    </p:spTree>
    <p:extLst>
      <p:ext uri="{BB962C8B-B14F-4D97-AF65-F5344CB8AC3E}">
        <p14:creationId xmlns:p14="http://schemas.microsoft.com/office/powerpoint/2010/main" val="24566805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9CCF5-9A04-4C25-9A09-AE9023650089}"/>
              </a:ext>
            </a:extLst>
          </p:cNvPr>
          <p:cNvSpPr>
            <a:spLocks noGrp="1"/>
          </p:cNvSpPr>
          <p:nvPr>
            <p:ph type="title"/>
          </p:nvPr>
        </p:nvSpPr>
        <p:spPr/>
        <p:txBody>
          <a:bodyPr/>
          <a:lstStyle/>
          <a:p>
            <a:r>
              <a:rPr lang="en-US" dirty="0"/>
              <a:t>EHT-SIG Coding Structure</a:t>
            </a:r>
          </a:p>
        </p:txBody>
      </p:sp>
      <p:sp>
        <p:nvSpPr>
          <p:cNvPr id="3" name="Content Placeholder 2">
            <a:extLst>
              <a:ext uri="{FF2B5EF4-FFF2-40B4-BE49-F238E27FC236}">
                <a16:creationId xmlns:a16="http://schemas.microsoft.com/office/drawing/2014/main" id="{BA1B61E6-6C13-4DB9-85F7-0CFBB42AAD58}"/>
              </a:ext>
            </a:extLst>
          </p:cNvPr>
          <p:cNvSpPr>
            <a:spLocks noGrp="1"/>
          </p:cNvSpPr>
          <p:nvPr>
            <p:ph idx="1"/>
          </p:nvPr>
        </p:nvSpPr>
        <p:spPr/>
        <p:txBody>
          <a:bodyPr/>
          <a:lstStyle/>
          <a:p>
            <a:r>
              <a:rPr lang="en-US" sz="2000" dirty="0"/>
              <a:t>Common Field</a:t>
            </a:r>
          </a:p>
          <a:p>
            <a:pPr lvl="1"/>
            <a:r>
              <a:rPr lang="en-US" sz="1600" dirty="0"/>
              <a:t>Non-OFDMA compressed mode</a:t>
            </a:r>
          </a:p>
          <a:p>
            <a:pPr lvl="2"/>
            <a:r>
              <a:rPr lang="en-US" sz="1400" dirty="0"/>
              <a:t>Use 1 code block to encode entire common field </a:t>
            </a:r>
            <a:r>
              <a:rPr lang="en-US" sz="1400" dirty="0">
                <a:solidFill>
                  <a:srgbClr val="FF0000"/>
                </a:solidFill>
              </a:rPr>
              <a:t>plus the 1</a:t>
            </a:r>
            <a:r>
              <a:rPr lang="en-US" sz="1400" baseline="30000" dirty="0">
                <a:solidFill>
                  <a:srgbClr val="FF0000"/>
                </a:solidFill>
              </a:rPr>
              <a:t>st</a:t>
            </a:r>
            <a:r>
              <a:rPr lang="en-US" sz="1400" dirty="0">
                <a:solidFill>
                  <a:srgbClr val="FF0000"/>
                </a:solidFill>
              </a:rPr>
              <a:t> user field </a:t>
            </a:r>
          </a:p>
          <a:p>
            <a:pPr lvl="1"/>
            <a:r>
              <a:rPr lang="en-US" sz="1600" dirty="0"/>
              <a:t>Uncompressed mode of 20/40/80MHz PPDU</a:t>
            </a:r>
          </a:p>
          <a:p>
            <a:pPr lvl="2"/>
            <a:r>
              <a:rPr lang="en-US" sz="1400" dirty="0"/>
              <a:t>Use 1 code block to encode entire common field</a:t>
            </a:r>
          </a:p>
          <a:p>
            <a:pPr lvl="1"/>
            <a:r>
              <a:rPr lang="en-US" sz="1600" dirty="0"/>
              <a:t>Uncompressed mode of 160/320MHz PPDU</a:t>
            </a:r>
          </a:p>
          <a:p>
            <a:pPr lvl="2"/>
            <a:r>
              <a:rPr lang="en-US" sz="1400" dirty="0"/>
              <a:t>Use 2 code blocks</a:t>
            </a:r>
          </a:p>
          <a:p>
            <a:pPr lvl="3"/>
            <a:r>
              <a:rPr lang="en-US" sz="1200" dirty="0"/>
              <a:t>1</a:t>
            </a:r>
            <a:r>
              <a:rPr lang="en-US" sz="1200" baseline="30000" dirty="0"/>
              <a:t>st</a:t>
            </a:r>
            <a:r>
              <a:rPr lang="en-US" sz="1200" dirty="0"/>
              <a:t> code block has fixed size (U-SIG overflow + 2 RUA = ~35 bits)</a:t>
            </a:r>
          </a:p>
          <a:p>
            <a:pPr lvl="3"/>
            <a:r>
              <a:rPr lang="en-US" sz="1200" dirty="0"/>
              <a:t>2</a:t>
            </a:r>
            <a:r>
              <a:rPr lang="en-US" sz="1200" baseline="30000" dirty="0"/>
              <a:t>nd</a:t>
            </a:r>
            <a:r>
              <a:rPr lang="en-US" sz="1200" dirty="0"/>
              <a:t> code block includes all remaining RU allocation subfields (2 RUA in 160MHz, 6 RUA in 320MHz)</a:t>
            </a:r>
          </a:p>
          <a:p>
            <a:pPr>
              <a:defRPr/>
            </a:pPr>
            <a:r>
              <a:rPr lang="en-US" sz="2000" dirty="0"/>
              <a:t>User field</a:t>
            </a:r>
          </a:p>
          <a:p>
            <a:pPr lvl="1">
              <a:defRPr/>
            </a:pPr>
            <a:r>
              <a:rPr lang="en-US" sz="1600" dirty="0"/>
              <a:t>Reuse 11ax like code block structure for every 2 user fields, and the last code block may have 1 or 2 user field(s), except for the following</a:t>
            </a:r>
          </a:p>
          <a:p>
            <a:pPr lvl="2">
              <a:defRPr/>
            </a:pPr>
            <a:r>
              <a:rPr lang="en-US" sz="1400" dirty="0"/>
              <a:t>In non-OFDMA compressed mode, </a:t>
            </a:r>
            <a:r>
              <a:rPr lang="en-US" sz="1400" dirty="0">
                <a:solidFill>
                  <a:srgbClr val="FF0000"/>
                </a:solidFill>
              </a:rPr>
              <a:t>1</a:t>
            </a:r>
            <a:r>
              <a:rPr lang="en-US" sz="1400" baseline="30000" dirty="0">
                <a:solidFill>
                  <a:srgbClr val="FF0000"/>
                </a:solidFill>
              </a:rPr>
              <a:t>st</a:t>
            </a:r>
            <a:r>
              <a:rPr lang="en-US" sz="1400" dirty="0">
                <a:solidFill>
                  <a:srgbClr val="FF0000"/>
                </a:solidFill>
              </a:rPr>
              <a:t> user field (or padding in a NDP)</a:t>
            </a:r>
            <a:r>
              <a:rPr lang="en-US" sz="1400" dirty="0"/>
              <a:t> is encoded with the common field, the remaining user fields (if any) follow this rule</a:t>
            </a:r>
          </a:p>
          <a:p>
            <a:endParaRPr lang="en-US" sz="2000" dirty="0"/>
          </a:p>
        </p:txBody>
      </p:sp>
      <p:sp>
        <p:nvSpPr>
          <p:cNvPr id="4" name="Date Placeholder 3">
            <a:extLst>
              <a:ext uri="{FF2B5EF4-FFF2-40B4-BE49-F238E27FC236}">
                <a16:creationId xmlns:a16="http://schemas.microsoft.com/office/drawing/2014/main" id="{5CF29F4F-7EFE-4242-B44E-92E89AA62635}"/>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C5D9A8C0-BB2A-4A13-AE76-30D105FDA956}"/>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7BC46B73-B413-4FD8-A62D-FF5B574A1BB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18</a:t>
            </a:fld>
            <a:endParaRPr lang="en-GB" altLang="en-US"/>
          </a:p>
        </p:txBody>
      </p:sp>
    </p:spTree>
    <p:extLst>
      <p:ext uri="{BB962C8B-B14F-4D97-AF65-F5344CB8AC3E}">
        <p14:creationId xmlns:p14="http://schemas.microsoft.com/office/powerpoint/2010/main" val="20119081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CBFB2-7A72-45AE-A796-9C7C5C7BCBF3}"/>
              </a:ext>
            </a:extLst>
          </p:cNvPr>
          <p:cNvSpPr>
            <a:spLocks noGrp="1"/>
          </p:cNvSpPr>
          <p:nvPr>
            <p:ph type="title"/>
          </p:nvPr>
        </p:nvSpPr>
        <p:spPr/>
        <p:txBody>
          <a:bodyPr/>
          <a:lstStyle/>
          <a:p>
            <a:r>
              <a:rPr lang="en-US" dirty="0"/>
              <a:t>Reason for jointly encoding the common with 1</a:t>
            </a:r>
            <a:r>
              <a:rPr lang="en-US" baseline="30000" dirty="0"/>
              <a:t>st</a:t>
            </a:r>
            <a:r>
              <a:rPr lang="en-US" dirty="0"/>
              <a:t> user field in compressed modes</a:t>
            </a:r>
          </a:p>
        </p:txBody>
      </p:sp>
      <p:sp>
        <p:nvSpPr>
          <p:cNvPr id="3" name="Content Placeholder 2">
            <a:extLst>
              <a:ext uri="{FF2B5EF4-FFF2-40B4-BE49-F238E27FC236}">
                <a16:creationId xmlns:a16="http://schemas.microsoft.com/office/drawing/2014/main" id="{CB35909A-6F51-4128-88F1-B27B73AD4D18}"/>
              </a:ext>
            </a:extLst>
          </p:cNvPr>
          <p:cNvSpPr>
            <a:spLocks noGrp="1"/>
          </p:cNvSpPr>
          <p:nvPr>
            <p:ph idx="1"/>
          </p:nvPr>
        </p:nvSpPr>
        <p:spPr/>
        <p:txBody>
          <a:bodyPr/>
          <a:lstStyle/>
          <a:p>
            <a:r>
              <a:rPr lang="en-US" sz="1800" dirty="0"/>
              <a:t>The main motivation to use 1 code block to encode entire common field plus the 1st user field (or padding in NDP) in the non-OFDMA compressed mode is to make the EHT-SIG fit into two MCS0 symbols for MCS0 for SU transmissions</a:t>
            </a:r>
          </a:p>
          <a:p>
            <a:endParaRPr lang="en-US" sz="1800" dirty="0"/>
          </a:p>
          <a:p>
            <a:r>
              <a:rPr lang="en-US" sz="1800" dirty="0"/>
              <a:t>If the Common field and User Specific field are encoded separately, need 3 MCS0 symbols for total 62 bits</a:t>
            </a:r>
          </a:p>
          <a:p>
            <a:pPr lvl="1"/>
            <a:r>
              <a:rPr lang="en-US" sz="1400" dirty="0"/>
              <a:t>Common field: 17 (U-SIG overflow)+3 (# user)+10 (CRC/tail)=30 bits</a:t>
            </a:r>
          </a:p>
          <a:p>
            <a:pPr lvl="1"/>
            <a:r>
              <a:rPr lang="en-US" sz="1400" dirty="0"/>
              <a:t>User field: 22 (user info)+10 (CRC/tail) = 32 bits</a:t>
            </a:r>
          </a:p>
          <a:p>
            <a:endParaRPr lang="en-US" sz="1800" dirty="0"/>
          </a:p>
          <a:p>
            <a:r>
              <a:rPr lang="en-US" sz="1800" dirty="0"/>
              <a:t>If the Common field and 1</a:t>
            </a:r>
            <a:r>
              <a:rPr lang="en-US" sz="1800" baseline="30000" dirty="0"/>
              <a:t>st</a:t>
            </a:r>
            <a:r>
              <a:rPr lang="en-US" sz="1800" dirty="0"/>
              <a:t> user field are jointly encoded, need 2 MCS0 symbols</a:t>
            </a:r>
          </a:p>
          <a:p>
            <a:pPr lvl="1"/>
            <a:r>
              <a:rPr lang="en-US" sz="1400" dirty="0"/>
              <a:t>17 (U-SIG overflow)+3 (# user)+22 (user info or padding)+ 10 (CRC/tail)=52 bits</a:t>
            </a:r>
          </a:p>
          <a:p>
            <a:endParaRPr lang="en-US" sz="1800" dirty="0"/>
          </a:p>
        </p:txBody>
      </p:sp>
      <p:sp>
        <p:nvSpPr>
          <p:cNvPr id="4" name="Date Placeholder 3">
            <a:extLst>
              <a:ext uri="{FF2B5EF4-FFF2-40B4-BE49-F238E27FC236}">
                <a16:creationId xmlns:a16="http://schemas.microsoft.com/office/drawing/2014/main" id="{033CF11D-8E9A-4297-8231-A6F90FB14BAD}"/>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900CF3E0-FED8-4982-BBED-0AB43C667B2F}"/>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F2802EE5-F570-467C-9D8E-DC65C45C64A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19</a:t>
            </a:fld>
            <a:endParaRPr lang="en-GB" altLang="en-US"/>
          </a:p>
        </p:txBody>
      </p:sp>
    </p:spTree>
    <p:extLst>
      <p:ext uri="{BB962C8B-B14F-4D97-AF65-F5344CB8AC3E}">
        <p14:creationId xmlns:p14="http://schemas.microsoft.com/office/powerpoint/2010/main" val="1132236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876EB-A724-4F68-8898-919568CEF629}"/>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DE54DB22-60E5-4BA7-9036-2EDAD587D150}"/>
              </a:ext>
            </a:extLst>
          </p:cNvPr>
          <p:cNvSpPr>
            <a:spLocks noGrp="1"/>
          </p:cNvSpPr>
          <p:nvPr>
            <p:ph idx="1"/>
          </p:nvPr>
        </p:nvSpPr>
        <p:spPr/>
        <p:txBody>
          <a:bodyPr/>
          <a:lstStyle/>
          <a:p>
            <a:r>
              <a:rPr lang="en-US" sz="2000" dirty="0"/>
              <a:t>In these slides, we propose designs for the following</a:t>
            </a:r>
          </a:p>
          <a:p>
            <a:pPr marL="800100" lvl="1" indent="-342900">
              <a:buFont typeface="+mj-lt"/>
              <a:buAutoNum type="arabicPeriod"/>
            </a:pPr>
            <a:r>
              <a:rPr lang="en-US" sz="1600" dirty="0"/>
              <a:t>U-SIG content &amp; overflow for the Unified SU/MU PPDU</a:t>
            </a:r>
          </a:p>
          <a:p>
            <a:pPr marL="1143000" lvl="2" indent="-342900"/>
            <a:r>
              <a:rPr lang="en-US" sz="1400" dirty="0"/>
              <a:t>Punctured channel indication design is the focus</a:t>
            </a:r>
          </a:p>
          <a:p>
            <a:pPr marL="800100" lvl="1" indent="-342900">
              <a:buFont typeface="+mj-lt"/>
              <a:buAutoNum type="arabicPeriod"/>
            </a:pPr>
            <a:r>
              <a:rPr lang="en-US" sz="1600" dirty="0"/>
              <a:t>EHT-SIG design</a:t>
            </a:r>
          </a:p>
          <a:p>
            <a:pPr marL="1143000" lvl="2" indent="-342900"/>
            <a:r>
              <a:rPr lang="en-US" sz="1400" dirty="0"/>
              <a:t>EHT-SIG common contents</a:t>
            </a:r>
          </a:p>
          <a:p>
            <a:pPr marL="1143000" lvl="2" indent="-342900"/>
            <a:r>
              <a:rPr lang="en-US" sz="1400" dirty="0"/>
              <a:t>EHT-SIG content channel structure</a:t>
            </a:r>
          </a:p>
          <a:p>
            <a:pPr marL="1143000" lvl="2" indent="-342900"/>
            <a:r>
              <a:rPr lang="en-US" sz="1400" dirty="0"/>
              <a:t>Compressed Modes Signaling</a:t>
            </a:r>
          </a:p>
          <a:p>
            <a:pPr marL="1143000" lvl="2" indent="-342900"/>
            <a:r>
              <a:rPr lang="en-US" sz="1400" dirty="0"/>
              <a:t>NDP and DUP PPDU indication</a:t>
            </a:r>
          </a:p>
          <a:p>
            <a:pPr marL="1143000" lvl="2" indent="-342900"/>
            <a:r>
              <a:rPr lang="en-US" sz="1400" dirty="0"/>
              <a:t>Coding structure</a:t>
            </a:r>
          </a:p>
          <a:p>
            <a:pPr marL="1143000" lvl="2" indent="-342900"/>
            <a:r>
              <a:rPr lang="en-US" sz="1400" dirty="0"/>
              <a:t>User field format</a:t>
            </a:r>
          </a:p>
          <a:p>
            <a:endParaRPr lang="en-US" sz="2000" dirty="0"/>
          </a:p>
        </p:txBody>
      </p:sp>
      <p:sp>
        <p:nvSpPr>
          <p:cNvPr id="4" name="Date Placeholder 3">
            <a:extLst>
              <a:ext uri="{FF2B5EF4-FFF2-40B4-BE49-F238E27FC236}">
                <a16:creationId xmlns:a16="http://schemas.microsoft.com/office/drawing/2014/main" id="{FAB7B354-5636-4FA4-A9CF-6EFBE2F7C695}"/>
              </a:ext>
            </a:extLst>
          </p:cNvPr>
          <p:cNvSpPr>
            <a:spLocks noGrp="1"/>
          </p:cNvSpPr>
          <p:nvPr>
            <p:ph type="dt" sz="half" idx="10"/>
          </p:nvPr>
        </p:nvSpPr>
        <p:spPr/>
        <p:txBody>
          <a:bodyPr/>
          <a:lstStyle/>
          <a:p>
            <a:pPr>
              <a:defRPr/>
            </a:pPr>
            <a:r>
              <a:rPr lang="en-US" altLang="en-US"/>
              <a:t>August 2020</a:t>
            </a:r>
            <a:endParaRPr lang="en-GB" altLang="en-US"/>
          </a:p>
        </p:txBody>
      </p:sp>
      <p:sp>
        <p:nvSpPr>
          <p:cNvPr id="5" name="Footer Placeholder 4">
            <a:extLst>
              <a:ext uri="{FF2B5EF4-FFF2-40B4-BE49-F238E27FC236}">
                <a16:creationId xmlns:a16="http://schemas.microsoft.com/office/drawing/2014/main" id="{F7F6116C-BF96-4228-B2B2-1082C7FC31B9}"/>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6F556E9F-F440-44F3-B30A-692CE20ECD5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33158035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FFEEF-8B4F-41CE-89C7-A5BB5B479537}"/>
              </a:ext>
            </a:extLst>
          </p:cNvPr>
          <p:cNvSpPr>
            <a:spLocks noGrp="1"/>
          </p:cNvSpPr>
          <p:nvPr>
            <p:ph type="title"/>
          </p:nvPr>
        </p:nvSpPr>
        <p:spPr/>
        <p:txBody>
          <a:bodyPr/>
          <a:lstStyle/>
          <a:p>
            <a:r>
              <a:rPr lang="en-US" dirty="0"/>
              <a:t>EHT-SIG User Field Design</a:t>
            </a:r>
          </a:p>
        </p:txBody>
      </p:sp>
      <p:sp>
        <p:nvSpPr>
          <p:cNvPr id="3" name="Content Placeholder 2">
            <a:extLst>
              <a:ext uri="{FF2B5EF4-FFF2-40B4-BE49-F238E27FC236}">
                <a16:creationId xmlns:a16="http://schemas.microsoft.com/office/drawing/2014/main" id="{B451249D-646F-42FD-AEB3-15A915FD2299}"/>
              </a:ext>
            </a:extLst>
          </p:cNvPr>
          <p:cNvSpPr>
            <a:spLocks noGrp="1"/>
          </p:cNvSpPr>
          <p:nvPr>
            <p:ph idx="1"/>
          </p:nvPr>
        </p:nvSpPr>
        <p:spPr/>
        <p:txBody>
          <a:bodyPr/>
          <a:lstStyle/>
          <a:p>
            <a:r>
              <a:rPr lang="en-US" sz="1800" dirty="0"/>
              <a:t>We propose a 22-bit 11ax like user field design to support up to 16ss</a:t>
            </a:r>
          </a:p>
          <a:p>
            <a:pPr lvl="1"/>
            <a:r>
              <a:rPr lang="en-US" sz="1600" dirty="0"/>
              <a:t>Just expand N</a:t>
            </a:r>
            <a:r>
              <a:rPr lang="en-US" sz="1600" baseline="-25000" dirty="0"/>
              <a:t>STS</a:t>
            </a:r>
            <a:r>
              <a:rPr lang="en-US" sz="1600" dirty="0"/>
              <a:t> and spatial configuration subfields to support more spatial streams</a:t>
            </a:r>
          </a:p>
          <a:p>
            <a:pPr lvl="1"/>
            <a:r>
              <a:rPr lang="en-US" sz="1600" dirty="0"/>
              <a:t>Remove DCM bit since DCM is absorbed into MCS</a:t>
            </a:r>
          </a:p>
          <a:p>
            <a:pPr lvl="1"/>
            <a:r>
              <a:rPr lang="en-US" sz="1600" dirty="0"/>
              <a:t>SU uses the non-MU-MIMO format of user field</a:t>
            </a:r>
          </a:p>
          <a:p>
            <a:endParaRPr lang="en-US" sz="2000" dirty="0"/>
          </a:p>
        </p:txBody>
      </p:sp>
      <p:sp>
        <p:nvSpPr>
          <p:cNvPr id="4" name="Date Placeholder 3">
            <a:extLst>
              <a:ext uri="{FF2B5EF4-FFF2-40B4-BE49-F238E27FC236}">
                <a16:creationId xmlns:a16="http://schemas.microsoft.com/office/drawing/2014/main" id="{33D06AC8-812F-41E4-9177-18BA2FBFD244}"/>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E5203FE7-1842-45DE-BE12-B50EF53F2463}"/>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809DFF5A-7B71-4967-BB1E-9DA8B2BF684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20</a:t>
            </a:fld>
            <a:endParaRPr lang="en-GB" altLang="en-US"/>
          </a:p>
        </p:txBody>
      </p:sp>
      <p:sp>
        <p:nvSpPr>
          <p:cNvPr id="11" name="TextBox 10">
            <a:extLst>
              <a:ext uri="{FF2B5EF4-FFF2-40B4-BE49-F238E27FC236}">
                <a16:creationId xmlns:a16="http://schemas.microsoft.com/office/drawing/2014/main" id="{0231B673-0DF9-49C8-A4EC-B78255C601B5}"/>
              </a:ext>
            </a:extLst>
          </p:cNvPr>
          <p:cNvSpPr txBox="1"/>
          <p:nvPr/>
        </p:nvSpPr>
        <p:spPr>
          <a:xfrm>
            <a:off x="684213" y="6135787"/>
            <a:ext cx="3302507" cy="307777"/>
          </a:xfrm>
          <a:prstGeom prst="rect">
            <a:avLst/>
          </a:prstGeom>
          <a:noFill/>
        </p:spPr>
        <p:txBody>
          <a:bodyPr wrap="none" rtlCol="0">
            <a:spAutoFit/>
          </a:bodyPr>
          <a:lstStyle/>
          <a:p>
            <a:r>
              <a:rPr lang="en-US" sz="1400" i="1" u="sng" dirty="0"/>
              <a:t>User field for a Non-MU-MIMO allocation</a:t>
            </a:r>
          </a:p>
        </p:txBody>
      </p:sp>
      <p:sp>
        <p:nvSpPr>
          <p:cNvPr id="12" name="TextBox 11">
            <a:extLst>
              <a:ext uri="{FF2B5EF4-FFF2-40B4-BE49-F238E27FC236}">
                <a16:creationId xmlns:a16="http://schemas.microsoft.com/office/drawing/2014/main" id="{2D55C28E-F5FE-4D4A-AEBE-EA1F587620EF}"/>
              </a:ext>
            </a:extLst>
          </p:cNvPr>
          <p:cNvSpPr txBox="1"/>
          <p:nvPr/>
        </p:nvSpPr>
        <p:spPr>
          <a:xfrm>
            <a:off x="5257871" y="5909105"/>
            <a:ext cx="3023585" cy="307777"/>
          </a:xfrm>
          <a:prstGeom prst="rect">
            <a:avLst/>
          </a:prstGeom>
          <a:noFill/>
        </p:spPr>
        <p:txBody>
          <a:bodyPr wrap="none" rtlCol="0">
            <a:spAutoFit/>
          </a:bodyPr>
          <a:lstStyle/>
          <a:p>
            <a:r>
              <a:rPr lang="en-US" sz="1400" i="1" u="sng" dirty="0"/>
              <a:t>User field for an MU-MIMO allocation</a:t>
            </a:r>
          </a:p>
        </p:txBody>
      </p:sp>
      <p:graphicFrame>
        <p:nvGraphicFramePr>
          <p:cNvPr id="14" name="Table 13">
            <a:extLst>
              <a:ext uri="{FF2B5EF4-FFF2-40B4-BE49-F238E27FC236}">
                <a16:creationId xmlns:a16="http://schemas.microsoft.com/office/drawing/2014/main" id="{B5A7EF86-A146-450E-BDAB-76E31B723BEC}"/>
              </a:ext>
            </a:extLst>
          </p:cNvPr>
          <p:cNvGraphicFramePr>
            <a:graphicFrameLocks/>
          </p:cNvGraphicFramePr>
          <p:nvPr>
            <p:extLst>
              <p:ext uri="{D42A27DB-BD31-4B8C-83A1-F6EECF244321}">
                <p14:modId xmlns:p14="http://schemas.microsoft.com/office/powerpoint/2010/main" val="986453064"/>
              </p:ext>
            </p:extLst>
          </p:nvPr>
        </p:nvGraphicFramePr>
        <p:xfrm>
          <a:off x="5364088" y="3882108"/>
          <a:ext cx="2811153" cy="2001520"/>
        </p:xfrm>
        <a:graphic>
          <a:graphicData uri="http://schemas.openxmlformats.org/drawingml/2006/table">
            <a:tbl>
              <a:tblPr firstRow="1" bandRow="1">
                <a:tableStyleId>{5C22544A-7EE6-4342-B048-85BDC9FD1C3A}</a:tableStyleId>
              </a:tblPr>
              <a:tblGrid>
                <a:gridCol w="1459470">
                  <a:extLst>
                    <a:ext uri="{9D8B030D-6E8A-4147-A177-3AD203B41FA5}">
                      <a16:colId xmlns:a16="http://schemas.microsoft.com/office/drawing/2014/main" val="2304787468"/>
                    </a:ext>
                  </a:extLst>
                </a:gridCol>
                <a:gridCol w="1351683">
                  <a:extLst>
                    <a:ext uri="{9D8B030D-6E8A-4147-A177-3AD203B41FA5}">
                      <a16:colId xmlns:a16="http://schemas.microsoft.com/office/drawing/2014/main" val="3608918866"/>
                    </a:ext>
                  </a:extLst>
                </a:gridCol>
              </a:tblGrid>
              <a:tr h="370840">
                <a:tc>
                  <a:txBody>
                    <a:bodyPr/>
                    <a:lstStyle/>
                    <a:p>
                      <a:r>
                        <a:rPr lang="en-US" sz="1400" dirty="0"/>
                        <a:t>Subfield</a:t>
                      </a:r>
                    </a:p>
                  </a:txBody>
                  <a:tcPr/>
                </a:tc>
                <a:tc>
                  <a:txBody>
                    <a:bodyPr/>
                    <a:lstStyle/>
                    <a:p>
                      <a:r>
                        <a:rPr lang="en-US" sz="1400" dirty="0"/>
                        <a:t>Number of Bits</a:t>
                      </a:r>
                    </a:p>
                  </a:txBody>
                  <a:tcPr/>
                </a:tc>
                <a:extLst>
                  <a:ext uri="{0D108BD9-81ED-4DB2-BD59-A6C34878D82A}">
                    <a16:rowId xmlns:a16="http://schemas.microsoft.com/office/drawing/2014/main" val="2775439045"/>
                  </a:ext>
                </a:extLst>
              </a:tr>
              <a:tr h="370840">
                <a:tc>
                  <a:txBody>
                    <a:bodyPr/>
                    <a:lstStyle/>
                    <a:p>
                      <a:r>
                        <a:rPr lang="en-US" sz="1400" dirty="0"/>
                        <a:t>STA-ID</a:t>
                      </a:r>
                    </a:p>
                  </a:txBody>
                  <a:tcPr/>
                </a:tc>
                <a:tc>
                  <a:txBody>
                    <a:bodyPr/>
                    <a:lstStyle/>
                    <a:p>
                      <a:r>
                        <a:rPr lang="en-US" sz="1400" dirty="0"/>
                        <a:t>11</a:t>
                      </a:r>
                    </a:p>
                  </a:txBody>
                  <a:tcPr/>
                </a:tc>
                <a:extLst>
                  <a:ext uri="{0D108BD9-81ED-4DB2-BD59-A6C34878D82A}">
                    <a16:rowId xmlns:a16="http://schemas.microsoft.com/office/drawing/2014/main" val="3695710364"/>
                  </a:ext>
                </a:extLst>
              </a:tr>
              <a:tr h="370840">
                <a:tc>
                  <a:txBody>
                    <a:bodyPr/>
                    <a:lstStyle/>
                    <a:p>
                      <a:r>
                        <a:rPr lang="en-US" sz="1400" dirty="0"/>
                        <a:t>MCS</a:t>
                      </a:r>
                    </a:p>
                  </a:txBody>
                  <a:tcPr/>
                </a:tc>
                <a:tc>
                  <a:txBody>
                    <a:bodyPr/>
                    <a:lstStyle/>
                    <a:p>
                      <a:r>
                        <a:rPr lang="en-US" sz="1400" dirty="0"/>
                        <a:t>4</a:t>
                      </a:r>
                    </a:p>
                  </a:txBody>
                  <a:tcPr/>
                </a:tc>
                <a:extLst>
                  <a:ext uri="{0D108BD9-81ED-4DB2-BD59-A6C34878D82A}">
                    <a16:rowId xmlns:a16="http://schemas.microsoft.com/office/drawing/2014/main" val="2232974013"/>
                  </a:ext>
                </a:extLst>
              </a:tr>
              <a:tr h="370840">
                <a:tc>
                  <a:txBody>
                    <a:bodyPr/>
                    <a:lstStyle/>
                    <a:p>
                      <a:r>
                        <a:rPr lang="en-US" sz="1400" dirty="0"/>
                        <a:t>Spatial Configuration</a:t>
                      </a:r>
                    </a:p>
                  </a:txBody>
                  <a:tcPr/>
                </a:tc>
                <a:tc>
                  <a:txBody>
                    <a:bodyPr/>
                    <a:lstStyle/>
                    <a:p>
                      <a:r>
                        <a:rPr lang="en-US" sz="1400" dirty="0">
                          <a:solidFill>
                            <a:srgbClr val="FF0000"/>
                          </a:solidFill>
                        </a:rPr>
                        <a:t>6</a:t>
                      </a:r>
                    </a:p>
                  </a:txBody>
                  <a:tcPr/>
                </a:tc>
                <a:extLst>
                  <a:ext uri="{0D108BD9-81ED-4DB2-BD59-A6C34878D82A}">
                    <a16:rowId xmlns:a16="http://schemas.microsoft.com/office/drawing/2014/main" val="1600212232"/>
                  </a:ext>
                </a:extLst>
              </a:tr>
              <a:tr h="370840">
                <a:tc>
                  <a:txBody>
                    <a:bodyPr/>
                    <a:lstStyle/>
                    <a:p>
                      <a:r>
                        <a:rPr lang="en-US" sz="1400" dirty="0"/>
                        <a:t>Coding</a:t>
                      </a:r>
                    </a:p>
                  </a:txBody>
                  <a:tcPr/>
                </a:tc>
                <a:tc>
                  <a:txBody>
                    <a:bodyPr/>
                    <a:lstStyle/>
                    <a:p>
                      <a:r>
                        <a:rPr lang="en-US" sz="1400" dirty="0"/>
                        <a:t>1</a:t>
                      </a:r>
                    </a:p>
                  </a:txBody>
                  <a:tcPr/>
                </a:tc>
                <a:extLst>
                  <a:ext uri="{0D108BD9-81ED-4DB2-BD59-A6C34878D82A}">
                    <a16:rowId xmlns:a16="http://schemas.microsoft.com/office/drawing/2014/main" val="1831571566"/>
                  </a:ext>
                </a:extLst>
              </a:tr>
            </a:tbl>
          </a:graphicData>
        </a:graphic>
      </p:graphicFrame>
      <p:graphicFrame>
        <p:nvGraphicFramePr>
          <p:cNvPr id="15" name="Table 6">
            <a:extLst>
              <a:ext uri="{FF2B5EF4-FFF2-40B4-BE49-F238E27FC236}">
                <a16:creationId xmlns:a16="http://schemas.microsoft.com/office/drawing/2014/main" id="{0DD59302-1A04-413F-BF74-3668539BE99B}"/>
              </a:ext>
            </a:extLst>
          </p:cNvPr>
          <p:cNvGraphicFramePr>
            <a:graphicFrameLocks/>
          </p:cNvGraphicFramePr>
          <p:nvPr>
            <p:extLst>
              <p:ext uri="{D42A27DB-BD31-4B8C-83A1-F6EECF244321}">
                <p14:modId xmlns:p14="http://schemas.microsoft.com/office/powerpoint/2010/main" val="2715834110"/>
              </p:ext>
            </p:extLst>
          </p:nvPr>
        </p:nvGraphicFramePr>
        <p:xfrm>
          <a:off x="1026087" y="3569424"/>
          <a:ext cx="2618758" cy="2595880"/>
        </p:xfrm>
        <a:graphic>
          <a:graphicData uri="http://schemas.openxmlformats.org/drawingml/2006/table">
            <a:tbl>
              <a:tblPr firstRow="1" bandRow="1">
                <a:tableStyleId>{5C22544A-7EE6-4342-B048-85BDC9FD1C3A}</a:tableStyleId>
              </a:tblPr>
              <a:tblGrid>
                <a:gridCol w="1237371">
                  <a:extLst>
                    <a:ext uri="{9D8B030D-6E8A-4147-A177-3AD203B41FA5}">
                      <a16:colId xmlns:a16="http://schemas.microsoft.com/office/drawing/2014/main" val="2304787468"/>
                    </a:ext>
                  </a:extLst>
                </a:gridCol>
                <a:gridCol w="1381387">
                  <a:extLst>
                    <a:ext uri="{9D8B030D-6E8A-4147-A177-3AD203B41FA5}">
                      <a16:colId xmlns:a16="http://schemas.microsoft.com/office/drawing/2014/main" val="3608918866"/>
                    </a:ext>
                  </a:extLst>
                </a:gridCol>
              </a:tblGrid>
              <a:tr h="370840">
                <a:tc>
                  <a:txBody>
                    <a:bodyPr/>
                    <a:lstStyle/>
                    <a:p>
                      <a:r>
                        <a:rPr lang="en-US" sz="1400" dirty="0"/>
                        <a:t>Subfield</a:t>
                      </a:r>
                    </a:p>
                  </a:txBody>
                  <a:tcPr/>
                </a:tc>
                <a:tc>
                  <a:txBody>
                    <a:bodyPr/>
                    <a:lstStyle/>
                    <a:p>
                      <a:r>
                        <a:rPr lang="en-US" sz="1400" dirty="0"/>
                        <a:t>Number of Bits</a:t>
                      </a:r>
                    </a:p>
                  </a:txBody>
                  <a:tcPr/>
                </a:tc>
                <a:extLst>
                  <a:ext uri="{0D108BD9-81ED-4DB2-BD59-A6C34878D82A}">
                    <a16:rowId xmlns:a16="http://schemas.microsoft.com/office/drawing/2014/main" val="2775439045"/>
                  </a:ext>
                </a:extLst>
              </a:tr>
              <a:tr h="370840">
                <a:tc>
                  <a:txBody>
                    <a:bodyPr/>
                    <a:lstStyle/>
                    <a:p>
                      <a:r>
                        <a:rPr lang="en-US" sz="1400" dirty="0"/>
                        <a:t>STA-ID</a:t>
                      </a:r>
                    </a:p>
                  </a:txBody>
                  <a:tcPr/>
                </a:tc>
                <a:tc>
                  <a:txBody>
                    <a:bodyPr/>
                    <a:lstStyle/>
                    <a:p>
                      <a:r>
                        <a:rPr lang="en-US" sz="1400" dirty="0"/>
                        <a:t>11</a:t>
                      </a:r>
                    </a:p>
                  </a:txBody>
                  <a:tcPr/>
                </a:tc>
                <a:extLst>
                  <a:ext uri="{0D108BD9-81ED-4DB2-BD59-A6C34878D82A}">
                    <a16:rowId xmlns:a16="http://schemas.microsoft.com/office/drawing/2014/main" val="3695710364"/>
                  </a:ext>
                </a:extLst>
              </a:tr>
              <a:tr h="370840">
                <a:tc>
                  <a:txBody>
                    <a:bodyPr/>
                    <a:lstStyle/>
                    <a:p>
                      <a:r>
                        <a:rPr lang="en-US" sz="1400" dirty="0"/>
                        <a:t>MCS</a:t>
                      </a:r>
                      <a:endParaRPr lang="en-US" sz="1400" baseline="-25000" dirty="0"/>
                    </a:p>
                  </a:txBody>
                  <a:tcPr/>
                </a:tc>
                <a:tc>
                  <a:txBody>
                    <a:bodyPr/>
                    <a:lstStyle/>
                    <a:p>
                      <a:r>
                        <a:rPr lang="en-US" sz="1400" dirty="0">
                          <a:solidFill>
                            <a:schemeClr val="tx1"/>
                          </a:solidFill>
                        </a:rPr>
                        <a:t>4</a:t>
                      </a:r>
                    </a:p>
                  </a:txBody>
                  <a:tcPr/>
                </a:tc>
                <a:extLst>
                  <a:ext uri="{0D108BD9-81ED-4DB2-BD59-A6C34878D82A}">
                    <a16:rowId xmlns:a16="http://schemas.microsoft.com/office/drawing/2014/main" val="3399131509"/>
                  </a:ext>
                </a:extLst>
              </a:tr>
              <a:tr h="370840">
                <a:tc>
                  <a:txBody>
                    <a:bodyPr/>
                    <a:lstStyle/>
                    <a:p>
                      <a:r>
                        <a:rPr lang="en-US" sz="1400" dirty="0">
                          <a:solidFill>
                            <a:srgbClr val="FF0000"/>
                          </a:solidFill>
                        </a:rPr>
                        <a:t>Reserved</a:t>
                      </a:r>
                    </a:p>
                  </a:txBody>
                  <a:tcPr/>
                </a:tc>
                <a:tc>
                  <a:txBody>
                    <a:bodyPr/>
                    <a:lstStyle/>
                    <a:p>
                      <a:r>
                        <a:rPr lang="en-US" sz="1400" dirty="0">
                          <a:solidFill>
                            <a:srgbClr val="FF0000"/>
                          </a:solidFill>
                        </a:rPr>
                        <a:t>1</a:t>
                      </a:r>
                    </a:p>
                  </a:txBody>
                  <a:tcPr/>
                </a:tc>
                <a:extLst>
                  <a:ext uri="{0D108BD9-81ED-4DB2-BD59-A6C34878D82A}">
                    <a16:rowId xmlns:a16="http://schemas.microsoft.com/office/drawing/2014/main" val="2182880494"/>
                  </a:ext>
                </a:extLst>
              </a:tr>
              <a:tr h="370840">
                <a:tc>
                  <a:txBody>
                    <a:bodyPr/>
                    <a:lstStyle/>
                    <a:p>
                      <a:r>
                        <a:rPr lang="en-US" sz="1400" dirty="0"/>
                        <a:t>N</a:t>
                      </a:r>
                      <a:r>
                        <a:rPr lang="en-US" sz="1400" baseline="-25000" dirty="0"/>
                        <a:t>STS</a:t>
                      </a:r>
                    </a:p>
                  </a:txBody>
                  <a:tcPr/>
                </a:tc>
                <a:tc>
                  <a:txBody>
                    <a:bodyPr/>
                    <a:lstStyle/>
                    <a:p>
                      <a:r>
                        <a:rPr lang="en-US" sz="1400" dirty="0"/>
                        <a:t>4</a:t>
                      </a:r>
                    </a:p>
                  </a:txBody>
                  <a:tcPr/>
                </a:tc>
                <a:extLst>
                  <a:ext uri="{0D108BD9-81ED-4DB2-BD59-A6C34878D82A}">
                    <a16:rowId xmlns:a16="http://schemas.microsoft.com/office/drawing/2014/main" val="3075783190"/>
                  </a:ext>
                </a:extLst>
              </a:tr>
              <a:tr h="370840">
                <a:tc>
                  <a:txBody>
                    <a:bodyPr/>
                    <a:lstStyle/>
                    <a:p>
                      <a:r>
                        <a:rPr lang="en-US" sz="1400" dirty="0"/>
                        <a:t>Beamformed</a:t>
                      </a:r>
                    </a:p>
                  </a:txBody>
                  <a:tcPr/>
                </a:tc>
                <a:tc>
                  <a:txBody>
                    <a:bodyPr/>
                    <a:lstStyle/>
                    <a:p>
                      <a:r>
                        <a:rPr lang="en-US" sz="1400" dirty="0"/>
                        <a:t>1</a:t>
                      </a:r>
                    </a:p>
                  </a:txBody>
                  <a:tcPr/>
                </a:tc>
                <a:extLst>
                  <a:ext uri="{0D108BD9-81ED-4DB2-BD59-A6C34878D82A}">
                    <a16:rowId xmlns:a16="http://schemas.microsoft.com/office/drawing/2014/main" val="972018146"/>
                  </a:ext>
                </a:extLst>
              </a:tr>
              <a:tr h="370840">
                <a:tc>
                  <a:txBody>
                    <a:bodyPr/>
                    <a:lstStyle/>
                    <a:p>
                      <a:r>
                        <a:rPr lang="en-US" sz="1400" dirty="0"/>
                        <a:t>Coding</a:t>
                      </a:r>
                    </a:p>
                  </a:txBody>
                  <a:tcPr/>
                </a:tc>
                <a:tc>
                  <a:txBody>
                    <a:bodyPr/>
                    <a:lstStyle/>
                    <a:p>
                      <a:r>
                        <a:rPr lang="en-US" sz="1400" dirty="0"/>
                        <a:t>1</a:t>
                      </a:r>
                    </a:p>
                  </a:txBody>
                  <a:tcPr/>
                </a:tc>
                <a:extLst>
                  <a:ext uri="{0D108BD9-81ED-4DB2-BD59-A6C34878D82A}">
                    <a16:rowId xmlns:a16="http://schemas.microsoft.com/office/drawing/2014/main" val="3010365574"/>
                  </a:ext>
                </a:extLst>
              </a:tr>
            </a:tbl>
          </a:graphicData>
        </a:graphic>
      </p:graphicFrame>
    </p:spTree>
    <p:extLst>
      <p:ext uri="{BB962C8B-B14F-4D97-AF65-F5344CB8AC3E}">
        <p14:creationId xmlns:p14="http://schemas.microsoft.com/office/powerpoint/2010/main" val="18060901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0737F-CC49-479B-9FF2-764276D46D7B}"/>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A6FB51B5-8882-4927-B7D4-4B50BD552FFC}"/>
              </a:ext>
            </a:extLst>
          </p:cNvPr>
          <p:cNvSpPr>
            <a:spLocks noGrp="1"/>
          </p:cNvSpPr>
          <p:nvPr>
            <p:ph idx="1"/>
          </p:nvPr>
        </p:nvSpPr>
        <p:spPr/>
        <p:txBody>
          <a:bodyPr/>
          <a:lstStyle/>
          <a:p>
            <a:r>
              <a:rPr lang="en-US" sz="1800" dirty="0"/>
              <a:t>Proposed the following</a:t>
            </a:r>
          </a:p>
          <a:p>
            <a:pPr lvl="1"/>
            <a:r>
              <a:rPr lang="en-US" sz="1600" dirty="0"/>
              <a:t>Puncturing channel information in U-SIG</a:t>
            </a:r>
          </a:p>
          <a:p>
            <a:pPr lvl="2"/>
            <a:r>
              <a:rPr lang="en-US" sz="1400" dirty="0"/>
              <a:t>A single version dependent 5 bit field</a:t>
            </a:r>
          </a:p>
          <a:p>
            <a:pPr lvl="3"/>
            <a:r>
              <a:rPr lang="en-US" sz="1200" dirty="0"/>
              <a:t>Interpreted differently for non-OFDMA vs OFDMA</a:t>
            </a:r>
          </a:p>
          <a:p>
            <a:pPr lvl="3"/>
            <a:r>
              <a:rPr lang="en-US" sz="1200" dirty="0"/>
              <a:t>One reserved bit for future proofing</a:t>
            </a:r>
          </a:p>
          <a:p>
            <a:pPr lvl="1"/>
            <a:r>
              <a:rPr lang="en-US" sz="1600" dirty="0"/>
              <a:t>U-SIG and EHT-SIG common contents</a:t>
            </a:r>
          </a:p>
          <a:p>
            <a:pPr lvl="1"/>
            <a:r>
              <a:rPr lang="en-US" sz="1600" dirty="0"/>
              <a:t>Content channel structure for various PPDUs</a:t>
            </a:r>
          </a:p>
          <a:p>
            <a:pPr lvl="1"/>
            <a:r>
              <a:rPr lang="en-US" sz="1600" dirty="0"/>
              <a:t>A joint “PPDU type &amp; Compression Mode” field</a:t>
            </a:r>
          </a:p>
          <a:p>
            <a:pPr lvl="1"/>
            <a:r>
              <a:rPr lang="en-US" sz="1600" dirty="0"/>
              <a:t>For compressed modes, encode the common information with the first user field</a:t>
            </a:r>
          </a:p>
          <a:p>
            <a:pPr lvl="2"/>
            <a:r>
              <a:rPr lang="en-US" sz="1400" dirty="0"/>
              <a:t>Reduces preamble overhead of SU transmissions to 2 symbol EHT-SIG for even MCS0</a:t>
            </a:r>
          </a:p>
          <a:p>
            <a:pPr lvl="1"/>
            <a:r>
              <a:rPr lang="en-US" sz="1600" dirty="0"/>
              <a:t>Code block design for the uncompressed modes</a:t>
            </a:r>
          </a:p>
          <a:p>
            <a:pPr lvl="1"/>
            <a:r>
              <a:rPr lang="en-US" sz="1600" dirty="0"/>
              <a:t>User field contents for EHT-SIG</a:t>
            </a:r>
          </a:p>
          <a:p>
            <a:pPr lvl="1"/>
            <a:endParaRPr lang="en-US" sz="1600" dirty="0"/>
          </a:p>
          <a:p>
            <a:pPr lvl="2"/>
            <a:endParaRPr lang="en-US" sz="1400" dirty="0"/>
          </a:p>
        </p:txBody>
      </p:sp>
      <p:sp>
        <p:nvSpPr>
          <p:cNvPr id="4" name="Date Placeholder 3">
            <a:extLst>
              <a:ext uri="{FF2B5EF4-FFF2-40B4-BE49-F238E27FC236}">
                <a16:creationId xmlns:a16="http://schemas.microsoft.com/office/drawing/2014/main" id="{802E1AD2-4CE9-4889-84BD-85C4F900CC5B}"/>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6B60A0A6-5A2D-438B-809B-F893E5D2393A}"/>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3C0D29E7-951E-4EBF-B4F0-4B358E82514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21</a:t>
            </a:fld>
            <a:endParaRPr lang="en-GB" altLang="en-US"/>
          </a:p>
        </p:txBody>
      </p:sp>
    </p:spTree>
    <p:extLst>
      <p:ext uri="{BB962C8B-B14F-4D97-AF65-F5344CB8AC3E}">
        <p14:creationId xmlns:p14="http://schemas.microsoft.com/office/powerpoint/2010/main" val="20965788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F3FAF-940F-46A3-9467-E7BD1E12ED13}"/>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5213281B-6DB4-46B3-A3D2-39EDDEDEE4A9}"/>
              </a:ext>
            </a:extLst>
          </p:cNvPr>
          <p:cNvSpPr>
            <a:spLocks noGrp="1"/>
          </p:cNvSpPr>
          <p:nvPr>
            <p:ph idx="1"/>
          </p:nvPr>
        </p:nvSpPr>
        <p:spPr/>
        <p:txBody>
          <a:bodyPr/>
          <a:lstStyle/>
          <a:p>
            <a:r>
              <a:rPr lang="en-US" sz="2000" dirty="0"/>
              <a:t>Do you support punctured channel information field in U-SIG to be ‘5 bits + 1 reserved bit adjacent to it’ in the version dependent section ?</a:t>
            </a:r>
            <a:endParaRPr lang="en-US" dirty="0"/>
          </a:p>
          <a:p>
            <a:pPr lvl="1"/>
            <a:r>
              <a:rPr lang="en-US" sz="1600" dirty="0"/>
              <a:t>Non-OFDMA:  use a 5 bit BW dependent table to signal the puncturing pattern of the entire PPDU BW </a:t>
            </a:r>
          </a:p>
          <a:p>
            <a:pPr lvl="1"/>
            <a:r>
              <a:rPr lang="en-US" sz="1600" dirty="0"/>
              <a:t>OFDMA: a bitmap field of 4 bits to indicate which 20MHz is punctured in the current 80MHz</a:t>
            </a:r>
          </a:p>
          <a:p>
            <a:pPr lvl="1"/>
            <a:r>
              <a:rPr lang="en-US" sz="1600" dirty="0"/>
              <a:t>1 reserved bit for possible future expansion (</a:t>
            </a:r>
            <a:r>
              <a:rPr lang="en-US" sz="1600" dirty="0" err="1"/>
              <a:t>e.g</a:t>
            </a:r>
            <a:r>
              <a:rPr lang="en-US" sz="1600" dirty="0"/>
              <a:t>, more puncturing patterns in R2)</a:t>
            </a:r>
          </a:p>
          <a:p>
            <a:pPr lvl="1"/>
            <a:r>
              <a:rPr lang="en-US" sz="1600" dirty="0"/>
              <a:t>Interpretation of the field shall be dependent on the “PPDU type &amp; compression mode field”</a:t>
            </a:r>
          </a:p>
          <a:p>
            <a:pPr marL="457200" lvl="1" indent="0">
              <a:buNone/>
            </a:pPr>
            <a:endParaRPr lang="en-US" sz="1400" dirty="0"/>
          </a:p>
        </p:txBody>
      </p:sp>
      <p:sp>
        <p:nvSpPr>
          <p:cNvPr id="4" name="Date Placeholder 3">
            <a:extLst>
              <a:ext uri="{FF2B5EF4-FFF2-40B4-BE49-F238E27FC236}">
                <a16:creationId xmlns:a16="http://schemas.microsoft.com/office/drawing/2014/main" id="{ACB6E080-EBA9-4FB0-8196-B1D11496A3F4}"/>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F7E90BB8-47D9-4A24-8E1D-1329F73D12C8}"/>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497F6B02-38C0-4C70-8AE0-B5032ACA4D8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22</a:t>
            </a:fld>
            <a:endParaRPr lang="en-GB" altLang="en-US"/>
          </a:p>
        </p:txBody>
      </p:sp>
    </p:spTree>
    <p:extLst>
      <p:ext uri="{BB962C8B-B14F-4D97-AF65-F5344CB8AC3E}">
        <p14:creationId xmlns:p14="http://schemas.microsoft.com/office/powerpoint/2010/main" val="15713522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EBD9F-7E97-4F30-9FAB-631267AE24BC}"/>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2FF3E396-41E8-43D5-B7CC-5BB398D81DA4}"/>
              </a:ext>
            </a:extLst>
          </p:cNvPr>
          <p:cNvSpPr>
            <a:spLocks noGrp="1"/>
          </p:cNvSpPr>
          <p:nvPr>
            <p:ph idx="1"/>
          </p:nvPr>
        </p:nvSpPr>
        <p:spPr/>
        <p:txBody>
          <a:bodyPr/>
          <a:lstStyle/>
          <a:p>
            <a:r>
              <a:rPr lang="en-US" dirty="0"/>
              <a:t>Do you agree with the EHT-SIG User Field Design shown below?</a:t>
            </a:r>
          </a:p>
          <a:p>
            <a:endParaRPr lang="en-US" dirty="0"/>
          </a:p>
        </p:txBody>
      </p:sp>
      <p:sp>
        <p:nvSpPr>
          <p:cNvPr id="4" name="Date Placeholder 3">
            <a:extLst>
              <a:ext uri="{FF2B5EF4-FFF2-40B4-BE49-F238E27FC236}">
                <a16:creationId xmlns:a16="http://schemas.microsoft.com/office/drawing/2014/main" id="{B9B130D4-A0D4-4500-B747-4F9BCE0D01F8}"/>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E1727C9E-7650-4CC1-82FB-33D74FA3401A}"/>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3E7597E2-3212-4F91-AC2D-163A56CABFC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23</a:t>
            </a:fld>
            <a:endParaRPr lang="en-GB" altLang="en-US"/>
          </a:p>
        </p:txBody>
      </p:sp>
      <p:graphicFrame>
        <p:nvGraphicFramePr>
          <p:cNvPr id="7" name="Table 6">
            <a:extLst>
              <a:ext uri="{FF2B5EF4-FFF2-40B4-BE49-F238E27FC236}">
                <a16:creationId xmlns:a16="http://schemas.microsoft.com/office/drawing/2014/main" id="{CE85465A-A968-4E83-9101-9BE2D92717F4}"/>
              </a:ext>
            </a:extLst>
          </p:cNvPr>
          <p:cNvGraphicFramePr>
            <a:graphicFrameLocks/>
          </p:cNvGraphicFramePr>
          <p:nvPr>
            <p:extLst>
              <p:ext uri="{D42A27DB-BD31-4B8C-83A1-F6EECF244321}">
                <p14:modId xmlns:p14="http://schemas.microsoft.com/office/powerpoint/2010/main" val="3760352031"/>
              </p:ext>
            </p:extLst>
          </p:nvPr>
        </p:nvGraphicFramePr>
        <p:xfrm>
          <a:off x="5364088" y="3309636"/>
          <a:ext cx="2811153" cy="2001520"/>
        </p:xfrm>
        <a:graphic>
          <a:graphicData uri="http://schemas.openxmlformats.org/drawingml/2006/table">
            <a:tbl>
              <a:tblPr firstRow="1" bandRow="1">
                <a:tableStyleId>{5C22544A-7EE6-4342-B048-85BDC9FD1C3A}</a:tableStyleId>
              </a:tblPr>
              <a:tblGrid>
                <a:gridCol w="1459470">
                  <a:extLst>
                    <a:ext uri="{9D8B030D-6E8A-4147-A177-3AD203B41FA5}">
                      <a16:colId xmlns:a16="http://schemas.microsoft.com/office/drawing/2014/main" val="2304787468"/>
                    </a:ext>
                  </a:extLst>
                </a:gridCol>
                <a:gridCol w="1351683">
                  <a:extLst>
                    <a:ext uri="{9D8B030D-6E8A-4147-A177-3AD203B41FA5}">
                      <a16:colId xmlns:a16="http://schemas.microsoft.com/office/drawing/2014/main" val="3608918866"/>
                    </a:ext>
                  </a:extLst>
                </a:gridCol>
              </a:tblGrid>
              <a:tr h="370840">
                <a:tc>
                  <a:txBody>
                    <a:bodyPr/>
                    <a:lstStyle/>
                    <a:p>
                      <a:r>
                        <a:rPr lang="en-US" sz="1400" dirty="0"/>
                        <a:t>Subfield</a:t>
                      </a:r>
                    </a:p>
                  </a:txBody>
                  <a:tcPr/>
                </a:tc>
                <a:tc>
                  <a:txBody>
                    <a:bodyPr/>
                    <a:lstStyle/>
                    <a:p>
                      <a:r>
                        <a:rPr lang="en-US" sz="1400" dirty="0"/>
                        <a:t>Number of Bits</a:t>
                      </a:r>
                    </a:p>
                  </a:txBody>
                  <a:tcPr/>
                </a:tc>
                <a:extLst>
                  <a:ext uri="{0D108BD9-81ED-4DB2-BD59-A6C34878D82A}">
                    <a16:rowId xmlns:a16="http://schemas.microsoft.com/office/drawing/2014/main" val="2775439045"/>
                  </a:ext>
                </a:extLst>
              </a:tr>
              <a:tr h="370840">
                <a:tc>
                  <a:txBody>
                    <a:bodyPr/>
                    <a:lstStyle/>
                    <a:p>
                      <a:r>
                        <a:rPr lang="en-US" sz="1400" dirty="0"/>
                        <a:t>STA-ID</a:t>
                      </a:r>
                    </a:p>
                  </a:txBody>
                  <a:tcPr/>
                </a:tc>
                <a:tc>
                  <a:txBody>
                    <a:bodyPr/>
                    <a:lstStyle/>
                    <a:p>
                      <a:r>
                        <a:rPr lang="en-US" sz="1400" dirty="0"/>
                        <a:t>11</a:t>
                      </a:r>
                    </a:p>
                  </a:txBody>
                  <a:tcPr/>
                </a:tc>
                <a:extLst>
                  <a:ext uri="{0D108BD9-81ED-4DB2-BD59-A6C34878D82A}">
                    <a16:rowId xmlns:a16="http://schemas.microsoft.com/office/drawing/2014/main" val="3695710364"/>
                  </a:ext>
                </a:extLst>
              </a:tr>
              <a:tr h="370840">
                <a:tc>
                  <a:txBody>
                    <a:bodyPr/>
                    <a:lstStyle/>
                    <a:p>
                      <a:r>
                        <a:rPr lang="en-US" sz="1400" dirty="0"/>
                        <a:t>MCS</a:t>
                      </a:r>
                    </a:p>
                  </a:txBody>
                  <a:tcPr/>
                </a:tc>
                <a:tc>
                  <a:txBody>
                    <a:bodyPr/>
                    <a:lstStyle/>
                    <a:p>
                      <a:r>
                        <a:rPr lang="en-US" sz="1400" dirty="0"/>
                        <a:t>4</a:t>
                      </a:r>
                    </a:p>
                  </a:txBody>
                  <a:tcPr/>
                </a:tc>
                <a:extLst>
                  <a:ext uri="{0D108BD9-81ED-4DB2-BD59-A6C34878D82A}">
                    <a16:rowId xmlns:a16="http://schemas.microsoft.com/office/drawing/2014/main" val="2232974013"/>
                  </a:ext>
                </a:extLst>
              </a:tr>
              <a:tr h="370840">
                <a:tc>
                  <a:txBody>
                    <a:bodyPr/>
                    <a:lstStyle/>
                    <a:p>
                      <a:r>
                        <a:rPr lang="en-US" sz="1400" dirty="0"/>
                        <a:t>Spatial Configuration</a:t>
                      </a:r>
                    </a:p>
                  </a:txBody>
                  <a:tcPr/>
                </a:tc>
                <a:tc>
                  <a:txBody>
                    <a:bodyPr/>
                    <a:lstStyle/>
                    <a:p>
                      <a:r>
                        <a:rPr lang="en-US" sz="1400" dirty="0">
                          <a:solidFill>
                            <a:srgbClr val="FF0000"/>
                          </a:solidFill>
                        </a:rPr>
                        <a:t>6</a:t>
                      </a:r>
                    </a:p>
                  </a:txBody>
                  <a:tcPr/>
                </a:tc>
                <a:extLst>
                  <a:ext uri="{0D108BD9-81ED-4DB2-BD59-A6C34878D82A}">
                    <a16:rowId xmlns:a16="http://schemas.microsoft.com/office/drawing/2014/main" val="1600212232"/>
                  </a:ext>
                </a:extLst>
              </a:tr>
              <a:tr h="370840">
                <a:tc>
                  <a:txBody>
                    <a:bodyPr/>
                    <a:lstStyle/>
                    <a:p>
                      <a:r>
                        <a:rPr lang="en-US" sz="1400" dirty="0"/>
                        <a:t>Coding</a:t>
                      </a:r>
                    </a:p>
                  </a:txBody>
                  <a:tcPr/>
                </a:tc>
                <a:tc>
                  <a:txBody>
                    <a:bodyPr/>
                    <a:lstStyle/>
                    <a:p>
                      <a:r>
                        <a:rPr lang="en-US" sz="1400" dirty="0"/>
                        <a:t>1</a:t>
                      </a:r>
                    </a:p>
                  </a:txBody>
                  <a:tcPr/>
                </a:tc>
                <a:extLst>
                  <a:ext uri="{0D108BD9-81ED-4DB2-BD59-A6C34878D82A}">
                    <a16:rowId xmlns:a16="http://schemas.microsoft.com/office/drawing/2014/main" val="1831571566"/>
                  </a:ext>
                </a:extLst>
              </a:tr>
            </a:tbl>
          </a:graphicData>
        </a:graphic>
      </p:graphicFrame>
      <p:sp>
        <p:nvSpPr>
          <p:cNvPr id="8" name="TextBox 7">
            <a:extLst>
              <a:ext uri="{FF2B5EF4-FFF2-40B4-BE49-F238E27FC236}">
                <a16:creationId xmlns:a16="http://schemas.microsoft.com/office/drawing/2014/main" id="{EF4F82EE-C969-48EF-9229-0B26F061623B}"/>
              </a:ext>
            </a:extLst>
          </p:cNvPr>
          <p:cNvSpPr txBox="1"/>
          <p:nvPr/>
        </p:nvSpPr>
        <p:spPr>
          <a:xfrm>
            <a:off x="684213" y="5592832"/>
            <a:ext cx="3302507" cy="307777"/>
          </a:xfrm>
          <a:prstGeom prst="rect">
            <a:avLst/>
          </a:prstGeom>
          <a:noFill/>
        </p:spPr>
        <p:txBody>
          <a:bodyPr wrap="none" rtlCol="0">
            <a:spAutoFit/>
          </a:bodyPr>
          <a:lstStyle/>
          <a:p>
            <a:r>
              <a:rPr lang="en-US" sz="1400" i="1" u="sng" dirty="0"/>
              <a:t>User field for a Non-MU-MIMO allocation</a:t>
            </a:r>
          </a:p>
        </p:txBody>
      </p:sp>
      <p:sp>
        <p:nvSpPr>
          <p:cNvPr id="9" name="TextBox 8">
            <a:extLst>
              <a:ext uri="{FF2B5EF4-FFF2-40B4-BE49-F238E27FC236}">
                <a16:creationId xmlns:a16="http://schemas.microsoft.com/office/drawing/2014/main" id="{E1223786-AFFC-49AD-A34A-735BF4FF418A}"/>
              </a:ext>
            </a:extLst>
          </p:cNvPr>
          <p:cNvSpPr txBox="1"/>
          <p:nvPr/>
        </p:nvSpPr>
        <p:spPr>
          <a:xfrm>
            <a:off x="5257871" y="5366150"/>
            <a:ext cx="3023585" cy="307777"/>
          </a:xfrm>
          <a:prstGeom prst="rect">
            <a:avLst/>
          </a:prstGeom>
          <a:noFill/>
        </p:spPr>
        <p:txBody>
          <a:bodyPr wrap="none" rtlCol="0">
            <a:spAutoFit/>
          </a:bodyPr>
          <a:lstStyle/>
          <a:p>
            <a:r>
              <a:rPr lang="en-US" sz="1400" i="1" u="sng" dirty="0"/>
              <a:t>User field for an MU-MIMO allocation</a:t>
            </a:r>
          </a:p>
        </p:txBody>
      </p:sp>
      <p:graphicFrame>
        <p:nvGraphicFramePr>
          <p:cNvPr id="10" name="Table 6">
            <a:extLst>
              <a:ext uri="{FF2B5EF4-FFF2-40B4-BE49-F238E27FC236}">
                <a16:creationId xmlns:a16="http://schemas.microsoft.com/office/drawing/2014/main" id="{0CC04645-F1EB-4547-BC42-4BEA70A2A32C}"/>
              </a:ext>
            </a:extLst>
          </p:cNvPr>
          <p:cNvGraphicFramePr>
            <a:graphicFrameLocks/>
          </p:cNvGraphicFramePr>
          <p:nvPr>
            <p:extLst>
              <p:ext uri="{D42A27DB-BD31-4B8C-83A1-F6EECF244321}">
                <p14:modId xmlns:p14="http://schemas.microsoft.com/office/powerpoint/2010/main" val="2680258863"/>
              </p:ext>
            </p:extLst>
          </p:nvPr>
        </p:nvGraphicFramePr>
        <p:xfrm>
          <a:off x="1026087" y="2996952"/>
          <a:ext cx="2618758" cy="2595880"/>
        </p:xfrm>
        <a:graphic>
          <a:graphicData uri="http://schemas.openxmlformats.org/drawingml/2006/table">
            <a:tbl>
              <a:tblPr firstRow="1" bandRow="1">
                <a:tableStyleId>{5C22544A-7EE6-4342-B048-85BDC9FD1C3A}</a:tableStyleId>
              </a:tblPr>
              <a:tblGrid>
                <a:gridCol w="1237371">
                  <a:extLst>
                    <a:ext uri="{9D8B030D-6E8A-4147-A177-3AD203B41FA5}">
                      <a16:colId xmlns:a16="http://schemas.microsoft.com/office/drawing/2014/main" val="2304787468"/>
                    </a:ext>
                  </a:extLst>
                </a:gridCol>
                <a:gridCol w="1381387">
                  <a:extLst>
                    <a:ext uri="{9D8B030D-6E8A-4147-A177-3AD203B41FA5}">
                      <a16:colId xmlns:a16="http://schemas.microsoft.com/office/drawing/2014/main" val="3608918866"/>
                    </a:ext>
                  </a:extLst>
                </a:gridCol>
              </a:tblGrid>
              <a:tr h="370840">
                <a:tc>
                  <a:txBody>
                    <a:bodyPr/>
                    <a:lstStyle/>
                    <a:p>
                      <a:r>
                        <a:rPr lang="en-US" sz="1400" dirty="0"/>
                        <a:t>Subfield</a:t>
                      </a:r>
                    </a:p>
                  </a:txBody>
                  <a:tcPr/>
                </a:tc>
                <a:tc>
                  <a:txBody>
                    <a:bodyPr/>
                    <a:lstStyle/>
                    <a:p>
                      <a:r>
                        <a:rPr lang="en-US" sz="1400" dirty="0"/>
                        <a:t>Number of Bits</a:t>
                      </a:r>
                    </a:p>
                  </a:txBody>
                  <a:tcPr/>
                </a:tc>
                <a:extLst>
                  <a:ext uri="{0D108BD9-81ED-4DB2-BD59-A6C34878D82A}">
                    <a16:rowId xmlns:a16="http://schemas.microsoft.com/office/drawing/2014/main" val="2775439045"/>
                  </a:ext>
                </a:extLst>
              </a:tr>
              <a:tr h="370840">
                <a:tc>
                  <a:txBody>
                    <a:bodyPr/>
                    <a:lstStyle/>
                    <a:p>
                      <a:r>
                        <a:rPr lang="en-US" sz="1400" dirty="0"/>
                        <a:t>STA-ID</a:t>
                      </a:r>
                    </a:p>
                  </a:txBody>
                  <a:tcPr/>
                </a:tc>
                <a:tc>
                  <a:txBody>
                    <a:bodyPr/>
                    <a:lstStyle/>
                    <a:p>
                      <a:r>
                        <a:rPr lang="en-US" sz="1400" dirty="0"/>
                        <a:t>11</a:t>
                      </a:r>
                    </a:p>
                  </a:txBody>
                  <a:tcPr/>
                </a:tc>
                <a:extLst>
                  <a:ext uri="{0D108BD9-81ED-4DB2-BD59-A6C34878D82A}">
                    <a16:rowId xmlns:a16="http://schemas.microsoft.com/office/drawing/2014/main" val="3695710364"/>
                  </a:ext>
                </a:extLst>
              </a:tr>
              <a:tr h="370840">
                <a:tc>
                  <a:txBody>
                    <a:bodyPr/>
                    <a:lstStyle/>
                    <a:p>
                      <a:r>
                        <a:rPr lang="en-US" sz="1400" dirty="0"/>
                        <a:t>MCS</a:t>
                      </a:r>
                      <a:endParaRPr lang="en-US" sz="1400" baseline="-25000" dirty="0"/>
                    </a:p>
                  </a:txBody>
                  <a:tcPr/>
                </a:tc>
                <a:tc>
                  <a:txBody>
                    <a:bodyPr/>
                    <a:lstStyle/>
                    <a:p>
                      <a:r>
                        <a:rPr lang="en-US" sz="1400" dirty="0">
                          <a:solidFill>
                            <a:schemeClr val="tx1"/>
                          </a:solidFill>
                        </a:rPr>
                        <a:t>4</a:t>
                      </a:r>
                    </a:p>
                  </a:txBody>
                  <a:tcPr/>
                </a:tc>
                <a:extLst>
                  <a:ext uri="{0D108BD9-81ED-4DB2-BD59-A6C34878D82A}">
                    <a16:rowId xmlns:a16="http://schemas.microsoft.com/office/drawing/2014/main" val="3399131509"/>
                  </a:ext>
                </a:extLst>
              </a:tr>
              <a:tr h="370840">
                <a:tc>
                  <a:txBody>
                    <a:bodyPr/>
                    <a:lstStyle/>
                    <a:p>
                      <a:r>
                        <a:rPr lang="en-US" sz="1400" dirty="0">
                          <a:solidFill>
                            <a:srgbClr val="FF0000"/>
                          </a:solidFill>
                        </a:rPr>
                        <a:t>Reserved</a:t>
                      </a:r>
                    </a:p>
                  </a:txBody>
                  <a:tcPr/>
                </a:tc>
                <a:tc>
                  <a:txBody>
                    <a:bodyPr/>
                    <a:lstStyle/>
                    <a:p>
                      <a:r>
                        <a:rPr lang="en-US" sz="1400" dirty="0">
                          <a:solidFill>
                            <a:srgbClr val="FF0000"/>
                          </a:solidFill>
                        </a:rPr>
                        <a:t>1</a:t>
                      </a:r>
                    </a:p>
                  </a:txBody>
                  <a:tcPr/>
                </a:tc>
                <a:extLst>
                  <a:ext uri="{0D108BD9-81ED-4DB2-BD59-A6C34878D82A}">
                    <a16:rowId xmlns:a16="http://schemas.microsoft.com/office/drawing/2014/main" val="2182880494"/>
                  </a:ext>
                </a:extLst>
              </a:tr>
              <a:tr h="370840">
                <a:tc>
                  <a:txBody>
                    <a:bodyPr/>
                    <a:lstStyle/>
                    <a:p>
                      <a:r>
                        <a:rPr lang="en-US" sz="1400" dirty="0"/>
                        <a:t>N</a:t>
                      </a:r>
                      <a:r>
                        <a:rPr lang="en-US" sz="1400" baseline="-25000" dirty="0"/>
                        <a:t>STS</a:t>
                      </a:r>
                    </a:p>
                  </a:txBody>
                  <a:tcPr/>
                </a:tc>
                <a:tc>
                  <a:txBody>
                    <a:bodyPr/>
                    <a:lstStyle/>
                    <a:p>
                      <a:r>
                        <a:rPr lang="en-US" sz="1400" dirty="0"/>
                        <a:t>4</a:t>
                      </a:r>
                    </a:p>
                  </a:txBody>
                  <a:tcPr/>
                </a:tc>
                <a:extLst>
                  <a:ext uri="{0D108BD9-81ED-4DB2-BD59-A6C34878D82A}">
                    <a16:rowId xmlns:a16="http://schemas.microsoft.com/office/drawing/2014/main" val="3075783190"/>
                  </a:ext>
                </a:extLst>
              </a:tr>
              <a:tr h="370840">
                <a:tc>
                  <a:txBody>
                    <a:bodyPr/>
                    <a:lstStyle/>
                    <a:p>
                      <a:r>
                        <a:rPr lang="en-US" sz="1400" dirty="0"/>
                        <a:t>Beamformed</a:t>
                      </a:r>
                    </a:p>
                  </a:txBody>
                  <a:tcPr/>
                </a:tc>
                <a:tc>
                  <a:txBody>
                    <a:bodyPr/>
                    <a:lstStyle/>
                    <a:p>
                      <a:r>
                        <a:rPr lang="en-US" sz="1400" dirty="0"/>
                        <a:t>1</a:t>
                      </a:r>
                    </a:p>
                  </a:txBody>
                  <a:tcPr/>
                </a:tc>
                <a:extLst>
                  <a:ext uri="{0D108BD9-81ED-4DB2-BD59-A6C34878D82A}">
                    <a16:rowId xmlns:a16="http://schemas.microsoft.com/office/drawing/2014/main" val="972018146"/>
                  </a:ext>
                </a:extLst>
              </a:tr>
              <a:tr h="370840">
                <a:tc>
                  <a:txBody>
                    <a:bodyPr/>
                    <a:lstStyle/>
                    <a:p>
                      <a:r>
                        <a:rPr lang="en-US" sz="1400" dirty="0"/>
                        <a:t>Coding</a:t>
                      </a:r>
                    </a:p>
                  </a:txBody>
                  <a:tcPr/>
                </a:tc>
                <a:tc>
                  <a:txBody>
                    <a:bodyPr/>
                    <a:lstStyle/>
                    <a:p>
                      <a:r>
                        <a:rPr lang="en-US" sz="1400" dirty="0"/>
                        <a:t>1</a:t>
                      </a:r>
                    </a:p>
                  </a:txBody>
                  <a:tcPr/>
                </a:tc>
                <a:extLst>
                  <a:ext uri="{0D108BD9-81ED-4DB2-BD59-A6C34878D82A}">
                    <a16:rowId xmlns:a16="http://schemas.microsoft.com/office/drawing/2014/main" val="3010365574"/>
                  </a:ext>
                </a:extLst>
              </a:tr>
            </a:tbl>
          </a:graphicData>
        </a:graphic>
      </p:graphicFrame>
    </p:spTree>
    <p:extLst>
      <p:ext uri="{BB962C8B-B14F-4D97-AF65-F5344CB8AC3E}">
        <p14:creationId xmlns:p14="http://schemas.microsoft.com/office/powerpoint/2010/main" val="10442270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E218A-6C40-4382-B70A-AE6E7EE2B87B}"/>
              </a:ext>
            </a:extLst>
          </p:cNvPr>
          <p:cNvSpPr>
            <a:spLocks noGrp="1"/>
          </p:cNvSpPr>
          <p:nvPr>
            <p:ph type="title"/>
          </p:nvPr>
        </p:nvSpPr>
        <p:spPr/>
        <p:txBody>
          <a:bodyPr/>
          <a:lstStyle/>
          <a:p>
            <a:r>
              <a:rPr lang="en-US" dirty="0"/>
              <a:t>SP3</a:t>
            </a:r>
          </a:p>
        </p:txBody>
      </p:sp>
      <p:sp>
        <p:nvSpPr>
          <p:cNvPr id="3" name="Content Placeholder 2">
            <a:extLst>
              <a:ext uri="{FF2B5EF4-FFF2-40B4-BE49-F238E27FC236}">
                <a16:creationId xmlns:a16="http://schemas.microsoft.com/office/drawing/2014/main" id="{3FA9DA6C-19AB-4B5C-B957-FA38C8B11ADA}"/>
              </a:ext>
            </a:extLst>
          </p:cNvPr>
          <p:cNvSpPr>
            <a:spLocks noGrp="1"/>
          </p:cNvSpPr>
          <p:nvPr>
            <p:ph idx="1"/>
          </p:nvPr>
        </p:nvSpPr>
        <p:spPr/>
        <p:txBody>
          <a:bodyPr/>
          <a:lstStyle/>
          <a:p>
            <a:r>
              <a:rPr lang="en-US" sz="2000" dirty="0"/>
              <a:t>Do you agree that the EHT-SIG common field will include the following?</a:t>
            </a:r>
          </a:p>
          <a:p>
            <a:pPr lvl="1"/>
            <a:r>
              <a:rPr lang="en-US" sz="1600" dirty="0"/>
              <a:t>U-SIG overflow</a:t>
            </a:r>
          </a:p>
          <a:p>
            <a:pPr lvl="2"/>
            <a:r>
              <a:rPr lang="en-US" sz="1400" u="sng" dirty="0"/>
              <a:t>Repeated</a:t>
            </a:r>
            <a:r>
              <a:rPr lang="en-US" sz="1400" dirty="0"/>
              <a:t> in each content channel to be friendly to 20MHz operating devices</a:t>
            </a:r>
          </a:p>
          <a:p>
            <a:pPr lvl="1"/>
            <a:r>
              <a:rPr lang="en-US" sz="1600" dirty="0"/>
              <a:t>Total number of non-OFDMA users (3 bits for 1-8 users)</a:t>
            </a:r>
          </a:p>
          <a:p>
            <a:pPr lvl="2"/>
            <a:r>
              <a:rPr lang="en-US" sz="1400" dirty="0"/>
              <a:t>Only present in the non-OFDMA compressed mode</a:t>
            </a:r>
          </a:p>
          <a:p>
            <a:pPr lvl="2"/>
            <a:r>
              <a:rPr lang="en-US" sz="1400" u="sng" dirty="0"/>
              <a:t>Repeated</a:t>
            </a:r>
            <a:r>
              <a:rPr lang="en-US" sz="1400" dirty="0"/>
              <a:t> in each content channel (just like 11ax where the number of MU-MIMO users in the compressed mode was carried in HE-SIG-A)</a:t>
            </a:r>
          </a:p>
          <a:p>
            <a:pPr lvl="1"/>
            <a:r>
              <a:rPr lang="en-US" sz="1600" dirty="0"/>
              <a:t>RU allocation subfields (RUA)</a:t>
            </a:r>
          </a:p>
          <a:p>
            <a:pPr lvl="2"/>
            <a:r>
              <a:rPr lang="en-US" sz="1400" dirty="0"/>
              <a:t>Only present in the uncompressed mode</a:t>
            </a:r>
          </a:p>
          <a:p>
            <a:pPr lvl="2"/>
            <a:r>
              <a:rPr lang="en-US" sz="1400" dirty="0"/>
              <a:t>Contents are sent </a:t>
            </a:r>
            <a:r>
              <a:rPr lang="en-US" sz="1400" u="sng" dirty="0"/>
              <a:t>parallelized</a:t>
            </a:r>
            <a:r>
              <a:rPr lang="en-US" sz="1400" dirty="0"/>
              <a:t> into two content channels</a:t>
            </a:r>
          </a:p>
          <a:p>
            <a:pPr marL="857250" lvl="2" indent="0">
              <a:buNone/>
            </a:pPr>
            <a:endParaRPr lang="en-US" dirty="0"/>
          </a:p>
          <a:p>
            <a:endParaRPr lang="en-US" dirty="0"/>
          </a:p>
        </p:txBody>
      </p:sp>
      <p:sp>
        <p:nvSpPr>
          <p:cNvPr id="4" name="Date Placeholder 3">
            <a:extLst>
              <a:ext uri="{FF2B5EF4-FFF2-40B4-BE49-F238E27FC236}">
                <a16:creationId xmlns:a16="http://schemas.microsoft.com/office/drawing/2014/main" id="{C15E4FF5-E90A-4D0A-886D-7B5C4C1250CA}"/>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BCFCB61B-50A7-43D3-80F5-5EB8C71EF1AE}"/>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DA9B8FCD-EF40-49B4-8BE9-0B63EF976AF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24</a:t>
            </a:fld>
            <a:endParaRPr lang="en-GB" altLang="en-US"/>
          </a:p>
        </p:txBody>
      </p:sp>
    </p:spTree>
    <p:extLst>
      <p:ext uri="{BB962C8B-B14F-4D97-AF65-F5344CB8AC3E}">
        <p14:creationId xmlns:p14="http://schemas.microsoft.com/office/powerpoint/2010/main" val="27110407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D7A26-1CA1-4BE2-A2C2-AAC9CDDFB736}"/>
              </a:ext>
            </a:extLst>
          </p:cNvPr>
          <p:cNvSpPr>
            <a:spLocks noGrp="1"/>
          </p:cNvSpPr>
          <p:nvPr>
            <p:ph type="title"/>
          </p:nvPr>
        </p:nvSpPr>
        <p:spPr/>
        <p:txBody>
          <a:bodyPr/>
          <a:lstStyle/>
          <a:p>
            <a:r>
              <a:rPr lang="en-US" dirty="0"/>
              <a:t>SP4</a:t>
            </a:r>
          </a:p>
        </p:txBody>
      </p:sp>
      <p:sp>
        <p:nvSpPr>
          <p:cNvPr id="3" name="Content Placeholder 2">
            <a:extLst>
              <a:ext uri="{FF2B5EF4-FFF2-40B4-BE49-F238E27FC236}">
                <a16:creationId xmlns:a16="http://schemas.microsoft.com/office/drawing/2014/main" id="{D961D007-8268-4BF3-B58F-A15711EF07CD}"/>
              </a:ext>
            </a:extLst>
          </p:cNvPr>
          <p:cNvSpPr>
            <a:spLocks noGrp="1"/>
          </p:cNvSpPr>
          <p:nvPr>
            <p:ph idx="1"/>
          </p:nvPr>
        </p:nvSpPr>
        <p:spPr/>
        <p:txBody>
          <a:bodyPr/>
          <a:lstStyle/>
          <a:p>
            <a:r>
              <a:rPr lang="en-US" dirty="0"/>
              <a:t>Do you agree that SU, ‘SU with </a:t>
            </a:r>
            <a:r>
              <a:rPr lang="en-US" dirty="0" err="1"/>
              <a:t>DUPed</a:t>
            </a:r>
            <a:r>
              <a:rPr lang="en-US" dirty="0"/>
              <a:t> modulation’ and NDP packets shall use a [1 1 1 1] content channel structure for EHT-SIG?</a:t>
            </a:r>
          </a:p>
          <a:p>
            <a:endParaRPr lang="en-US" dirty="0"/>
          </a:p>
        </p:txBody>
      </p:sp>
      <p:sp>
        <p:nvSpPr>
          <p:cNvPr id="4" name="Date Placeholder 3">
            <a:extLst>
              <a:ext uri="{FF2B5EF4-FFF2-40B4-BE49-F238E27FC236}">
                <a16:creationId xmlns:a16="http://schemas.microsoft.com/office/drawing/2014/main" id="{80364D4A-4846-4680-BDFB-18BAC0FEE621}"/>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B18172EF-90A0-4757-9FDB-7ED6B8A6D790}"/>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C7CDC5B3-C4B9-45E6-A3CE-06DF48FCCAA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25</a:t>
            </a:fld>
            <a:endParaRPr lang="en-GB" altLang="en-US"/>
          </a:p>
        </p:txBody>
      </p:sp>
    </p:spTree>
    <p:extLst>
      <p:ext uri="{BB962C8B-B14F-4D97-AF65-F5344CB8AC3E}">
        <p14:creationId xmlns:p14="http://schemas.microsoft.com/office/powerpoint/2010/main" val="12501327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8AB4B-F921-4008-9796-0B177F4DA31B}"/>
              </a:ext>
            </a:extLst>
          </p:cNvPr>
          <p:cNvSpPr>
            <a:spLocks noGrp="1"/>
          </p:cNvSpPr>
          <p:nvPr>
            <p:ph type="title"/>
          </p:nvPr>
        </p:nvSpPr>
        <p:spPr/>
        <p:txBody>
          <a:bodyPr/>
          <a:lstStyle/>
          <a:p>
            <a:r>
              <a:rPr lang="en-US" dirty="0"/>
              <a:t>SP5</a:t>
            </a:r>
          </a:p>
        </p:txBody>
      </p:sp>
      <p:sp>
        <p:nvSpPr>
          <p:cNvPr id="3" name="Content Placeholder 2">
            <a:extLst>
              <a:ext uri="{FF2B5EF4-FFF2-40B4-BE49-F238E27FC236}">
                <a16:creationId xmlns:a16="http://schemas.microsoft.com/office/drawing/2014/main" id="{28C554DA-39EA-42A6-A001-4693850C0E58}"/>
              </a:ext>
            </a:extLst>
          </p:cNvPr>
          <p:cNvSpPr>
            <a:spLocks noGrp="1"/>
          </p:cNvSpPr>
          <p:nvPr>
            <p:ph idx="1"/>
          </p:nvPr>
        </p:nvSpPr>
        <p:spPr/>
        <p:txBody>
          <a:bodyPr/>
          <a:lstStyle/>
          <a:p>
            <a:r>
              <a:rPr lang="en-US" sz="2000" dirty="0"/>
              <a:t>Do you agree to have a 2 bit combined “PPDU type and compression mode” field to signal the following?</a:t>
            </a:r>
          </a:p>
          <a:p>
            <a:pPr lvl="1"/>
            <a:endParaRPr lang="en-US" i="1" dirty="0"/>
          </a:p>
          <a:p>
            <a:pPr marL="457200" lvl="1" indent="0">
              <a:buNone/>
            </a:pPr>
            <a:endParaRPr lang="en-US" dirty="0"/>
          </a:p>
          <a:p>
            <a:pPr lvl="1"/>
            <a:endParaRPr lang="en-US" dirty="0">
              <a:solidFill>
                <a:srgbClr val="00B050"/>
              </a:solidFill>
            </a:endParaRP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74C9E28F-78A6-4560-880C-3AC2A40E3386}"/>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75BEE51-DF56-4A02-AC79-E233C6AC71B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E1890C3C-D782-46C1-BCD5-53C686D737E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26</a:t>
            </a:fld>
            <a:endParaRPr lang="en-GB" altLang="en-US"/>
          </a:p>
        </p:txBody>
      </p:sp>
      <p:graphicFrame>
        <p:nvGraphicFramePr>
          <p:cNvPr id="7" name="Table 6">
            <a:extLst>
              <a:ext uri="{FF2B5EF4-FFF2-40B4-BE49-F238E27FC236}">
                <a16:creationId xmlns:a16="http://schemas.microsoft.com/office/drawing/2014/main" id="{E2CFE172-94A9-4E5E-A5D0-B4F628738F19}"/>
              </a:ext>
            </a:extLst>
          </p:cNvPr>
          <p:cNvGraphicFramePr>
            <a:graphicFrameLocks noGrp="1"/>
          </p:cNvGraphicFramePr>
          <p:nvPr>
            <p:extLst>
              <p:ext uri="{D42A27DB-BD31-4B8C-83A1-F6EECF244321}">
                <p14:modId xmlns:p14="http://schemas.microsoft.com/office/powerpoint/2010/main" val="2408960061"/>
              </p:ext>
            </p:extLst>
          </p:nvPr>
        </p:nvGraphicFramePr>
        <p:xfrm>
          <a:off x="611560" y="2924944"/>
          <a:ext cx="7772399" cy="2346960"/>
        </p:xfrm>
        <a:graphic>
          <a:graphicData uri="http://schemas.openxmlformats.org/drawingml/2006/table">
            <a:tbl>
              <a:tblPr firstRow="1" firstCol="1" bandRow="1">
                <a:tableStyleId>{5C22544A-7EE6-4342-B048-85BDC9FD1C3A}</a:tableStyleId>
              </a:tblPr>
              <a:tblGrid>
                <a:gridCol w="1831705">
                  <a:extLst>
                    <a:ext uri="{9D8B030D-6E8A-4147-A177-3AD203B41FA5}">
                      <a16:colId xmlns:a16="http://schemas.microsoft.com/office/drawing/2014/main" val="454467326"/>
                    </a:ext>
                  </a:extLst>
                </a:gridCol>
                <a:gridCol w="1500389">
                  <a:extLst>
                    <a:ext uri="{9D8B030D-6E8A-4147-A177-3AD203B41FA5}">
                      <a16:colId xmlns:a16="http://schemas.microsoft.com/office/drawing/2014/main" val="3007824569"/>
                    </a:ext>
                  </a:extLst>
                </a:gridCol>
                <a:gridCol w="2164195">
                  <a:extLst>
                    <a:ext uri="{9D8B030D-6E8A-4147-A177-3AD203B41FA5}">
                      <a16:colId xmlns:a16="http://schemas.microsoft.com/office/drawing/2014/main" val="2833506797"/>
                    </a:ext>
                  </a:extLst>
                </a:gridCol>
                <a:gridCol w="2276110">
                  <a:extLst>
                    <a:ext uri="{9D8B030D-6E8A-4147-A177-3AD203B41FA5}">
                      <a16:colId xmlns:a16="http://schemas.microsoft.com/office/drawing/2014/main" val="2512234542"/>
                    </a:ext>
                  </a:extLst>
                </a:gridCol>
              </a:tblGrid>
              <a:tr h="141832">
                <a:tc>
                  <a:txBody>
                    <a:bodyPr/>
                    <a:lstStyle/>
                    <a:p>
                      <a:pPr marL="0" marR="0" algn="ctr">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200" dirty="0">
                          <a:effectLst/>
                        </a:rPr>
                        <a:t>DL/UL (1 bit)</a:t>
                      </a:r>
                      <a:endParaRPr lang="en-US" sz="12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PPDU type and compression mode</a:t>
                      </a:r>
                      <a:r>
                        <a:rPr lang="en-US" sz="1200" dirty="0">
                          <a:effectLst/>
                        </a:rPr>
                        <a:t>(2 bits)</a:t>
                      </a:r>
                      <a:endParaRPr lang="en-US" sz="12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Note</a:t>
                      </a:r>
                    </a:p>
                  </a:txBody>
                  <a:tcPr marL="63487" marR="63487" marT="0" marB="0"/>
                </a:tc>
                <a:extLst>
                  <a:ext uri="{0D108BD9-81ED-4DB2-BD59-A6C34878D82A}">
                    <a16:rowId xmlns:a16="http://schemas.microsoft.com/office/drawing/2014/main" val="101663128"/>
                  </a:ext>
                </a:extLst>
              </a:tr>
              <a:tr h="155189">
                <a:tc>
                  <a:txBody>
                    <a:bodyPr/>
                    <a:lstStyle/>
                    <a:p>
                      <a:pPr marL="0" marR="0" algn="ctr">
                        <a:spcBef>
                          <a:spcPts val="0"/>
                        </a:spcBef>
                        <a:spcAft>
                          <a:spcPts val="0"/>
                        </a:spcAft>
                      </a:pPr>
                      <a:r>
                        <a:rPr lang="en-US" sz="1400" dirty="0">
                          <a:effectLst/>
                        </a:rPr>
                        <a:t>TB PPDU</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UL</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effectLst/>
                        </a:rPr>
                        <a:t>0</a:t>
                      </a:r>
                      <a:endParaRPr lang="en-US" sz="140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effectLst/>
                        </a:rPr>
                        <a:t>No EHT-SIG</a:t>
                      </a:r>
                      <a:endParaRPr lang="en-US" sz="1400">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40478285"/>
                  </a:ext>
                </a:extLst>
              </a:tr>
              <a:tr h="155189">
                <a:tc>
                  <a:txBody>
                    <a:bodyPr/>
                    <a:lstStyle/>
                    <a:p>
                      <a:pPr marL="0" marR="0" algn="ctr">
                        <a:spcBef>
                          <a:spcPts val="0"/>
                        </a:spcBef>
                        <a:spcAft>
                          <a:spcPts val="0"/>
                        </a:spcAft>
                      </a:pPr>
                      <a:r>
                        <a:rPr lang="en-US" sz="1400" dirty="0">
                          <a:effectLst/>
                        </a:rPr>
                        <a:t>DL OFDMA</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DL</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0</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EHT-SIG, RU Allocation, [1 2 1 2]</a:t>
                      </a:r>
                      <a:endParaRPr lang="en-US" sz="1400" dirty="0">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21716029"/>
                  </a:ext>
                </a:extLst>
              </a:tr>
              <a:tr h="155189">
                <a:tc>
                  <a:txBody>
                    <a:bodyPr/>
                    <a:lstStyle/>
                    <a:p>
                      <a:pPr marL="0" marR="0" algn="ctr">
                        <a:spcBef>
                          <a:spcPts val="0"/>
                        </a:spcBef>
                        <a:spcAft>
                          <a:spcPts val="0"/>
                        </a:spcAft>
                      </a:pPr>
                      <a:r>
                        <a:rPr lang="en-US" sz="1400" dirty="0">
                          <a:solidFill>
                            <a:srgbClr val="7030A0"/>
                          </a:solidFill>
                          <a:effectLst/>
                        </a:rPr>
                        <a:t>UL SU/SU DUP/NDP</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UL</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Allocation,[1 1 1 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40301971"/>
                  </a:ext>
                </a:extLst>
              </a:tr>
              <a:tr h="155189">
                <a:tc>
                  <a:txBody>
                    <a:bodyPr/>
                    <a:lstStyle/>
                    <a:p>
                      <a:pPr marL="0" marR="0" algn="ctr">
                        <a:spcBef>
                          <a:spcPts val="0"/>
                        </a:spcBef>
                        <a:spcAft>
                          <a:spcPts val="0"/>
                        </a:spcAft>
                      </a:pPr>
                      <a:r>
                        <a:rPr lang="en-US" sz="1400">
                          <a:solidFill>
                            <a:srgbClr val="7030A0"/>
                          </a:solidFill>
                          <a:effectLst/>
                        </a:rPr>
                        <a:t>DL SU/SU DUP/NDP</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DL</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 [1 1 1 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2052196419"/>
                  </a:ext>
                </a:extLst>
              </a:tr>
              <a:tr h="155189">
                <a:tc>
                  <a:txBody>
                    <a:bodyPr/>
                    <a:lstStyle/>
                    <a:p>
                      <a:pPr marL="0" marR="0" algn="ctr">
                        <a:spcBef>
                          <a:spcPts val="0"/>
                        </a:spcBef>
                        <a:spcAft>
                          <a:spcPts val="0"/>
                        </a:spcAft>
                      </a:pPr>
                      <a:r>
                        <a:rPr lang="en-US" sz="1400" dirty="0">
                          <a:solidFill>
                            <a:srgbClr val="7030A0"/>
                          </a:solidFill>
                          <a:effectLst/>
                        </a:rPr>
                        <a:t>DL non-OFDMA MU-MIMO</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DL</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2</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 [1 2 1 2]</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3336158495"/>
                  </a:ext>
                </a:extLst>
              </a:tr>
            </a:tbl>
          </a:graphicData>
        </a:graphic>
      </p:graphicFrame>
    </p:spTree>
    <p:extLst>
      <p:ext uri="{BB962C8B-B14F-4D97-AF65-F5344CB8AC3E}">
        <p14:creationId xmlns:p14="http://schemas.microsoft.com/office/powerpoint/2010/main" val="37278728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5EFF1-263B-4664-9509-F3280AA72AF9}"/>
              </a:ext>
            </a:extLst>
          </p:cNvPr>
          <p:cNvSpPr>
            <a:spLocks noGrp="1"/>
          </p:cNvSpPr>
          <p:nvPr>
            <p:ph type="title"/>
          </p:nvPr>
        </p:nvSpPr>
        <p:spPr/>
        <p:txBody>
          <a:bodyPr/>
          <a:lstStyle/>
          <a:p>
            <a:r>
              <a:rPr lang="en-US" dirty="0"/>
              <a:t>SP6</a:t>
            </a:r>
          </a:p>
        </p:txBody>
      </p:sp>
      <p:sp>
        <p:nvSpPr>
          <p:cNvPr id="3" name="Content Placeholder 2">
            <a:extLst>
              <a:ext uri="{FF2B5EF4-FFF2-40B4-BE49-F238E27FC236}">
                <a16:creationId xmlns:a16="http://schemas.microsoft.com/office/drawing/2014/main" id="{4C0AB05A-6DB2-4042-BFD2-E456370F8E4B}"/>
              </a:ext>
            </a:extLst>
          </p:cNvPr>
          <p:cNvSpPr>
            <a:spLocks noGrp="1"/>
          </p:cNvSpPr>
          <p:nvPr>
            <p:ph idx="1"/>
          </p:nvPr>
        </p:nvSpPr>
        <p:spPr/>
        <p:txBody>
          <a:bodyPr/>
          <a:lstStyle/>
          <a:p>
            <a:r>
              <a:rPr lang="en-US" sz="2000" dirty="0"/>
              <a:t>Do you agree to encode the EHT-SIG common field together with the first user field for the non-OFDMA compressed modes?</a:t>
            </a:r>
          </a:p>
          <a:p>
            <a:endParaRPr lang="en-US" dirty="0"/>
          </a:p>
        </p:txBody>
      </p:sp>
      <p:sp>
        <p:nvSpPr>
          <p:cNvPr id="4" name="Date Placeholder 3">
            <a:extLst>
              <a:ext uri="{FF2B5EF4-FFF2-40B4-BE49-F238E27FC236}">
                <a16:creationId xmlns:a16="http://schemas.microsoft.com/office/drawing/2014/main" id="{F9F9AF14-873B-452A-9B84-C747B0BF2688}"/>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9E05686B-844B-4863-B2AD-3D800F5628A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D1D746F9-DB0F-499D-AAC8-6FD2B2A18C8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27</a:t>
            </a:fld>
            <a:endParaRPr lang="en-GB" altLang="en-US"/>
          </a:p>
        </p:txBody>
      </p:sp>
    </p:spTree>
    <p:extLst>
      <p:ext uri="{BB962C8B-B14F-4D97-AF65-F5344CB8AC3E}">
        <p14:creationId xmlns:p14="http://schemas.microsoft.com/office/powerpoint/2010/main" val="163662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C36D7-B0B6-40F2-BA15-5C96E08C596E}"/>
              </a:ext>
            </a:extLst>
          </p:cNvPr>
          <p:cNvSpPr>
            <a:spLocks noGrp="1"/>
          </p:cNvSpPr>
          <p:nvPr>
            <p:ph type="title"/>
          </p:nvPr>
        </p:nvSpPr>
        <p:spPr/>
        <p:txBody>
          <a:bodyPr/>
          <a:lstStyle/>
          <a:p>
            <a:r>
              <a:rPr lang="en-US" dirty="0"/>
              <a:t>SP7</a:t>
            </a:r>
          </a:p>
        </p:txBody>
      </p:sp>
      <p:sp>
        <p:nvSpPr>
          <p:cNvPr id="3" name="Content Placeholder 2">
            <a:extLst>
              <a:ext uri="{FF2B5EF4-FFF2-40B4-BE49-F238E27FC236}">
                <a16:creationId xmlns:a16="http://schemas.microsoft.com/office/drawing/2014/main" id="{B77F5A04-8F45-4A86-9495-314C22E7526F}"/>
              </a:ext>
            </a:extLst>
          </p:cNvPr>
          <p:cNvSpPr>
            <a:spLocks noGrp="1"/>
          </p:cNvSpPr>
          <p:nvPr>
            <p:ph idx="1"/>
          </p:nvPr>
        </p:nvSpPr>
        <p:spPr/>
        <p:txBody>
          <a:bodyPr/>
          <a:lstStyle/>
          <a:p>
            <a:r>
              <a:rPr lang="en-US" sz="2000" dirty="0"/>
              <a:t>Do you agree with the U-SIG and U-SIG overflow contents shown in slide 5?</a:t>
            </a:r>
          </a:p>
          <a:p>
            <a:pPr lvl="1"/>
            <a:r>
              <a:rPr lang="en-US" sz="1800" dirty="0"/>
              <a:t>Ordering of fields is TBD</a:t>
            </a:r>
          </a:p>
          <a:p>
            <a:pPr lvl="1"/>
            <a:r>
              <a:rPr lang="en-US" sz="1800" dirty="0" err="1"/>
              <a:t>TxOP</a:t>
            </a:r>
            <a:r>
              <a:rPr lang="en-US" sz="1800" dirty="0"/>
              <a:t>/BSS Color bits are TBD</a:t>
            </a:r>
          </a:p>
          <a:p>
            <a:pPr lvl="2"/>
            <a:r>
              <a:rPr lang="en-US" sz="1600" dirty="0"/>
              <a:t>Reserved bits will reduce if these fields get more bits</a:t>
            </a:r>
          </a:p>
          <a:p>
            <a:pPr marL="857250" lvl="2" indent="0">
              <a:buNone/>
            </a:pPr>
            <a:endParaRPr lang="en-US" dirty="0"/>
          </a:p>
        </p:txBody>
      </p:sp>
      <p:sp>
        <p:nvSpPr>
          <p:cNvPr id="4" name="Date Placeholder 3">
            <a:extLst>
              <a:ext uri="{FF2B5EF4-FFF2-40B4-BE49-F238E27FC236}">
                <a16:creationId xmlns:a16="http://schemas.microsoft.com/office/drawing/2014/main" id="{6F7EC2B1-D68A-4396-AB00-D7F56731FAA4}"/>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3DDF3B0A-56CF-4949-A588-45A931BE881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28011569-B526-4972-85F1-AD232889160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28</a:t>
            </a:fld>
            <a:endParaRPr lang="en-GB" altLang="en-US"/>
          </a:p>
        </p:txBody>
      </p:sp>
    </p:spTree>
    <p:extLst>
      <p:ext uri="{BB962C8B-B14F-4D97-AF65-F5344CB8AC3E}">
        <p14:creationId xmlns:p14="http://schemas.microsoft.com/office/powerpoint/2010/main" val="8601402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12FEE-A86D-466F-8ECC-8F3FE75829D4}"/>
              </a:ext>
            </a:extLst>
          </p:cNvPr>
          <p:cNvSpPr>
            <a:spLocks noGrp="1"/>
          </p:cNvSpPr>
          <p:nvPr>
            <p:ph type="title"/>
          </p:nvPr>
        </p:nvSpPr>
        <p:spPr/>
        <p:txBody>
          <a:bodyPr/>
          <a:lstStyle/>
          <a:p>
            <a:r>
              <a:rPr lang="en-US" dirty="0"/>
              <a:t>SP8</a:t>
            </a:r>
          </a:p>
        </p:txBody>
      </p:sp>
      <p:sp>
        <p:nvSpPr>
          <p:cNvPr id="3" name="Content Placeholder 2">
            <a:extLst>
              <a:ext uri="{FF2B5EF4-FFF2-40B4-BE49-F238E27FC236}">
                <a16:creationId xmlns:a16="http://schemas.microsoft.com/office/drawing/2014/main" id="{0651242F-63F3-4799-A741-69A41F7DF9CD}"/>
              </a:ext>
            </a:extLst>
          </p:cNvPr>
          <p:cNvSpPr>
            <a:spLocks noGrp="1"/>
          </p:cNvSpPr>
          <p:nvPr>
            <p:ph idx="1"/>
          </p:nvPr>
        </p:nvSpPr>
        <p:spPr/>
        <p:txBody>
          <a:bodyPr/>
          <a:lstStyle/>
          <a:p>
            <a:r>
              <a:rPr lang="en-US" sz="2000" dirty="0"/>
              <a:t>Do you agree for the </a:t>
            </a:r>
            <a:r>
              <a:rPr lang="en-US" sz="2000" u="sng" dirty="0"/>
              <a:t>EHT-SIG common field </a:t>
            </a:r>
            <a:r>
              <a:rPr lang="en-US" sz="2000" dirty="0"/>
              <a:t>in the uncompressed mode, we will have the following coding structure for various BWs</a:t>
            </a:r>
          </a:p>
          <a:p>
            <a:pPr lvl="1"/>
            <a:r>
              <a:rPr lang="en-US" sz="1800" dirty="0"/>
              <a:t>In case of 20/40/80 MHz, just 1 code block is present</a:t>
            </a:r>
          </a:p>
          <a:p>
            <a:pPr lvl="1"/>
            <a:r>
              <a:rPr lang="en-US" sz="1800" dirty="0"/>
              <a:t>In case of 160/320MHz,  2 code blocks are present</a:t>
            </a:r>
          </a:p>
          <a:p>
            <a:pPr lvl="2"/>
            <a:r>
              <a:rPr lang="en-US" sz="1400" dirty="0"/>
              <a:t>1</a:t>
            </a:r>
            <a:r>
              <a:rPr lang="en-US" sz="1400" baseline="30000" dirty="0"/>
              <a:t>st</a:t>
            </a:r>
            <a:r>
              <a:rPr lang="en-US" sz="1400" dirty="0"/>
              <a:t> code block has fixed size (U-SIG overflow + 2 RUA fields )</a:t>
            </a:r>
          </a:p>
          <a:p>
            <a:pPr lvl="2"/>
            <a:r>
              <a:rPr lang="en-US" sz="1400" dirty="0"/>
              <a:t>2</a:t>
            </a:r>
            <a:r>
              <a:rPr lang="en-US" sz="1400" baseline="30000" dirty="0"/>
              <a:t>nd</a:t>
            </a:r>
            <a:r>
              <a:rPr lang="en-US" sz="1400" dirty="0"/>
              <a:t> code block includes all remaining RU allocation subfields (2 RUA fields in 160MHz, 6 RUA fields in 320MHz)</a:t>
            </a:r>
          </a:p>
          <a:p>
            <a:pPr marL="857250" lvl="2" indent="0">
              <a:buNone/>
            </a:pPr>
            <a:endParaRPr lang="en-US" dirty="0"/>
          </a:p>
        </p:txBody>
      </p:sp>
      <p:sp>
        <p:nvSpPr>
          <p:cNvPr id="4" name="Date Placeholder 3">
            <a:extLst>
              <a:ext uri="{FF2B5EF4-FFF2-40B4-BE49-F238E27FC236}">
                <a16:creationId xmlns:a16="http://schemas.microsoft.com/office/drawing/2014/main" id="{72F8B44A-5F2F-4E92-965A-F2CF5C5F9C91}"/>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8F6A7B6A-06D7-4C58-8DC5-5A2C5383F839}"/>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4E0710CF-E370-4729-8E31-CB768EDDE8A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29</a:t>
            </a:fld>
            <a:endParaRPr lang="en-GB" altLang="en-US"/>
          </a:p>
        </p:txBody>
      </p:sp>
    </p:spTree>
    <p:extLst>
      <p:ext uri="{BB962C8B-B14F-4D97-AF65-F5344CB8AC3E}">
        <p14:creationId xmlns:p14="http://schemas.microsoft.com/office/powerpoint/2010/main" val="3623510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E30D6-4368-4A58-8D23-1D3423204202}"/>
              </a:ext>
            </a:extLst>
          </p:cNvPr>
          <p:cNvSpPr>
            <a:spLocks noGrp="1"/>
          </p:cNvSpPr>
          <p:nvPr>
            <p:ph type="title"/>
          </p:nvPr>
        </p:nvSpPr>
        <p:spPr/>
        <p:txBody>
          <a:bodyPr/>
          <a:lstStyle/>
          <a:p>
            <a:r>
              <a:rPr lang="en-US" dirty="0"/>
              <a:t>Background: Punctured Channel Indication</a:t>
            </a:r>
          </a:p>
        </p:txBody>
      </p:sp>
      <p:sp>
        <p:nvSpPr>
          <p:cNvPr id="3" name="Content Placeholder 2">
            <a:extLst>
              <a:ext uri="{FF2B5EF4-FFF2-40B4-BE49-F238E27FC236}">
                <a16:creationId xmlns:a16="http://schemas.microsoft.com/office/drawing/2014/main" id="{DEC25912-FAAC-4FD0-9749-56E30540D310}"/>
              </a:ext>
            </a:extLst>
          </p:cNvPr>
          <p:cNvSpPr>
            <a:spLocks noGrp="1"/>
          </p:cNvSpPr>
          <p:nvPr>
            <p:ph idx="1"/>
          </p:nvPr>
        </p:nvSpPr>
        <p:spPr/>
        <p:txBody>
          <a:bodyPr/>
          <a:lstStyle/>
          <a:p>
            <a:r>
              <a:rPr lang="en-US" altLang="zh-CN" sz="1800" dirty="0"/>
              <a:t>Previous motions</a:t>
            </a:r>
          </a:p>
          <a:p>
            <a:pPr lvl="1"/>
            <a:r>
              <a:rPr lang="en-US" altLang="zh-CN" sz="1400" i="1" dirty="0"/>
              <a:t>802.11be signaling in U-SIG for BW/puncturing information in every non-punctured 20 MHz of an 80 MHz segment shall allow even an OBSS or unassociated device to decode the puncturing pattern of at least the specific 80 MHz that contains the 20 </a:t>
            </a:r>
            <a:r>
              <a:rPr lang="en-US" altLang="zh-CN" sz="1400" i="1" dirty="0" err="1"/>
              <a:t>MHz.</a:t>
            </a:r>
            <a:r>
              <a:rPr lang="en-US" altLang="zh-CN" sz="1400" i="1" dirty="0"/>
              <a:t> </a:t>
            </a:r>
          </a:p>
          <a:p>
            <a:pPr lvl="2"/>
            <a:r>
              <a:rPr lang="en-US" altLang="zh-CN" sz="1200" i="1" dirty="0"/>
              <a:t>[Motion 113, [9] and [46]]</a:t>
            </a:r>
          </a:p>
          <a:p>
            <a:pPr lvl="1"/>
            <a:r>
              <a:rPr lang="en-GB" altLang="zh-CN" sz="1400" i="1" dirty="0"/>
              <a:t>802.11be supports BW field which does not include puncturing information. </a:t>
            </a:r>
            <a:endParaRPr lang="zh-CN" altLang="zh-CN" sz="1400" i="1" dirty="0"/>
          </a:p>
          <a:p>
            <a:pPr lvl="2"/>
            <a:r>
              <a:rPr lang="en-GB" altLang="zh-CN" sz="1200" i="1" dirty="0"/>
              <a:t>[Motion 112, #SP29, </a:t>
            </a:r>
            <a:r>
              <a:rPr lang="en-US" altLang="zh-CN" sz="1200" i="1" dirty="0"/>
              <a:t>[9]</a:t>
            </a:r>
            <a:r>
              <a:rPr lang="en-GB" altLang="zh-CN" sz="1200" i="1" dirty="0"/>
              <a:t> and </a:t>
            </a:r>
            <a:r>
              <a:rPr lang="en-US" altLang="zh-CN" sz="1200" i="1" dirty="0"/>
              <a:t>[46]</a:t>
            </a:r>
            <a:r>
              <a:rPr lang="en-GB" altLang="zh-CN" sz="1200" i="1" dirty="0"/>
              <a:t>]</a:t>
            </a:r>
          </a:p>
          <a:p>
            <a:endParaRPr lang="en-GB" altLang="zh-CN" sz="1800" dirty="0"/>
          </a:p>
          <a:p>
            <a:r>
              <a:rPr lang="en-GB" altLang="zh-CN" sz="1800" dirty="0"/>
              <a:t>Based on above motions, U-SIG should be able to convey the preamble puncturing pattern of the relevant 80MHz to even an OBSS device </a:t>
            </a:r>
          </a:p>
          <a:p>
            <a:endParaRPr lang="en-GB" altLang="zh-CN" sz="1800" dirty="0"/>
          </a:p>
          <a:p>
            <a:r>
              <a:rPr lang="en-GB" altLang="zh-CN" sz="1800" dirty="0"/>
              <a:t>In next slide, we propose a design which achieves this while keeping the signalling overhead low</a:t>
            </a:r>
          </a:p>
          <a:p>
            <a:pPr lvl="1"/>
            <a:r>
              <a:rPr lang="en-GB" altLang="zh-CN" sz="1400" dirty="0"/>
              <a:t>Note that low overhead for puncturing indication is desirable if we want to keep the EHT-SIG field length to 2 symbols for MCS0 SU transmissions </a:t>
            </a:r>
            <a:r>
              <a:rPr lang="en-GB" altLang="zh-CN" sz="1400" dirty="0">
                <a:sym typeface="Wingdings" panose="05000000000000000000" pitchFamily="2" charset="2"/>
              </a:rPr>
              <a:t> More on this later</a:t>
            </a:r>
            <a:r>
              <a:rPr lang="en-GB" altLang="zh-CN" sz="1400" dirty="0"/>
              <a:t> </a:t>
            </a:r>
            <a:endParaRPr lang="zh-CN" altLang="zh-CN" sz="1400" dirty="0"/>
          </a:p>
          <a:p>
            <a:endParaRPr lang="en-US" dirty="0"/>
          </a:p>
        </p:txBody>
      </p:sp>
      <p:sp>
        <p:nvSpPr>
          <p:cNvPr id="4" name="Date Placeholder 3">
            <a:extLst>
              <a:ext uri="{FF2B5EF4-FFF2-40B4-BE49-F238E27FC236}">
                <a16:creationId xmlns:a16="http://schemas.microsoft.com/office/drawing/2014/main" id="{1071F19D-7ED5-404A-B20C-F508621B08DF}"/>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2B074FA5-1B91-4745-B08C-BB9EF9C3F3C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16156868-7B60-436C-9AC3-6C1C8FF8ED4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16430076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56AD3-6F24-4647-95DB-0E0BC6B15C28}"/>
              </a:ext>
            </a:extLst>
          </p:cNvPr>
          <p:cNvSpPr>
            <a:spLocks noGrp="1"/>
          </p:cNvSpPr>
          <p:nvPr>
            <p:ph type="title"/>
          </p:nvPr>
        </p:nvSpPr>
        <p:spPr/>
        <p:txBody>
          <a:bodyPr/>
          <a:lstStyle/>
          <a:p>
            <a:r>
              <a:rPr lang="en-US" dirty="0"/>
              <a:t>SP9</a:t>
            </a:r>
          </a:p>
        </p:txBody>
      </p:sp>
      <p:sp>
        <p:nvSpPr>
          <p:cNvPr id="3" name="Content Placeholder 2">
            <a:extLst>
              <a:ext uri="{FF2B5EF4-FFF2-40B4-BE49-F238E27FC236}">
                <a16:creationId xmlns:a16="http://schemas.microsoft.com/office/drawing/2014/main" id="{54E2B52A-0DE0-4E48-A520-83A956456A5B}"/>
              </a:ext>
            </a:extLst>
          </p:cNvPr>
          <p:cNvSpPr>
            <a:spLocks noGrp="1"/>
          </p:cNvSpPr>
          <p:nvPr>
            <p:ph idx="1"/>
          </p:nvPr>
        </p:nvSpPr>
        <p:spPr/>
        <p:txBody>
          <a:bodyPr/>
          <a:lstStyle/>
          <a:p>
            <a:r>
              <a:rPr lang="en-US" dirty="0"/>
              <a:t>Do agree that a </a:t>
            </a:r>
            <a:r>
              <a:rPr lang="en-US" dirty="0" err="1"/>
              <a:t>DUPed</a:t>
            </a:r>
            <a:r>
              <a:rPr lang="en-US" dirty="0"/>
              <a:t> packet will be signaled using a value of the MCS field in EHT-SIG user field of the SU transmission?</a:t>
            </a:r>
          </a:p>
          <a:p>
            <a:endParaRPr lang="en-US" dirty="0"/>
          </a:p>
        </p:txBody>
      </p:sp>
      <p:sp>
        <p:nvSpPr>
          <p:cNvPr id="4" name="Date Placeholder 3">
            <a:extLst>
              <a:ext uri="{FF2B5EF4-FFF2-40B4-BE49-F238E27FC236}">
                <a16:creationId xmlns:a16="http://schemas.microsoft.com/office/drawing/2014/main" id="{8782AC0E-1FC7-4364-B7BA-DE2301FD93F6}"/>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AD82E83B-B23C-428F-A614-38617A31737A}"/>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60BC3DD1-05FC-4ACC-AF86-CA40F9EF16E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30</a:t>
            </a:fld>
            <a:endParaRPr lang="en-GB" altLang="en-US"/>
          </a:p>
        </p:txBody>
      </p:sp>
    </p:spTree>
    <p:extLst>
      <p:ext uri="{BB962C8B-B14F-4D97-AF65-F5344CB8AC3E}">
        <p14:creationId xmlns:p14="http://schemas.microsoft.com/office/powerpoint/2010/main" val="17687839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04743-A115-4DFC-B14B-4DC784FB8377}"/>
              </a:ext>
            </a:extLst>
          </p:cNvPr>
          <p:cNvSpPr>
            <a:spLocks noGrp="1"/>
          </p:cNvSpPr>
          <p:nvPr>
            <p:ph type="title"/>
          </p:nvPr>
        </p:nvSpPr>
        <p:spPr/>
        <p:txBody>
          <a:bodyPr/>
          <a:lstStyle/>
          <a:p>
            <a:r>
              <a:rPr lang="en-US" dirty="0"/>
              <a:t>SP10</a:t>
            </a:r>
          </a:p>
        </p:txBody>
      </p:sp>
      <p:sp>
        <p:nvSpPr>
          <p:cNvPr id="3" name="Content Placeholder 2">
            <a:extLst>
              <a:ext uri="{FF2B5EF4-FFF2-40B4-BE49-F238E27FC236}">
                <a16:creationId xmlns:a16="http://schemas.microsoft.com/office/drawing/2014/main" id="{C3EE03F3-D52F-42BF-B725-ECAFBC56BBC7}"/>
              </a:ext>
            </a:extLst>
          </p:cNvPr>
          <p:cNvSpPr>
            <a:spLocks noGrp="1"/>
          </p:cNvSpPr>
          <p:nvPr>
            <p:ph idx="1"/>
          </p:nvPr>
        </p:nvSpPr>
        <p:spPr/>
        <p:txBody>
          <a:bodyPr/>
          <a:lstStyle/>
          <a:p>
            <a:r>
              <a:rPr lang="en-US" dirty="0"/>
              <a:t>Do you agree that an EHT NDP transmission will use the 11ac/11ax method of signaling an NDP</a:t>
            </a:r>
          </a:p>
          <a:p>
            <a:pPr lvl="1"/>
            <a:r>
              <a:rPr lang="en-US" dirty="0"/>
              <a:t>L-SIG length along with N_LTF and number of EHT-SIG symbols</a:t>
            </a:r>
          </a:p>
          <a:p>
            <a:pPr lvl="1"/>
            <a:endParaRPr lang="en-US" dirty="0"/>
          </a:p>
          <a:p>
            <a:pPr lvl="1"/>
            <a:endParaRPr lang="en-US" dirty="0"/>
          </a:p>
          <a:p>
            <a:endParaRPr lang="en-US" dirty="0"/>
          </a:p>
        </p:txBody>
      </p:sp>
      <p:sp>
        <p:nvSpPr>
          <p:cNvPr id="4" name="Date Placeholder 3">
            <a:extLst>
              <a:ext uri="{FF2B5EF4-FFF2-40B4-BE49-F238E27FC236}">
                <a16:creationId xmlns:a16="http://schemas.microsoft.com/office/drawing/2014/main" id="{AB9E68F6-81EA-4154-A02C-609B0A65FD89}"/>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D1343DDC-0E20-42B7-9A0E-F5B49E9AA213}"/>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79BCABD8-5DDB-4F1D-9CF4-ECD8AAA2DFA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31</a:t>
            </a:fld>
            <a:endParaRPr lang="en-GB" altLang="en-US"/>
          </a:p>
        </p:txBody>
      </p:sp>
    </p:spTree>
    <p:extLst>
      <p:ext uri="{BB962C8B-B14F-4D97-AF65-F5344CB8AC3E}">
        <p14:creationId xmlns:p14="http://schemas.microsoft.com/office/powerpoint/2010/main" val="20640357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FE5B8-D44D-406D-8ABE-3BCD4E601128}"/>
              </a:ext>
            </a:extLst>
          </p:cNvPr>
          <p:cNvSpPr>
            <a:spLocks noGrp="1"/>
          </p:cNvSpPr>
          <p:nvPr>
            <p:ph type="title"/>
          </p:nvPr>
        </p:nvSpPr>
        <p:spPr/>
        <p:txBody>
          <a:bodyPr/>
          <a:lstStyle/>
          <a:p>
            <a:r>
              <a:rPr lang="en-US" dirty="0"/>
              <a:t>SP11</a:t>
            </a:r>
          </a:p>
        </p:txBody>
      </p:sp>
      <p:sp>
        <p:nvSpPr>
          <p:cNvPr id="3" name="Content Placeholder 2">
            <a:extLst>
              <a:ext uri="{FF2B5EF4-FFF2-40B4-BE49-F238E27FC236}">
                <a16:creationId xmlns:a16="http://schemas.microsoft.com/office/drawing/2014/main" id="{5600CEEF-D742-495B-B0F6-8B4A2A0042EB}"/>
              </a:ext>
            </a:extLst>
          </p:cNvPr>
          <p:cNvSpPr>
            <a:spLocks noGrp="1"/>
          </p:cNvSpPr>
          <p:nvPr>
            <p:ph idx="1"/>
          </p:nvPr>
        </p:nvSpPr>
        <p:spPr/>
        <p:txBody>
          <a:bodyPr/>
          <a:lstStyle/>
          <a:p>
            <a:pPr lvl="0"/>
            <a:r>
              <a:rPr lang="en-US" dirty="0"/>
              <a:t>Do you agree that in an NDP, the EHT-SIG </a:t>
            </a:r>
          </a:p>
          <a:p>
            <a:pPr lvl="1"/>
            <a:r>
              <a:rPr lang="en-US" dirty="0"/>
              <a:t>Will carry a SU-like per-user info field but with a special AID</a:t>
            </a:r>
          </a:p>
          <a:p>
            <a:pPr lvl="2"/>
            <a:r>
              <a:rPr lang="en-US" dirty="0" err="1"/>
              <a:t>N</a:t>
            </a:r>
            <a:r>
              <a:rPr lang="en-US" baseline="-25000" dirty="0" err="1"/>
              <a:t>sts</a:t>
            </a:r>
            <a:r>
              <a:rPr lang="en-US" dirty="0"/>
              <a:t> of the NDP will be signaled in it</a:t>
            </a:r>
          </a:p>
          <a:p>
            <a:pPr lvl="1"/>
            <a:r>
              <a:rPr lang="en-US" dirty="0"/>
              <a:t>Will always be sent at MCS0, jointly encoded 2 symbols</a:t>
            </a:r>
          </a:p>
          <a:p>
            <a:pPr lvl="2"/>
            <a:r>
              <a:rPr lang="en-US" dirty="0"/>
              <a:t>U-SIG carries an EHT-SIG MCS field that is set to MCS0</a:t>
            </a:r>
          </a:p>
          <a:p>
            <a:pPr marL="0" indent="0">
              <a:buNone/>
            </a:pPr>
            <a:endParaRPr lang="en-US" dirty="0"/>
          </a:p>
          <a:p>
            <a:endParaRPr lang="en-US" dirty="0"/>
          </a:p>
        </p:txBody>
      </p:sp>
      <p:sp>
        <p:nvSpPr>
          <p:cNvPr id="4" name="Date Placeholder 3">
            <a:extLst>
              <a:ext uri="{FF2B5EF4-FFF2-40B4-BE49-F238E27FC236}">
                <a16:creationId xmlns:a16="http://schemas.microsoft.com/office/drawing/2014/main" id="{1ACE4E57-03ED-42FE-8D19-872B9B27FA90}"/>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54AFA5C2-1FEC-4F76-81BB-34ED1B518891}"/>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694DE161-8B68-4887-8739-792636090DF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32</a:t>
            </a:fld>
            <a:endParaRPr lang="en-GB" altLang="en-US"/>
          </a:p>
        </p:txBody>
      </p:sp>
    </p:spTree>
    <p:extLst>
      <p:ext uri="{BB962C8B-B14F-4D97-AF65-F5344CB8AC3E}">
        <p14:creationId xmlns:p14="http://schemas.microsoft.com/office/powerpoint/2010/main" val="18314923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5F602-29B7-459D-8CB9-82018551F64B}"/>
              </a:ext>
            </a:extLst>
          </p:cNvPr>
          <p:cNvSpPr>
            <a:spLocks noGrp="1"/>
          </p:cNvSpPr>
          <p:nvPr>
            <p:ph type="title"/>
          </p:nvPr>
        </p:nvSpPr>
        <p:spPr/>
        <p:txBody>
          <a:bodyPr/>
          <a:lstStyle/>
          <a:p>
            <a:r>
              <a:rPr lang="en-US" dirty="0"/>
              <a:t>SP12</a:t>
            </a:r>
          </a:p>
        </p:txBody>
      </p:sp>
      <p:sp>
        <p:nvSpPr>
          <p:cNvPr id="3" name="Content Placeholder 2">
            <a:extLst>
              <a:ext uri="{FF2B5EF4-FFF2-40B4-BE49-F238E27FC236}">
                <a16:creationId xmlns:a16="http://schemas.microsoft.com/office/drawing/2014/main" id="{85E8AF17-1DAA-447B-8DE6-67FD489D9717}"/>
              </a:ext>
            </a:extLst>
          </p:cNvPr>
          <p:cNvSpPr>
            <a:spLocks noGrp="1"/>
          </p:cNvSpPr>
          <p:nvPr>
            <p:ph idx="1"/>
          </p:nvPr>
        </p:nvSpPr>
        <p:spPr/>
        <p:txBody>
          <a:bodyPr/>
          <a:lstStyle/>
          <a:p>
            <a:r>
              <a:rPr lang="en-US" dirty="0"/>
              <a:t>Do you agree that EHT-SIG will support the following MCSs?</a:t>
            </a:r>
          </a:p>
          <a:p>
            <a:pPr lvl="1"/>
            <a:r>
              <a:rPr lang="en-US" dirty="0"/>
              <a:t>MCS0, MCS1, MCS3 and ‘MCS0+DCM’</a:t>
            </a:r>
          </a:p>
          <a:p>
            <a:pPr lvl="1"/>
            <a:endParaRPr lang="en-US" dirty="0"/>
          </a:p>
        </p:txBody>
      </p:sp>
      <p:sp>
        <p:nvSpPr>
          <p:cNvPr id="4" name="Date Placeholder 3">
            <a:extLst>
              <a:ext uri="{FF2B5EF4-FFF2-40B4-BE49-F238E27FC236}">
                <a16:creationId xmlns:a16="http://schemas.microsoft.com/office/drawing/2014/main" id="{8E133E53-9069-4941-99BF-8E8E4B4F7F55}"/>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B557E959-F62B-4237-8356-F7922EB4B894}"/>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D5CEA76C-DC0F-4E00-AF34-DF46DC7C8A2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33</a:t>
            </a:fld>
            <a:endParaRPr lang="en-GB" altLang="en-US"/>
          </a:p>
        </p:txBody>
      </p:sp>
    </p:spTree>
    <p:extLst>
      <p:ext uri="{BB962C8B-B14F-4D97-AF65-F5344CB8AC3E}">
        <p14:creationId xmlns:p14="http://schemas.microsoft.com/office/powerpoint/2010/main" val="11820061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424C4-C2CB-4C89-AB91-D759B7C316B0}"/>
              </a:ext>
            </a:extLst>
          </p:cNvPr>
          <p:cNvSpPr>
            <a:spLocks noGrp="1"/>
          </p:cNvSpPr>
          <p:nvPr>
            <p:ph type="title"/>
          </p:nvPr>
        </p:nvSpPr>
        <p:spPr/>
        <p:txBody>
          <a:bodyPr/>
          <a:lstStyle/>
          <a:p>
            <a:r>
              <a:rPr lang="en-US" dirty="0"/>
              <a:t>SP13</a:t>
            </a:r>
          </a:p>
        </p:txBody>
      </p:sp>
      <p:sp>
        <p:nvSpPr>
          <p:cNvPr id="3" name="Content Placeholder 2">
            <a:extLst>
              <a:ext uri="{FF2B5EF4-FFF2-40B4-BE49-F238E27FC236}">
                <a16:creationId xmlns:a16="http://schemas.microsoft.com/office/drawing/2014/main" id="{6ACF92DF-3ED8-4FFC-A55C-A7E3AD6D9329}"/>
              </a:ext>
            </a:extLst>
          </p:cNvPr>
          <p:cNvSpPr>
            <a:spLocks noGrp="1"/>
          </p:cNvSpPr>
          <p:nvPr>
            <p:ph idx="1"/>
          </p:nvPr>
        </p:nvSpPr>
        <p:spPr/>
        <p:txBody>
          <a:bodyPr/>
          <a:lstStyle/>
          <a:p>
            <a:r>
              <a:rPr lang="en-US" dirty="0"/>
              <a:t>Do you agree that for the EHT MU PPDU, only the following GI/LTF combinations will be supported?</a:t>
            </a:r>
          </a:p>
          <a:p>
            <a:pPr lvl="1"/>
            <a:r>
              <a:rPr lang="en-US" sz="1400" dirty="0"/>
              <a:t>2x LTF + 0.8us GI</a:t>
            </a:r>
          </a:p>
          <a:p>
            <a:pPr lvl="1"/>
            <a:r>
              <a:rPr lang="en-US" sz="1400" dirty="0"/>
              <a:t>2x LTF + 1.6us GI</a:t>
            </a:r>
          </a:p>
          <a:p>
            <a:pPr lvl="1"/>
            <a:r>
              <a:rPr lang="en-US" sz="1400" dirty="0"/>
              <a:t>4x LTF + 3.2us GI</a:t>
            </a:r>
          </a:p>
          <a:p>
            <a:pPr lvl="1"/>
            <a:r>
              <a:rPr lang="en-US" sz="1400" dirty="0"/>
              <a:t>4x LTF + 0.8us GI</a:t>
            </a:r>
          </a:p>
          <a:p>
            <a:pPr lvl="1"/>
            <a:endParaRPr lang="en-US" dirty="0"/>
          </a:p>
        </p:txBody>
      </p:sp>
      <p:sp>
        <p:nvSpPr>
          <p:cNvPr id="4" name="Date Placeholder 3">
            <a:extLst>
              <a:ext uri="{FF2B5EF4-FFF2-40B4-BE49-F238E27FC236}">
                <a16:creationId xmlns:a16="http://schemas.microsoft.com/office/drawing/2014/main" id="{CC351917-7870-4FD7-93F7-D1B377619EE8}"/>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779026AF-208F-4774-A2E8-33EBE71802CB}"/>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DC1CB122-FC9D-4AA2-A0C5-08516CE26F0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34</a:t>
            </a:fld>
            <a:endParaRPr lang="en-GB" altLang="en-US"/>
          </a:p>
        </p:txBody>
      </p:sp>
    </p:spTree>
    <p:extLst>
      <p:ext uri="{BB962C8B-B14F-4D97-AF65-F5344CB8AC3E}">
        <p14:creationId xmlns:p14="http://schemas.microsoft.com/office/powerpoint/2010/main" val="38346343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065BE-B3AC-4445-8DF4-9379040EFD5E}"/>
              </a:ext>
            </a:extLst>
          </p:cNvPr>
          <p:cNvSpPr>
            <a:spLocks noGrp="1"/>
          </p:cNvSpPr>
          <p:nvPr>
            <p:ph type="title"/>
          </p:nvPr>
        </p:nvSpPr>
        <p:spPr/>
        <p:txBody>
          <a:bodyPr/>
          <a:lstStyle/>
          <a:p>
            <a:r>
              <a:rPr lang="en-US" dirty="0"/>
              <a:t>SP14</a:t>
            </a:r>
          </a:p>
        </p:txBody>
      </p:sp>
      <p:sp>
        <p:nvSpPr>
          <p:cNvPr id="3" name="Content Placeholder 2">
            <a:extLst>
              <a:ext uri="{FF2B5EF4-FFF2-40B4-BE49-F238E27FC236}">
                <a16:creationId xmlns:a16="http://schemas.microsoft.com/office/drawing/2014/main" id="{131DFB10-2A3A-456F-B231-FD3F0EAB36DC}"/>
              </a:ext>
            </a:extLst>
          </p:cNvPr>
          <p:cNvSpPr>
            <a:spLocks noGrp="1"/>
          </p:cNvSpPr>
          <p:nvPr>
            <p:ph idx="1"/>
          </p:nvPr>
        </p:nvSpPr>
        <p:spPr/>
        <p:txBody>
          <a:bodyPr/>
          <a:lstStyle/>
          <a:p>
            <a:r>
              <a:rPr lang="en-US" dirty="0"/>
              <a:t>Do you agree that 11be will not have Doppler bit in EHT-SIG for R1?</a:t>
            </a:r>
          </a:p>
          <a:p>
            <a:pPr lvl="1"/>
            <a:r>
              <a:rPr lang="en-US" dirty="0"/>
              <a:t>No midamble support in R1</a:t>
            </a:r>
          </a:p>
        </p:txBody>
      </p:sp>
      <p:sp>
        <p:nvSpPr>
          <p:cNvPr id="4" name="Date Placeholder 3">
            <a:extLst>
              <a:ext uri="{FF2B5EF4-FFF2-40B4-BE49-F238E27FC236}">
                <a16:creationId xmlns:a16="http://schemas.microsoft.com/office/drawing/2014/main" id="{F9C6F03C-48C4-45DA-8C4D-587EE9AC4D60}"/>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E271991D-F779-4DB6-BA7C-465BCD0CC97D}"/>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4893058C-188C-4A2C-8003-5986A034D78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35</a:t>
            </a:fld>
            <a:endParaRPr lang="en-GB" altLang="en-US"/>
          </a:p>
        </p:txBody>
      </p:sp>
    </p:spTree>
    <p:extLst>
      <p:ext uri="{BB962C8B-B14F-4D97-AF65-F5344CB8AC3E}">
        <p14:creationId xmlns:p14="http://schemas.microsoft.com/office/powerpoint/2010/main" val="22094374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A8F127E-877E-4A81-8CC1-589190D19AD1}"/>
              </a:ext>
            </a:extLst>
          </p:cNvPr>
          <p:cNvSpPr>
            <a:spLocks noGrp="1"/>
          </p:cNvSpPr>
          <p:nvPr>
            <p:ph type="title"/>
          </p:nvPr>
        </p:nvSpPr>
        <p:spPr/>
        <p:txBody>
          <a:bodyPr/>
          <a:lstStyle/>
          <a:p>
            <a:r>
              <a:rPr lang="en-US" dirty="0"/>
              <a:t>appendix</a:t>
            </a:r>
          </a:p>
        </p:txBody>
      </p:sp>
      <p:sp>
        <p:nvSpPr>
          <p:cNvPr id="8" name="Text Placeholder 7">
            <a:extLst>
              <a:ext uri="{FF2B5EF4-FFF2-40B4-BE49-F238E27FC236}">
                <a16:creationId xmlns:a16="http://schemas.microsoft.com/office/drawing/2014/main" id="{A9B898A4-CD2A-4BFB-8087-C3D73CAF3BE6}"/>
              </a:ext>
            </a:extLst>
          </p:cNvPr>
          <p:cNvSpPr>
            <a:spLocks noGrp="1"/>
          </p:cNvSpPr>
          <p:nvPr>
            <p:ph type="body" idx="1"/>
          </p:nvPr>
        </p:nvSpPr>
        <p:spPr/>
        <p:txBody>
          <a:bodyPr/>
          <a:lstStyle/>
          <a:p>
            <a:r>
              <a:rPr lang="en-US" dirty="0"/>
              <a:t>NDP Indication, DUP Mode Indication, 5 bit puncturing info table and code block sizes</a:t>
            </a:r>
          </a:p>
        </p:txBody>
      </p:sp>
      <p:sp>
        <p:nvSpPr>
          <p:cNvPr id="4" name="Date Placeholder 3">
            <a:extLst>
              <a:ext uri="{FF2B5EF4-FFF2-40B4-BE49-F238E27FC236}">
                <a16:creationId xmlns:a16="http://schemas.microsoft.com/office/drawing/2014/main" id="{B9D5CCD9-8CC4-45D5-B562-B8920F04ABF9}"/>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1E66C24F-DF76-4550-9B7B-23AACE2C46D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7389554A-BA2B-42DC-9F84-4031F737900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36</a:t>
            </a:fld>
            <a:endParaRPr lang="en-GB" altLang="en-US"/>
          </a:p>
        </p:txBody>
      </p:sp>
    </p:spTree>
    <p:extLst>
      <p:ext uri="{BB962C8B-B14F-4D97-AF65-F5344CB8AC3E}">
        <p14:creationId xmlns:p14="http://schemas.microsoft.com/office/powerpoint/2010/main" val="35284458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52C07-3589-41F4-A6D0-7EE54B8AB961}"/>
              </a:ext>
            </a:extLst>
          </p:cNvPr>
          <p:cNvSpPr>
            <a:spLocks noGrp="1"/>
          </p:cNvSpPr>
          <p:nvPr>
            <p:ph type="title"/>
          </p:nvPr>
        </p:nvSpPr>
        <p:spPr/>
        <p:txBody>
          <a:bodyPr/>
          <a:lstStyle/>
          <a:p>
            <a:r>
              <a:rPr lang="en-US" dirty="0"/>
              <a:t>Punctured Channel Indication -I</a:t>
            </a:r>
          </a:p>
        </p:txBody>
      </p:sp>
      <p:sp>
        <p:nvSpPr>
          <p:cNvPr id="3" name="Content Placeholder 2">
            <a:extLst>
              <a:ext uri="{FF2B5EF4-FFF2-40B4-BE49-F238E27FC236}">
                <a16:creationId xmlns:a16="http://schemas.microsoft.com/office/drawing/2014/main" id="{1D2C49A0-C5CC-4716-BD94-CF76DE0329D3}"/>
              </a:ext>
            </a:extLst>
          </p:cNvPr>
          <p:cNvSpPr>
            <a:spLocks noGrp="1"/>
          </p:cNvSpPr>
          <p:nvPr>
            <p:ph idx="1"/>
          </p:nvPr>
        </p:nvSpPr>
        <p:spPr/>
        <p:txBody>
          <a:bodyPr/>
          <a:lstStyle/>
          <a:p>
            <a:r>
              <a:rPr lang="en-US" sz="2000" dirty="0"/>
              <a:t>Need 5 bits to indicate the allowed punctured patterns of the entire PPDU BW in 11be (covers all the non-OFDMA puncturing modes)</a:t>
            </a:r>
          </a:p>
          <a:p>
            <a:endParaRPr lang="en-US" sz="2000" dirty="0"/>
          </a:p>
        </p:txBody>
      </p:sp>
      <p:sp>
        <p:nvSpPr>
          <p:cNvPr id="4" name="Date Placeholder 3">
            <a:extLst>
              <a:ext uri="{FF2B5EF4-FFF2-40B4-BE49-F238E27FC236}">
                <a16:creationId xmlns:a16="http://schemas.microsoft.com/office/drawing/2014/main" id="{65F329AF-4870-4CF2-B0A6-1428EAE11C23}"/>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8E21706-AAD7-4FC0-9B8F-CB8A00B84B1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D47204-0B71-4922-BA52-234ACD46DA3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37</a:t>
            </a:fld>
            <a:endParaRPr lang="en-GB" altLang="en-US"/>
          </a:p>
        </p:txBody>
      </p:sp>
      <p:graphicFrame>
        <p:nvGraphicFramePr>
          <p:cNvPr id="7" name="Table 6">
            <a:extLst>
              <a:ext uri="{FF2B5EF4-FFF2-40B4-BE49-F238E27FC236}">
                <a16:creationId xmlns:a16="http://schemas.microsoft.com/office/drawing/2014/main" id="{F0D90588-C1BA-4B36-84D1-E5C502CEECAC}"/>
              </a:ext>
            </a:extLst>
          </p:cNvPr>
          <p:cNvGraphicFramePr>
            <a:graphicFrameLocks noGrp="1"/>
          </p:cNvGraphicFramePr>
          <p:nvPr>
            <p:extLst>
              <p:ext uri="{D42A27DB-BD31-4B8C-83A1-F6EECF244321}">
                <p14:modId xmlns:p14="http://schemas.microsoft.com/office/powerpoint/2010/main" val="1452469613"/>
              </p:ext>
            </p:extLst>
          </p:nvPr>
        </p:nvGraphicFramePr>
        <p:xfrm>
          <a:off x="696913" y="2780928"/>
          <a:ext cx="7759700" cy="3110865"/>
        </p:xfrm>
        <a:graphic>
          <a:graphicData uri="http://schemas.openxmlformats.org/drawingml/2006/table">
            <a:tbl>
              <a:tblPr firstRow="1" firstCol="1" bandRow="1">
                <a:tableStyleId>{5C22544A-7EE6-4342-B048-85BDC9FD1C3A}</a:tableStyleId>
              </a:tblPr>
              <a:tblGrid>
                <a:gridCol w="922759">
                  <a:extLst>
                    <a:ext uri="{9D8B030D-6E8A-4147-A177-3AD203B41FA5}">
                      <a16:colId xmlns:a16="http://schemas.microsoft.com/office/drawing/2014/main" val="3402641882"/>
                    </a:ext>
                  </a:extLst>
                </a:gridCol>
                <a:gridCol w="1656184">
                  <a:extLst>
                    <a:ext uri="{9D8B030D-6E8A-4147-A177-3AD203B41FA5}">
                      <a16:colId xmlns:a16="http://schemas.microsoft.com/office/drawing/2014/main" val="3597520511"/>
                    </a:ext>
                  </a:extLst>
                </a:gridCol>
                <a:gridCol w="1008112">
                  <a:extLst>
                    <a:ext uri="{9D8B030D-6E8A-4147-A177-3AD203B41FA5}">
                      <a16:colId xmlns:a16="http://schemas.microsoft.com/office/drawing/2014/main" val="813033401"/>
                    </a:ext>
                  </a:extLst>
                </a:gridCol>
                <a:gridCol w="4172645">
                  <a:extLst>
                    <a:ext uri="{9D8B030D-6E8A-4147-A177-3AD203B41FA5}">
                      <a16:colId xmlns:a16="http://schemas.microsoft.com/office/drawing/2014/main" val="3970537466"/>
                    </a:ext>
                  </a:extLst>
                </a:gridCol>
              </a:tblGrid>
              <a:tr h="190500">
                <a:tc>
                  <a:txBody>
                    <a:bodyPr/>
                    <a:lstStyle/>
                    <a:p>
                      <a:pPr algn="ctr" fontAlgn="ctr"/>
                      <a:r>
                        <a:rPr lang="en-US" sz="1400" u="none" strike="noStrike" dirty="0">
                          <a:effectLst/>
                        </a:rPr>
                        <a:t>PPDU BW</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rPr>
                        <a:t>Cases</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of Entires</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Note</a:t>
                      </a:r>
                      <a:endParaRPr lang="en-US"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172105736"/>
                  </a:ext>
                </a:extLst>
              </a:tr>
              <a:tr h="190500">
                <a:tc rowSpan="3">
                  <a:txBody>
                    <a:bodyPr/>
                    <a:lstStyle/>
                    <a:p>
                      <a:pPr algn="ctr" fontAlgn="ctr"/>
                      <a:r>
                        <a:rPr lang="en-US" sz="1400" u="none" strike="noStrike">
                          <a:effectLst/>
                        </a:rPr>
                        <a:t>80MHz</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 puncturing</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80615970"/>
                  </a:ext>
                </a:extLst>
              </a:tr>
              <a:tr h="190500">
                <a:tc vMerge="1">
                  <a:txBody>
                    <a:bodyPr/>
                    <a:lstStyle/>
                    <a:p>
                      <a:endParaRPr lang="en-US"/>
                    </a:p>
                  </a:txBody>
                  <a:tcPr/>
                </a:tc>
                <a:tc>
                  <a:txBody>
                    <a:bodyPr/>
                    <a:lstStyle/>
                    <a:p>
                      <a:pPr algn="ctr" fontAlgn="ctr"/>
                      <a:r>
                        <a:rPr lang="en-US" sz="1400" u="none" strike="noStrike">
                          <a:effectLst/>
                        </a:rPr>
                        <a:t>20MHz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92338376"/>
                  </a:ext>
                </a:extLst>
              </a:tr>
              <a:tr h="190500">
                <a:tc vMerge="1">
                  <a:txBody>
                    <a:bodyPr/>
                    <a:lstStyle/>
                    <a:p>
                      <a:endParaRPr lang="en-US"/>
                    </a:p>
                  </a:txBody>
                  <a:tcPr/>
                </a:tc>
                <a:tc>
                  <a:txBody>
                    <a:bodyPr/>
                    <a:lstStyle/>
                    <a:p>
                      <a:pPr algn="ctr" fontAlgn="ctr"/>
                      <a:r>
                        <a:rPr lang="en-US" sz="1400" u="none" strike="noStrike">
                          <a:effectLst/>
                        </a:rPr>
                        <a:t>Total</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5</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42185496"/>
                  </a:ext>
                </a:extLst>
              </a:tr>
              <a:tr h="190500">
                <a:tc rowSpan="4">
                  <a:txBody>
                    <a:bodyPr/>
                    <a:lstStyle/>
                    <a:p>
                      <a:pPr algn="ctr" fontAlgn="ctr"/>
                      <a:r>
                        <a:rPr lang="en-US" sz="1400" u="none" strike="noStrike">
                          <a:effectLst/>
                        </a:rPr>
                        <a:t>160MHz</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 puncturing</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74406781"/>
                  </a:ext>
                </a:extLst>
              </a:tr>
              <a:tr h="190500">
                <a:tc vMerge="1">
                  <a:txBody>
                    <a:bodyPr/>
                    <a:lstStyle/>
                    <a:p>
                      <a:endParaRPr lang="en-US"/>
                    </a:p>
                  </a:txBody>
                  <a:tcPr/>
                </a:tc>
                <a:tc>
                  <a:txBody>
                    <a:bodyPr/>
                    <a:lstStyle/>
                    <a:p>
                      <a:pPr algn="ctr" fontAlgn="ctr"/>
                      <a:r>
                        <a:rPr lang="en-US" sz="1400" u="none" strike="noStrike">
                          <a:effectLst/>
                        </a:rPr>
                        <a:t>20MHz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8</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30750999"/>
                  </a:ext>
                </a:extLst>
              </a:tr>
              <a:tr h="190500">
                <a:tc vMerge="1">
                  <a:txBody>
                    <a:bodyPr/>
                    <a:lstStyle/>
                    <a:p>
                      <a:endParaRPr lang="en-US"/>
                    </a:p>
                  </a:txBody>
                  <a:tcPr/>
                </a:tc>
                <a:tc>
                  <a:txBody>
                    <a:bodyPr/>
                    <a:lstStyle/>
                    <a:p>
                      <a:pPr algn="ctr" fontAlgn="ctr"/>
                      <a:r>
                        <a:rPr lang="en-US" sz="1400" u="none" strike="noStrike">
                          <a:effectLst/>
                        </a:rPr>
                        <a:t>40MHz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62263880"/>
                  </a:ext>
                </a:extLst>
              </a:tr>
              <a:tr h="190500">
                <a:tc vMerge="1">
                  <a:txBody>
                    <a:bodyPr/>
                    <a:lstStyle/>
                    <a:p>
                      <a:endParaRPr lang="en-US"/>
                    </a:p>
                  </a:txBody>
                  <a:tcPr/>
                </a:tc>
                <a:tc>
                  <a:txBody>
                    <a:bodyPr/>
                    <a:lstStyle/>
                    <a:p>
                      <a:pPr algn="ctr" fontAlgn="ctr"/>
                      <a:r>
                        <a:rPr lang="en-US" sz="1400" u="none" strike="noStrike">
                          <a:effectLst/>
                        </a:rPr>
                        <a:t>Total</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13</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08455221"/>
                  </a:ext>
                </a:extLst>
              </a:tr>
              <a:tr h="190500">
                <a:tc rowSpan="5">
                  <a:txBody>
                    <a:bodyPr/>
                    <a:lstStyle/>
                    <a:p>
                      <a:pPr algn="ctr" fontAlgn="ctr"/>
                      <a:r>
                        <a:rPr lang="en-US" sz="1400" u="none" strike="noStrike">
                          <a:effectLst/>
                        </a:rPr>
                        <a:t>320MHz</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 puncturing</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67979816"/>
                  </a:ext>
                </a:extLst>
              </a:tr>
              <a:tr h="190500">
                <a:tc vMerge="1">
                  <a:txBody>
                    <a:bodyPr/>
                    <a:lstStyle/>
                    <a:p>
                      <a:endParaRPr lang="en-US"/>
                    </a:p>
                  </a:txBody>
                  <a:tcPr/>
                </a:tc>
                <a:tc>
                  <a:txBody>
                    <a:bodyPr/>
                    <a:lstStyle/>
                    <a:p>
                      <a:pPr algn="ctr" fontAlgn="ctr"/>
                      <a:r>
                        <a:rPr lang="en-US" sz="1400" u="none" strike="noStrike">
                          <a:effectLst/>
                        </a:rPr>
                        <a:t>40MHz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8</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57610952"/>
                  </a:ext>
                </a:extLst>
              </a:tr>
              <a:tr h="190500">
                <a:tc vMerge="1">
                  <a:txBody>
                    <a:bodyPr/>
                    <a:lstStyle/>
                    <a:p>
                      <a:endParaRPr lang="en-US"/>
                    </a:p>
                  </a:txBody>
                  <a:tcPr/>
                </a:tc>
                <a:tc>
                  <a:txBody>
                    <a:bodyPr/>
                    <a:lstStyle/>
                    <a:p>
                      <a:pPr algn="ctr" fontAlgn="ctr"/>
                      <a:r>
                        <a:rPr lang="en-US" sz="1400" u="none" strike="noStrike">
                          <a:effectLst/>
                        </a:rPr>
                        <a:t>80MHz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de-DE" sz="1400" u="none" strike="noStrike" dirty="0">
                          <a:effectLst/>
                        </a:rPr>
                        <a:t>240/160+80MHz: [1 1 1 x], [1 1 x 1], [1 x 1 1], [x 1 1 1]</a:t>
                      </a:r>
                      <a:endParaRPr lang="de-DE"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15380200"/>
                  </a:ext>
                </a:extLst>
              </a:tr>
              <a:tr h="190500">
                <a:tc vMerge="1">
                  <a:txBody>
                    <a:bodyPr/>
                    <a:lstStyle/>
                    <a:p>
                      <a:endParaRPr lang="en-US"/>
                    </a:p>
                  </a:txBody>
                  <a:tcPr/>
                </a:tc>
                <a:tc>
                  <a:txBody>
                    <a:bodyPr/>
                    <a:lstStyle/>
                    <a:p>
                      <a:pPr algn="ctr" fontAlgn="ctr"/>
                      <a:r>
                        <a:rPr lang="en-US" sz="1400" u="none" strike="noStrike" dirty="0">
                          <a:effectLst/>
                        </a:rPr>
                        <a:t>320-80-40</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rPr>
                        <a:t>12</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dirty="0">
                          <a:effectLst/>
                        </a:rPr>
                        <a:t>For each contiguous 240MHz ([1 1 1 1 1 1 x x] and [x </a:t>
                      </a:r>
                      <a:r>
                        <a:rPr lang="en-US" sz="1400" u="none" strike="noStrike" dirty="0" err="1">
                          <a:effectLst/>
                        </a:rPr>
                        <a:t>x</a:t>
                      </a:r>
                      <a:r>
                        <a:rPr lang="en-US" sz="1400" u="none" strike="noStrike" dirty="0">
                          <a:effectLst/>
                        </a:rPr>
                        <a:t> 1 1 1 1 1 1]), one out of six 40MHz may be punctured</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1199405"/>
                  </a:ext>
                </a:extLst>
              </a:tr>
              <a:tr h="190500">
                <a:tc vMerge="1">
                  <a:txBody>
                    <a:bodyPr/>
                    <a:lstStyle/>
                    <a:p>
                      <a:endParaRPr lang="en-US"/>
                    </a:p>
                  </a:txBody>
                  <a:tcPr/>
                </a:tc>
                <a:tc>
                  <a:txBody>
                    <a:bodyPr/>
                    <a:lstStyle/>
                    <a:p>
                      <a:pPr algn="ctr" fontAlgn="ctr"/>
                      <a:r>
                        <a:rPr lang="en-US" sz="1400" u="none" strike="noStrike">
                          <a:effectLst/>
                        </a:rPr>
                        <a:t>Total</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25</a:t>
                      </a:r>
                    </a:p>
                  </a:txBody>
                  <a:tcPr marL="9525" marR="9525" marT="9525" marB="0" anchor="ctr"/>
                </a:tc>
                <a:tc>
                  <a:txBody>
                    <a:bodyPr/>
                    <a:lstStyle/>
                    <a:p>
                      <a:pPr algn="ctr" fontAlgn="b"/>
                      <a:r>
                        <a:rPr lang="en-US" sz="1400" u="none" strike="noStrike" dirty="0">
                          <a:effectLst/>
                        </a:rPr>
                        <a:t> </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58570368"/>
                  </a:ext>
                </a:extLst>
              </a:tr>
            </a:tbl>
          </a:graphicData>
        </a:graphic>
      </p:graphicFrame>
    </p:spTree>
    <p:extLst>
      <p:ext uri="{BB962C8B-B14F-4D97-AF65-F5344CB8AC3E}">
        <p14:creationId xmlns:p14="http://schemas.microsoft.com/office/powerpoint/2010/main" val="41815449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CE859-1398-4283-988D-A22176EAA39D}"/>
              </a:ext>
            </a:extLst>
          </p:cNvPr>
          <p:cNvSpPr>
            <a:spLocks noGrp="1"/>
          </p:cNvSpPr>
          <p:nvPr>
            <p:ph type="title"/>
          </p:nvPr>
        </p:nvSpPr>
        <p:spPr/>
        <p:txBody>
          <a:bodyPr/>
          <a:lstStyle/>
          <a:p>
            <a:r>
              <a:rPr lang="en-US" dirty="0"/>
              <a:t>Punctured </a:t>
            </a:r>
            <a:r>
              <a:rPr lang="en-US"/>
              <a:t>Channel Indication-II</a:t>
            </a:r>
            <a:endParaRPr lang="en-US" dirty="0"/>
          </a:p>
        </p:txBody>
      </p:sp>
      <p:sp>
        <p:nvSpPr>
          <p:cNvPr id="3" name="Content Placeholder 2">
            <a:extLst>
              <a:ext uri="{FF2B5EF4-FFF2-40B4-BE49-F238E27FC236}">
                <a16:creationId xmlns:a16="http://schemas.microsoft.com/office/drawing/2014/main" id="{554B8892-06C4-4E58-9BB7-4C2F5C303380}"/>
              </a:ext>
            </a:extLst>
          </p:cNvPr>
          <p:cNvSpPr>
            <a:spLocks noGrp="1"/>
          </p:cNvSpPr>
          <p:nvPr>
            <p:ph idx="1"/>
          </p:nvPr>
        </p:nvSpPr>
        <p:spPr/>
        <p:txBody>
          <a:bodyPr/>
          <a:lstStyle/>
          <a:p>
            <a:r>
              <a:rPr lang="en-US" dirty="0"/>
              <a:t>Detailed table shown below</a:t>
            </a:r>
          </a:p>
        </p:txBody>
      </p:sp>
      <p:sp>
        <p:nvSpPr>
          <p:cNvPr id="4" name="Date Placeholder 3">
            <a:extLst>
              <a:ext uri="{FF2B5EF4-FFF2-40B4-BE49-F238E27FC236}">
                <a16:creationId xmlns:a16="http://schemas.microsoft.com/office/drawing/2014/main" id="{8B358B9D-47F6-4D8D-8310-BE8C55116B11}"/>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C4BFA73A-1984-4E91-BA39-D60B8F9E904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9C4EDA58-F5E3-4145-918C-965D8C9730C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38</a:t>
            </a:fld>
            <a:endParaRPr lang="en-GB" altLang="en-US"/>
          </a:p>
        </p:txBody>
      </p:sp>
      <p:graphicFrame>
        <p:nvGraphicFramePr>
          <p:cNvPr id="7" name="Table 6">
            <a:extLst>
              <a:ext uri="{FF2B5EF4-FFF2-40B4-BE49-F238E27FC236}">
                <a16:creationId xmlns:a16="http://schemas.microsoft.com/office/drawing/2014/main" id="{554EE2DC-DD0C-4A3B-9F80-8E1B88BC9AA0}"/>
              </a:ext>
            </a:extLst>
          </p:cNvPr>
          <p:cNvGraphicFramePr>
            <a:graphicFrameLocks noGrp="1"/>
          </p:cNvGraphicFramePr>
          <p:nvPr>
            <p:extLst>
              <p:ext uri="{D42A27DB-BD31-4B8C-83A1-F6EECF244321}">
                <p14:modId xmlns:p14="http://schemas.microsoft.com/office/powerpoint/2010/main" val="1483186721"/>
              </p:ext>
            </p:extLst>
          </p:nvPr>
        </p:nvGraphicFramePr>
        <p:xfrm>
          <a:off x="107504" y="2467255"/>
          <a:ext cx="3024336" cy="3701415"/>
        </p:xfrm>
        <a:graphic>
          <a:graphicData uri="http://schemas.openxmlformats.org/drawingml/2006/table">
            <a:tbl>
              <a:tblPr>
                <a:tableStyleId>{5C22544A-7EE6-4342-B048-85BDC9FD1C3A}</a:tableStyleId>
              </a:tblPr>
              <a:tblGrid>
                <a:gridCol w="771585">
                  <a:extLst>
                    <a:ext uri="{9D8B030D-6E8A-4147-A177-3AD203B41FA5}">
                      <a16:colId xmlns:a16="http://schemas.microsoft.com/office/drawing/2014/main" val="2550943528"/>
                    </a:ext>
                  </a:extLst>
                </a:gridCol>
                <a:gridCol w="775029">
                  <a:extLst>
                    <a:ext uri="{9D8B030D-6E8A-4147-A177-3AD203B41FA5}">
                      <a16:colId xmlns:a16="http://schemas.microsoft.com/office/drawing/2014/main" val="879164014"/>
                    </a:ext>
                  </a:extLst>
                </a:gridCol>
                <a:gridCol w="1064373">
                  <a:extLst>
                    <a:ext uri="{9D8B030D-6E8A-4147-A177-3AD203B41FA5}">
                      <a16:colId xmlns:a16="http://schemas.microsoft.com/office/drawing/2014/main" val="28487042"/>
                    </a:ext>
                  </a:extLst>
                </a:gridCol>
                <a:gridCol w="413349">
                  <a:extLst>
                    <a:ext uri="{9D8B030D-6E8A-4147-A177-3AD203B41FA5}">
                      <a16:colId xmlns:a16="http://schemas.microsoft.com/office/drawing/2014/main" val="1647831134"/>
                    </a:ext>
                  </a:extLst>
                </a:gridCol>
              </a:tblGrid>
              <a:tr h="157608">
                <a:tc>
                  <a:txBody>
                    <a:bodyPr/>
                    <a:lstStyle/>
                    <a:p>
                      <a:pPr algn="ctr" fontAlgn="ctr"/>
                      <a:r>
                        <a:rPr lang="en-US" sz="1100" u="none" strike="noStrike" dirty="0">
                          <a:effectLst/>
                        </a:rPr>
                        <a:t>PPDU BW</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Cases</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Value</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762559439"/>
                  </a:ext>
                </a:extLst>
              </a:tr>
              <a:tr h="315215">
                <a:tc rowSpan="5">
                  <a:txBody>
                    <a:bodyPr/>
                    <a:lstStyle/>
                    <a:p>
                      <a:pPr algn="ctr" fontAlgn="ctr"/>
                      <a:r>
                        <a:rPr lang="en-US" sz="1100" u="none" strike="noStrike" dirty="0">
                          <a:effectLst/>
                        </a:rPr>
                        <a:t>80MHz</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No puncturing</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971347736"/>
                  </a:ext>
                </a:extLst>
              </a:tr>
              <a:tr h="157608">
                <a:tc vMerge="1">
                  <a:txBody>
                    <a:bodyPr/>
                    <a:lstStyle/>
                    <a:p>
                      <a:endParaRPr lang="en-US"/>
                    </a:p>
                  </a:txBody>
                  <a:tcPr/>
                </a:tc>
                <a:tc rowSpan="4">
                  <a:txBody>
                    <a:bodyPr/>
                    <a:lstStyle/>
                    <a:p>
                      <a:pPr algn="ctr" fontAlgn="ctr"/>
                      <a:r>
                        <a:rPr lang="en-US" sz="1100" u="none" strike="noStrike" dirty="0">
                          <a:effectLst/>
                        </a:rPr>
                        <a:t>20MHz punctured</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[x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805298302"/>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x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3115531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x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93432329"/>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x]</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022924934"/>
                  </a:ext>
                </a:extLst>
              </a:tr>
              <a:tr h="315215">
                <a:tc rowSpan="13">
                  <a:txBody>
                    <a:bodyPr/>
                    <a:lstStyle/>
                    <a:p>
                      <a:pPr algn="ctr" fontAlgn="ctr"/>
                      <a:r>
                        <a:rPr lang="en-US" sz="1100" u="none" strike="noStrike">
                          <a:effectLst/>
                        </a:rPr>
                        <a:t>160MHz</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No puncturing</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 1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132262903"/>
                  </a:ext>
                </a:extLst>
              </a:tr>
              <a:tr h="157608">
                <a:tc vMerge="1">
                  <a:txBody>
                    <a:bodyPr/>
                    <a:lstStyle/>
                    <a:p>
                      <a:endParaRPr lang="en-US"/>
                    </a:p>
                  </a:txBody>
                  <a:tcPr/>
                </a:tc>
                <a:tc rowSpan="8">
                  <a:txBody>
                    <a:bodyPr/>
                    <a:lstStyle/>
                    <a:p>
                      <a:pPr algn="ctr" fontAlgn="ctr"/>
                      <a:r>
                        <a:rPr lang="en-US" sz="1100" u="none" strike="noStrike">
                          <a:effectLst/>
                        </a:rPr>
                        <a:t>20MHz punctured</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[x 1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228540028"/>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x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291306823"/>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x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64902180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x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679979706"/>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x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750973435"/>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x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797603401"/>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x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7</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71333597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1 x]</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42841471"/>
                  </a:ext>
                </a:extLst>
              </a:tr>
              <a:tr h="157608">
                <a:tc vMerge="1">
                  <a:txBody>
                    <a:bodyPr/>
                    <a:lstStyle/>
                    <a:p>
                      <a:endParaRPr lang="en-US"/>
                    </a:p>
                  </a:txBody>
                  <a:tcPr/>
                </a:tc>
                <a:tc rowSpan="4">
                  <a:txBody>
                    <a:bodyPr/>
                    <a:lstStyle/>
                    <a:p>
                      <a:pPr algn="ctr" fontAlgn="ctr"/>
                      <a:r>
                        <a:rPr lang="en-US" sz="1100" u="none" strike="noStrike">
                          <a:effectLst/>
                        </a:rPr>
                        <a:t>40MHz punctured</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[x x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51774343"/>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x x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576524242"/>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x x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73654798"/>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x x]</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12</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224599170"/>
                  </a:ext>
                </a:extLst>
              </a:tr>
            </a:tbl>
          </a:graphicData>
        </a:graphic>
      </p:graphicFrame>
      <p:graphicFrame>
        <p:nvGraphicFramePr>
          <p:cNvPr id="8" name="Table 7">
            <a:extLst>
              <a:ext uri="{FF2B5EF4-FFF2-40B4-BE49-F238E27FC236}">
                <a16:creationId xmlns:a16="http://schemas.microsoft.com/office/drawing/2014/main" id="{1F3CC190-8717-4E3C-917D-959E5347886A}"/>
              </a:ext>
            </a:extLst>
          </p:cNvPr>
          <p:cNvGraphicFramePr>
            <a:graphicFrameLocks noGrp="1"/>
          </p:cNvGraphicFramePr>
          <p:nvPr>
            <p:extLst>
              <p:ext uri="{D42A27DB-BD31-4B8C-83A1-F6EECF244321}">
                <p14:modId xmlns:p14="http://schemas.microsoft.com/office/powerpoint/2010/main" val="2722285818"/>
              </p:ext>
            </p:extLst>
          </p:nvPr>
        </p:nvGraphicFramePr>
        <p:xfrm>
          <a:off x="3209199" y="3140967"/>
          <a:ext cx="3024336" cy="2647950"/>
        </p:xfrm>
        <a:graphic>
          <a:graphicData uri="http://schemas.openxmlformats.org/drawingml/2006/table">
            <a:tbl>
              <a:tblPr>
                <a:tableStyleId>{5C22544A-7EE6-4342-B048-85BDC9FD1C3A}</a:tableStyleId>
              </a:tblPr>
              <a:tblGrid>
                <a:gridCol w="771585">
                  <a:extLst>
                    <a:ext uri="{9D8B030D-6E8A-4147-A177-3AD203B41FA5}">
                      <a16:colId xmlns:a16="http://schemas.microsoft.com/office/drawing/2014/main" val="3191435129"/>
                    </a:ext>
                  </a:extLst>
                </a:gridCol>
                <a:gridCol w="775029">
                  <a:extLst>
                    <a:ext uri="{9D8B030D-6E8A-4147-A177-3AD203B41FA5}">
                      <a16:colId xmlns:a16="http://schemas.microsoft.com/office/drawing/2014/main" val="3384522204"/>
                    </a:ext>
                  </a:extLst>
                </a:gridCol>
                <a:gridCol w="1064373">
                  <a:extLst>
                    <a:ext uri="{9D8B030D-6E8A-4147-A177-3AD203B41FA5}">
                      <a16:colId xmlns:a16="http://schemas.microsoft.com/office/drawing/2014/main" val="2145559059"/>
                    </a:ext>
                  </a:extLst>
                </a:gridCol>
                <a:gridCol w="413349">
                  <a:extLst>
                    <a:ext uri="{9D8B030D-6E8A-4147-A177-3AD203B41FA5}">
                      <a16:colId xmlns:a16="http://schemas.microsoft.com/office/drawing/2014/main" val="571696343"/>
                    </a:ext>
                  </a:extLst>
                </a:gridCol>
              </a:tblGrid>
              <a:tr h="157608">
                <a:tc>
                  <a:txBody>
                    <a:bodyPr/>
                    <a:lstStyle/>
                    <a:p>
                      <a:pPr algn="ctr" fontAlgn="ctr"/>
                      <a:r>
                        <a:rPr lang="en-US" sz="1100" u="none" strike="noStrike">
                          <a:effectLst/>
                        </a:rPr>
                        <a:t>PPDU BW</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Cases</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Value</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845276860"/>
                  </a:ext>
                </a:extLst>
              </a:tr>
              <a:tr h="315215">
                <a:tc rowSpan="13">
                  <a:txBody>
                    <a:bodyPr/>
                    <a:lstStyle/>
                    <a:p>
                      <a:pPr algn="ctr" fontAlgn="ctr"/>
                      <a:r>
                        <a:rPr lang="en-US" sz="1100" u="none" strike="noStrike" dirty="0">
                          <a:effectLst/>
                        </a:rPr>
                        <a:t>320MHz</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No puncturing</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[1 1 1 1 1 1 1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69762627"/>
                  </a:ext>
                </a:extLst>
              </a:tr>
              <a:tr h="157608">
                <a:tc vMerge="1">
                  <a:txBody>
                    <a:bodyPr/>
                    <a:lstStyle/>
                    <a:p>
                      <a:endParaRPr lang="en-US"/>
                    </a:p>
                  </a:txBody>
                  <a:tcPr/>
                </a:tc>
                <a:tc rowSpan="8">
                  <a:txBody>
                    <a:bodyPr/>
                    <a:lstStyle/>
                    <a:p>
                      <a:pPr algn="ctr" fontAlgn="ctr"/>
                      <a:r>
                        <a:rPr lang="en-US" sz="1100" u="none" strike="noStrike" dirty="0">
                          <a:effectLst/>
                        </a:rPr>
                        <a:t>40MHz punctured</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[x 1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18501162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x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803439511"/>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x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26864323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x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522113848"/>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x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59907007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x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805190149"/>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x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7</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9987977"/>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1 x]</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309023560"/>
                  </a:ext>
                </a:extLst>
              </a:tr>
              <a:tr h="157608">
                <a:tc vMerge="1">
                  <a:txBody>
                    <a:bodyPr/>
                    <a:lstStyle/>
                    <a:p>
                      <a:endParaRPr lang="en-US"/>
                    </a:p>
                  </a:txBody>
                  <a:tcPr/>
                </a:tc>
                <a:tc rowSpan="4">
                  <a:txBody>
                    <a:bodyPr/>
                    <a:lstStyle/>
                    <a:p>
                      <a:pPr algn="ctr" fontAlgn="ctr"/>
                      <a:r>
                        <a:rPr lang="en-US" sz="1100" u="none" strike="noStrike">
                          <a:effectLst/>
                        </a:rPr>
                        <a:t>80MHz punctured</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[x x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57167429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x x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440160348"/>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x x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259211815"/>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x x]</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12</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24296088"/>
                  </a:ext>
                </a:extLst>
              </a:tr>
            </a:tbl>
          </a:graphicData>
        </a:graphic>
      </p:graphicFrame>
      <p:graphicFrame>
        <p:nvGraphicFramePr>
          <p:cNvPr id="9" name="Table 8">
            <a:extLst>
              <a:ext uri="{FF2B5EF4-FFF2-40B4-BE49-F238E27FC236}">
                <a16:creationId xmlns:a16="http://schemas.microsoft.com/office/drawing/2014/main" id="{DBAC76D5-1066-4783-9DBE-6972F0A991BE}"/>
              </a:ext>
            </a:extLst>
          </p:cNvPr>
          <p:cNvGraphicFramePr>
            <a:graphicFrameLocks noGrp="1"/>
          </p:cNvGraphicFramePr>
          <p:nvPr>
            <p:extLst>
              <p:ext uri="{D42A27DB-BD31-4B8C-83A1-F6EECF244321}">
                <p14:modId xmlns:p14="http://schemas.microsoft.com/office/powerpoint/2010/main" val="2082621697"/>
              </p:ext>
            </p:extLst>
          </p:nvPr>
        </p:nvGraphicFramePr>
        <p:xfrm>
          <a:off x="6309033" y="3313370"/>
          <a:ext cx="2799471" cy="2303145"/>
        </p:xfrm>
        <a:graphic>
          <a:graphicData uri="http://schemas.openxmlformats.org/drawingml/2006/table">
            <a:tbl>
              <a:tblPr>
                <a:tableStyleId>{5C22544A-7EE6-4342-B048-85BDC9FD1C3A}</a:tableStyleId>
              </a:tblPr>
              <a:tblGrid>
                <a:gridCol w="714215">
                  <a:extLst>
                    <a:ext uri="{9D8B030D-6E8A-4147-A177-3AD203B41FA5}">
                      <a16:colId xmlns:a16="http://schemas.microsoft.com/office/drawing/2014/main" val="620639559"/>
                    </a:ext>
                  </a:extLst>
                </a:gridCol>
                <a:gridCol w="717404">
                  <a:extLst>
                    <a:ext uri="{9D8B030D-6E8A-4147-A177-3AD203B41FA5}">
                      <a16:colId xmlns:a16="http://schemas.microsoft.com/office/drawing/2014/main" val="3643125122"/>
                    </a:ext>
                  </a:extLst>
                </a:gridCol>
                <a:gridCol w="985235">
                  <a:extLst>
                    <a:ext uri="{9D8B030D-6E8A-4147-A177-3AD203B41FA5}">
                      <a16:colId xmlns:a16="http://schemas.microsoft.com/office/drawing/2014/main" val="2043935513"/>
                    </a:ext>
                  </a:extLst>
                </a:gridCol>
                <a:gridCol w="382617">
                  <a:extLst>
                    <a:ext uri="{9D8B030D-6E8A-4147-A177-3AD203B41FA5}">
                      <a16:colId xmlns:a16="http://schemas.microsoft.com/office/drawing/2014/main" val="3475087672"/>
                    </a:ext>
                  </a:extLst>
                </a:gridCol>
              </a:tblGrid>
              <a:tr h="146575">
                <a:tc>
                  <a:txBody>
                    <a:bodyPr/>
                    <a:lstStyle/>
                    <a:p>
                      <a:pPr algn="ctr" fontAlgn="ctr"/>
                      <a:r>
                        <a:rPr lang="en-US" sz="1100" u="none" strike="noStrike">
                          <a:effectLst/>
                        </a:rPr>
                        <a:t>PPDU BW</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Cases</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Value</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761736410"/>
                  </a:ext>
                </a:extLst>
              </a:tr>
              <a:tr h="163987">
                <a:tc rowSpan="12">
                  <a:txBody>
                    <a:bodyPr/>
                    <a:lstStyle/>
                    <a:p>
                      <a:pPr algn="ctr" fontAlgn="ctr"/>
                      <a:r>
                        <a:rPr lang="en-US" sz="1100" u="none" strike="noStrike" dirty="0">
                          <a:effectLst/>
                        </a:rPr>
                        <a:t>320MHz</a:t>
                      </a:r>
                      <a:endParaRPr lang="en-US" sz="1100" b="0" i="0" u="none" strike="noStrike" dirty="0">
                        <a:solidFill>
                          <a:srgbClr val="000000"/>
                        </a:solidFill>
                        <a:effectLst/>
                        <a:latin typeface="Calibri" panose="020F0502020204030204" pitchFamily="34" charset="0"/>
                      </a:endParaRPr>
                    </a:p>
                  </a:txBody>
                  <a:tcPr marL="9525" marR="9525" marT="9525" marB="0" anchor="ctr"/>
                </a:tc>
                <a:tc rowSpan="12">
                  <a:txBody>
                    <a:bodyPr/>
                    <a:lstStyle/>
                    <a:p>
                      <a:pPr algn="ctr" fontAlgn="ctr"/>
                      <a:r>
                        <a:rPr lang="en-US" sz="1100" u="none" strike="noStrike" dirty="0">
                          <a:effectLst/>
                        </a:rPr>
                        <a:t>320-80-40</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a:t>
                      </a:r>
                      <a:r>
                        <a:rPr lang="en-US" sz="1100" u="none" strike="noStrike" dirty="0" err="1">
                          <a:effectLst/>
                        </a:rPr>
                        <a:t>x</a:t>
                      </a:r>
                      <a:r>
                        <a:rPr lang="en-US" sz="1100" u="none" strike="noStrike" dirty="0">
                          <a:effectLst/>
                        </a:rPr>
                        <a:t> 1 1 1 1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217147582"/>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1 x 1 1 1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14</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201829853"/>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1 1 x 1 1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15</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33957498"/>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1 1 1 x 1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858474359"/>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1 1 1 1 x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17</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67112256"/>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1 1 1 1 1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18</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99110701"/>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1 1 1 1 1 x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19</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82839831"/>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[1 x 1 1 1 1 x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7300971"/>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[1 1 x 1 1 1 x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370458543"/>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[1 1 1 x 1 1 x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22</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077985458"/>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[1 1 1 1 x 1 x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735708822"/>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[1 1 1 1 1 x </a:t>
                      </a:r>
                      <a:r>
                        <a:rPr lang="en-US" sz="1100" u="none" strike="noStrike" dirty="0" err="1">
                          <a:effectLst/>
                        </a:rPr>
                        <a:t>x</a:t>
                      </a:r>
                      <a:r>
                        <a:rPr lang="en-US" sz="1100" u="none" strike="noStrike" dirty="0">
                          <a:effectLst/>
                        </a:rPr>
                        <a:t>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24</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89001238"/>
                  </a:ext>
                </a:extLst>
              </a:tr>
            </a:tbl>
          </a:graphicData>
        </a:graphic>
      </p:graphicFrame>
    </p:spTree>
    <p:extLst>
      <p:ext uri="{BB962C8B-B14F-4D97-AF65-F5344CB8AC3E}">
        <p14:creationId xmlns:p14="http://schemas.microsoft.com/office/powerpoint/2010/main" val="35310647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5996B-B946-4EAA-ADF2-E40DCC2D90DD}"/>
              </a:ext>
            </a:extLst>
          </p:cNvPr>
          <p:cNvSpPr>
            <a:spLocks noGrp="1"/>
          </p:cNvSpPr>
          <p:nvPr>
            <p:ph type="title"/>
          </p:nvPr>
        </p:nvSpPr>
        <p:spPr/>
        <p:txBody>
          <a:bodyPr/>
          <a:lstStyle/>
          <a:p>
            <a:r>
              <a:rPr lang="en-US" dirty="0"/>
              <a:t>EHT-SIG Common Field Coding</a:t>
            </a:r>
          </a:p>
        </p:txBody>
      </p:sp>
      <p:sp>
        <p:nvSpPr>
          <p:cNvPr id="4" name="Date Placeholder 3">
            <a:extLst>
              <a:ext uri="{FF2B5EF4-FFF2-40B4-BE49-F238E27FC236}">
                <a16:creationId xmlns:a16="http://schemas.microsoft.com/office/drawing/2014/main" id="{48F440D0-D488-44F4-A258-D531D0E3A9AC}"/>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C53D6245-B15D-4E8B-90B8-80881893B1FE}"/>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9BE002E5-E02D-41CA-AB05-61DD9D15584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39</a:t>
            </a:fld>
            <a:endParaRPr lang="en-GB" altLang="en-US"/>
          </a:p>
        </p:txBody>
      </p:sp>
      <p:graphicFrame>
        <p:nvGraphicFramePr>
          <p:cNvPr id="12" name="Table 11">
            <a:extLst>
              <a:ext uri="{FF2B5EF4-FFF2-40B4-BE49-F238E27FC236}">
                <a16:creationId xmlns:a16="http://schemas.microsoft.com/office/drawing/2014/main" id="{47DB56B3-EBA5-40C7-BF7E-3461BEB9AB64}"/>
              </a:ext>
            </a:extLst>
          </p:cNvPr>
          <p:cNvGraphicFramePr>
            <a:graphicFrameLocks noGrp="1"/>
          </p:cNvGraphicFramePr>
          <p:nvPr>
            <p:extLst>
              <p:ext uri="{D42A27DB-BD31-4B8C-83A1-F6EECF244321}">
                <p14:modId xmlns:p14="http://schemas.microsoft.com/office/powerpoint/2010/main" val="2693665048"/>
              </p:ext>
            </p:extLst>
          </p:nvPr>
        </p:nvGraphicFramePr>
        <p:xfrm>
          <a:off x="684214" y="2025832"/>
          <a:ext cx="7772398" cy="3453305"/>
        </p:xfrm>
        <a:graphic>
          <a:graphicData uri="http://schemas.openxmlformats.org/drawingml/2006/table">
            <a:tbl>
              <a:tblPr/>
              <a:tblGrid>
                <a:gridCol w="1007466">
                  <a:extLst>
                    <a:ext uri="{9D8B030D-6E8A-4147-A177-3AD203B41FA5}">
                      <a16:colId xmlns:a16="http://schemas.microsoft.com/office/drawing/2014/main" val="1750466571"/>
                    </a:ext>
                  </a:extLst>
                </a:gridCol>
                <a:gridCol w="720080">
                  <a:extLst>
                    <a:ext uri="{9D8B030D-6E8A-4147-A177-3AD203B41FA5}">
                      <a16:colId xmlns:a16="http://schemas.microsoft.com/office/drawing/2014/main" val="2923634734"/>
                    </a:ext>
                  </a:extLst>
                </a:gridCol>
                <a:gridCol w="3392347">
                  <a:extLst>
                    <a:ext uri="{9D8B030D-6E8A-4147-A177-3AD203B41FA5}">
                      <a16:colId xmlns:a16="http://schemas.microsoft.com/office/drawing/2014/main" val="3249278847"/>
                    </a:ext>
                  </a:extLst>
                </a:gridCol>
                <a:gridCol w="530501">
                  <a:extLst>
                    <a:ext uri="{9D8B030D-6E8A-4147-A177-3AD203B41FA5}">
                      <a16:colId xmlns:a16="http://schemas.microsoft.com/office/drawing/2014/main" val="4138430598"/>
                    </a:ext>
                  </a:extLst>
                </a:gridCol>
                <a:gridCol w="530501">
                  <a:extLst>
                    <a:ext uri="{9D8B030D-6E8A-4147-A177-3AD203B41FA5}">
                      <a16:colId xmlns:a16="http://schemas.microsoft.com/office/drawing/2014/main" val="3950669698"/>
                    </a:ext>
                  </a:extLst>
                </a:gridCol>
                <a:gridCol w="530501">
                  <a:extLst>
                    <a:ext uri="{9D8B030D-6E8A-4147-A177-3AD203B41FA5}">
                      <a16:colId xmlns:a16="http://schemas.microsoft.com/office/drawing/2014/main" val="3773017727"/>
                    </a:ext>
                  </a:extLst>
                </a:gridCol>
                <a:gridCol w="530501">
                  <a:extLst>
                    <a:ext uri="{9D8B030D-6E8A-4147-A177-3AD203B41FA5}">
                      <a16:colId xmlns:a16="http://schemas.microsoft.com/office/drawing/2014/main" val="931862321"/>
                    </a:ext>
                  </a:extLst>
                </a:gridCol>
                <a:gridCol w="530501">
                  <a:extLst>
                    <a:ext uri="{9D8B030D-6E8A-4147-A177-3AD203B41FA5}">
                      <a16:colId xmlns:a16="http://schemas.microsoft.com/office/drawing/2014/main" val="2330082215"/>
                    </a:ext>
                  </a:extLst>
                </a:gridCol>
              </a:tblGrid>
              <a:tr h="315097">
                <a:tc>
                  <a:txBody>
                    <a:bodyPr/>
                    <a:lstStyle/>
                    <a:p>
                      <a:pPr algn="ctr" fontAlgn="ctr"/>
                      <a:r>
                        <a:rPr lang="en-US" sz="1200" b="1" i="0" u="none" strike="noStrike" dirty="0">
                          <a:solidFill>
                            <a:srgbClr val="000000"/>
                          </a:solidFill>
                          <a:effectLst/>
                          <a:latin typeface="Times New Roman" panose="02020603050405020304" pitchFamily="18" charset="0"/>
                        </a:rPr>
                        <a:t>Mode</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Content Channel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Subfield in EHT-SIG Common Field</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20MHz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40MHz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80MHz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anose="02020603050405020304" pitchFamily="18" charset="0"/>
                        </a:rPr>
                        <a:t>160MHz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anose="02020603050405020304" pitchFamily="18" charset="0"/>
                        </a:rPr>
                        <a:t>320MHz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7569967"/>
                  </a:ext>
                </a:extLst>
              </a:tr>
              <a:tr h="165841">
                <a:tc rowSpan="6">
                  <a:txBody>
                    <a:bodyPr/>
                    <a:lstStyle/>
                    <a:p>
                      <a:pPr algn="ctr" fontAlgn="ctr"/>
                      <a:r>
                        <a:rPr lang="en-US" sz="1200" b="0" i="0" u="none" strike="noStrike" dirty="0">
                          <a:solidFill>
                            <a:srgbClr val="000000"/>
                          </a:solidFill>
                          <a:effectLst/>
                          <a:latin typeface="Times New Roman" panose="02020603050405020304" pitchFamily="18" charset="0"/>
                        </a:rPr>
                        <a:t>Non-OFDMA</a:t>
                      </a:r>
                    </a:p>
                    <a:p>
                      <a:pPr algn="ctr" fontAlgn="ctr"/>
                      <a:r>
                        <a:rPr lang="en-US" sz="1200" b="0" i="0" u="none" strike="noStrike" dirty="0">
                          <a:solidFill>
                            <a:srgbClr val="000000"/>
                          </a:solidFill>
                          <a:effectLst/>
                          <a:latin typeface="Times New Roman" panose="02020603050405020304" pitchFamily="18" charset="0"/>
                        </a:rPr>
                        <a:t>(Includes SU, non-OFDMA MU-MIMO, </a:t>
                      </a:r>
                      <a:r>
                        <a:rPr lang="en-US" sz="1200" b="0" i="0" u="none" strike="noStrike" dirty="0" err="1">
                          <a:solidFill>
                            <a:srgbClr val="000000"/>
                          </a:solidFill>
                          <a:effectLst/>
                          <a:latin typeface="Times New Roman" panose="02020603050405020304" pitchFamily="18" charset="0"/>
                        </a:rPr>
                        <a:t>DUPed</a:t>
                      </a:r>
                      <a:r>
                        <a:rPr lang="en-US" sz="1200" b="0" i="0" u="none" strike="noStrike" dirty="0">
                          <a:solidFill>
                            <a:srgbClr val="000000"/>
                          </a:solidFill>
                          <a:effectLst/>
                          <a:latin typeface="Times New Roman" panose="02020603050405020304" pitchFamily="18" charset="0"/>
                        </a:rPr>
                        <a:t> SU)</a:t>
                      </a:r>
                    </a:p>
                    <a:p>
                      <a:pPr algn="ctr" fontAlgn="ctr"/>
                      <a:r>
                        <a:rPr lang="en-US" sz="1200" b="0" i="0" u="none" strike="noStrike" dirty="0">
                          <a:solidFill>
                            <a:srgbClr val="000000"/>
                          </a:solidFill>
                          <a:effectLst/>
                          <a:latin typeface="Times New Roman" panose="02020603050405020304" pitchFamily="18" charset="0"/>
                        </a:rPr>
                        <a:t>Compressed</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200" b="0" i="0" u="none" strike="noStrike">
                          <a:solidFill>
                            <a:srgbClr val="000000"/>
                          </a:solidFill>
                          <a:effectLst/>
                          <a:latin typeface="Times New Roman" panose="02020603050405020304" pitchFamily="18" charset="0"/>
                        </a:rPr>
                        <a:t>#1</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2788893"/>
                  </a:ext>
                </a:extLst>
              </a:tr>
              <a:tr h="236549">
                <a:tc vMerge="1">
                  <a:txBody>
                    <a:bodyPr/>
                    <a:lstStyle/>
                    <a:p>
                      <a:endParaRPr lang="en-US"/>
                    </a:p>
                  </a:txBody>
                  <a:tcPr/>
                </a:tc>
                <a:tc vMerge="1">
                  <a:txBody>
                    <a:bodyPr/>
                    <a:lstStyle/>
                    <a:p>
                      <a:endParaRPr lang="en-US"/>
                    </a:p>
                  </a:txBody>
                  <a:tcPr/>
                </a:tc>
                <a:tc>
                  <a:txBody>
                    <a:bodyPr/>
                    <a:lstStyle/>
                    <a:p>
                      <a:pPr algn="ctr" fontAlgn="ctr"/>
                      <a:r>
                        <a:rPr lang="en-US" sz="1200" b="0" i="0" u="none" strike="noStrike">
                          <a:solidFill>
                            <a:srgbClr val="000000"/>
                          </a:solidFill>
                          <a:effectLst/>
                          <a:latin typeface="Times New Roman" panose="02020603050405020304" pitchFamily="18" charset="0"/>
                        </a:rPr>
                        <a:t>Number of non-OFDMA users (0-8 users)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9880764"/>
                  </a:ext>
                </a:extLst>
              </a:tr>
              <a:tr h="165841">
                <a:tc vMerge="1">
                  <a:txBody>
                    <a:bodyPr/>
                    <a:lstStyle/>
                    <a:p>
                      <a:endParaRPr lang="en-US"/>
                    </a:p>
                  </a:txBody>
                  <a:tcPr/>
                </a:tc>
                <a:tc rowSpan="2">
                  <a:txBody>
                    <a:bodyPr/>
                    <a:lstStyle/>
                    <a:p>
                      <a:pPr algn="ctr" fontAlgn="ctr"/>
                      <a:r>
                        <a:rPr lang="en-US" sz="1200" b="0" i="0" u="none" strike="noStrike">
                          <a:solidFill>
                            <a:srgbClr val="000000"/>
                          </a:solidFill>
                          <a:effectLst/>
                          <a:latin typeface="Times New Roman" panose="02020603050405020304" pitchFamily="18" charset="0"/>
                        </a:rPr>
                        <a:t>#2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337951"/>
                  </a:ext>
                </a:extLst>
              </a:tr>
              <a:tr h="165841">
                <a:tc vMerge="1">
                  <a:txBody>
                    <a:bodyPr/>
                    <a:lstStyle/>
                    <a:p>
                      <a:endParaRPr lang="en-US"/>
                    </a:p>
                  </a:txBody>
                  <a:tcPr/>
                </a:tc>
                <a:tc vMerge="1">
                  <a:txBody>
                    <a:bodyPr/>
                    <a:lstStyle/>
                    <a:p>
                      <a:endParaRPr lang="en-US"/>
                    </a:p>
                  </a:txBody>
                  <a:tcPr/>
                </a:tc>
                <a:tc>
                  <a:txBody>
                    <a:bodyPr/>
                    <a:lstStyle/>
                    <a:p>
                      <a:pPr algn="ctr" fontAlgn="ctr"/>
                      <a:r>
                        <a:rPr lang="en-US" sz="1200" b="0" i="0" u="none" strike="noStrike" dirty="0">
                          <a:solidFill>
                            <a:srgbClr val="000000"/>
                          </a:solidFill>
                          <a:effectLst/>
                          <a:latin typeface="Times New Roman" panose="02020603050405020304" pitchFamily="18" charset="0"/>
                        </a:rPr>
                        <a:t>Number of non-OFDMA users (0-8 users)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8106565"/>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Total # of Signaling Bits in One Content Channel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6295643"/>
                  </a:ext>
                </a:extLst>
              </a:tr>
              <a:tr h="165841">
                <a:tc vMerge="1">
                  <a:txBody>
                    <a:bodyPr/>
                    <a:lstStyle/>
                    <a:p>
                      <a:endParaRPr lang="en-US"/>
                    </a:p>
                  </a:txBody>
                  <a:tcPr/>
                </a:tc>
                <a:tc gridSpan="2">
                  <a:txBody>
                    <a:bodyPr/>
                    <a:lstStyle/>
                    <a:p>
                      <a:pPr algn="ctr" fontAlgn="ctr"/>
                      <a:r>
                        <a:rPr lang="en-US" sz="1200" b="0" i="1" u="none" strike="noStrike" dirty="0">
                          <a:solidFill>
                            <a:srgbClr val="000000"/>
                          </a:solidFill>
                          <a:effectLst/>
                          <a:latin typeface="Times New Roman" panose="02020603050405020304" pitchFamily="18" charset="0"/>
                        </a:rPr>
                        <a:t>Code Block Size in One Content Channel (including </a:t>
                      </a:r>
                      <a:r>
                        <a:rPr lang="en-US" sz="1200" b="0" i="1" u="none" strike="noStrike" dirty="0">
                          <a:solidFill>
                            <a:srgbClr val="FF0000"/>
                          </a:solidFill>
                          <a:effectLst/>
                          <a:latin typeface="Times New Roman" panose="02020603050405020304" pitchFamily="18" charset="0"/>
                        </a:rPr>
                        <a:t>1 user field</a:t>
                      </a:r>
                      <a:r>
                        <a:rPr lang="en-US" sz="1200" b="0" i="1" u="none" strike="noStrike" dirty="0">
                          <a:solidFill>
                            <a:srgbClr val="000000"/>
                          </a:solidFill>
                          <a:effectLst/>
                          <a:latin typeface="Times New Roman" panose="02020603050405020304" pitchFamily="18" charset="0"/>
                        </a:rPr>
                        <a:t>, CRC &amp; Tail)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7521163"/>
                  </a:ext>
                </a:extLst>
              </a:tr>
              <a:tr h="165841">
                <a:tc rowSpan="7">
                  <a:txBody>
                    <a:bodyPr/>
                    <a:lstStyle/>
                    <a:p>
                      <a:pPr algn="ctr" fontAlgn="ctr"/>
                      <a:r>
                        <a:rPr lang="en-US" sz="1200" b="0" i="0" u="none" strike="noStrike" dirty="0">
                          <a:solidFill>
                            <a:srgbClr val="000000"/>
                          </a:solidFill>
                          <a:effectLst/>
                          <a:latin typeface="Times New Roman" panose="02020603050405020304" pitchFamily="18" charset="0"/>
                        </a:rPr>
                        <a:t>Uncompressed</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200" b="0" i="0" u="none" strike="noStrike">
                          <a:solidFill>
                            <a:srgbClr val="000000"/>
                          </a:solidFill>
                          <a:effectLst/>
                          <a:latin typeface="Times New Roman" panose="02020603050405020304" pitchFamily="18" charset="0"/>
                        </a:rPr>
                        <a:t>#1</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5433472"/>
                  </a:ext>
                </a:extLst>
              </a:tr>
              <a:tr h="165841">
                <a:tc vMerge="1">
                  <a:txBody>
                    <a:bodyPr/>
                    <a:lstStyle/>
                    <a:p>
                      <a:endParaRPr lang="en-US"/>
                    </a:p>
                  </a:txBody>
                  <a:tcPr/>
                </a:tc>
                <a:tc vMerge="1">
                  <a:txBody>
                    <a:bodyPr/>
                    <a:lstStyle/>
                    <a:p>
                      <a:endParaRPr lang="en-US"/>
                    </a:p>
                  </a:txBody>
                  <a:tcPr/>
                </a:tc>
                <a:tc>
                  <a:txBody>
                    <a:bodyPr/>
                    <a:lstStyle/>
                    <a:p>
                      <a:pPr algn="ctr" fontAlgn="ctr"/>
                      <a:r>
                        <a:rPr lang="en-US" sz="1200" b="0" i="0" u="none" strike="noStrike">
                          <a:solidFill>
                            <a:srgbClr val="000000"/>
                          </a:solidFill>
                          <a:effectLst/>
                          <a:latin typeface="Times New Roman" panose="02020603050405020304" pitchFamily="18" charset="0"/>
                        </a:rPr>
                        <a:t>Odd indexed 20MHz RU allocation subfield(s)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18</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72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0470622"/>
                  </a:ext>
                </a:extLst>
              </a:tr>
              <a:tr h="165841">
                <a:tc vMerge="1">
                  <a:txBody>
                    <a:bodyPr/>
                    <a:lstStyle/>
                    <a:p>
                      <a:endParaRPr lang="en-US"/>
                    </a:p>
                  </a:txBody>
                  <a:tcPr/>
                </a:tc>
                <a:tc rowSpan="2">
                  <a:txBody>
                    <a:bodyPr/>
                    <a:lstStyle/>
                    <a:p>
                      <a:pPr algn="ctr" fontAlgn="ctr"/>
                      <a:r>
                        <a:rPr lang="en-US" sz="1200" b="0" i="0" u="none" strike="noStrike">
                          <a:solidFill>
                            <a:srgbClr val="000000"/>
                          </a:solidFill>
                          <a:effectLst/>
                          <a:latin typeface="Times New Roman" panose="02020603050405020304" pitchFamily="18" charset="0"/>
                        </a:rPr>
                        <a:t>#2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562760"/>
                  </a:ext>
                </a:extLst>
              </a:tr>
              <a:tr h="165841">
                <a:tc vMerge="1">
                  <a:txBody>
                    <a:bodyPr/>
                    <a:lstStyle/>
                    <a:p>
                      <a:endParaRPr lang="en-US"/>
                    </a:p>
                  </a:txBody>
                  <a:tcPr/>
                </a:tc>
                <a:tc vMerge="1">
                  <a:txBody>
                    <a:bodyPr/>
                    <a:lstStyle/>
                    <a:p>
                      <a:endParaRPr lang="en-US"/>
                    </a:p>
                  </a:txBody>
                  <a:tcPr/>
                </a:tc>
                <a:tc>
                  <a:txBody>
                    <a:bodyPr/>
                    <a:lstStyle/>
                    <a:p>
                      <a:pPr algn="ctr" fontAlgn="ctr"/>
                      <a:r>
                        <a:rPr lang="en-US" sz="1200" b="0" i="0" u="none" strike="noStrike" dirty="0">
                          <a:solidFill>
                            <a:srgbClr val="000000"/>
                          </a:solidFill>
                          <a:effectLst/>
                          <a:latin typeface="Times New Roman" panose="02020603050405020304" pitchFamily="18" charset="0"/>
                        </a:rPr>
                        <a:t>Even indexed 20MHz RU allocation subfield(s)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18</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72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8983512"/>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Total # of Signaling Bits in One Content Channel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26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26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35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53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89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9177909"/>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Code Block #1 Size in One Content Channel (including CRC &amp; Tail)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45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45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45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9895736"/>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Code Block #2 Size in One Content Channel (including CRC &amp; Tail)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28</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64</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6449381"/>
                  </a:ext>
                </a:extLst>
              </a:tr>
            </a:tbl>
          </a:graphicData>
        </a:graphic>
      </p:graphicFrame>
    </p:spTree>
    <p:extLst>
      <p:ext uri="{BB962C8B-B14F-4D97-AF65-F5344CB8AC3E}">
        <p14:creationId xmlns:p14="http://schemas.microsoft.com/office/powerpoint/2010/main" val="3003998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52C07-3589-41F4-A6D0-7EE54B8AB961}"/>
              </a:ext>
            </a:extLst>
          </p:cNvPr>
          <p:cNvSpPr>
            <a:spLocks noGrp="1"/>
          </p:cNvSpPr>
          <p:nvPr>
            <p:ph type="title"/>
          </p:nvPr>
        </p:nvSpPr>
        <p:spPr/>
        <p:txBody>
          <a:bodyPr/>
          <a:lstStyle/>
          <a:p>
            <a:r>
              <a:rPr lang="en-US" dirty="0"/>
              <a:t>Punctured Channel Indication Design</a:t>
            </a:r>
          </a:p>
        </p:txBody>
      </p:sp>
      <p:sp>
        <p:nvSpPr>
          <p:cNvPr id="3" name="Content Placeholder 2">
            <a:extLst>
              <a:ext uri="{FF2B5EF4-FFF2-40B4-BE49-F238E27FC236}">
                <a16:creationId xmlns:a16="http://schemas.microsoft.com/office/drawing/2014/main" id="{1D2C49A0-C5CC-4716-BD94-CF76DE0329D3}"/>
              </a:ext>
            </a:extLst>
          </p:cNvPr>
          <p:cNvSpPr>
            <a:spLocks noGrp="1"/>
          </p:cNvSpPr>
          <p:nvPr>
            <p:ph idx="1"/>
          </p:nvPr>
        </p:nvSpPr>
        <p:spPr/>
        <p:txBody>
          <a:bodyPr/>
          <a:lstStyle/>
          <a:p>
            <a:r>
              <a:rPr lang="en-US" sz="1800" dirty="0"/>
              <a:t>A single version dependent 6-bit (5 bit plus 1 reserved)field which conveys </a:t>
            </a:r>
          </a:p>
          <a:p>
            <a:pPr lvl="1"/>
            <a:r>
              <a:rPr lang="en-US" sz="1400" dirty="0"/>
              <a:t>For non-OFDMA cases, the global puncturing information of entire PPDU BW for 11be</a:t>
            </a:r>
          </a:p>
          <a:p>
            <a:pPr lvl="2"/>
            <a:r>
              <a:rPr lang="en-US" sz="1200" dirty="0"/>
              <a:t>BW dependent table shown in Appendix</a:t>
            </a:r>
          </a:p>
          <a:p>
            <a:pPr lvl="1"/>
            <a:r>
              <a:rPr lang="en-US" sz="1400" dirty="0"/>
              <a:t>For OFDMA cases, the puncturing pattern of the current 80MHz</a:t>
            </a:r>
          </a:p>
          <a:p>
            <a:pPr lvl="2"/>
            <a:r>
              <a:rPr lang="en-US" sz="1100" dirty="0"/>
              <a:t>4 bits per 80MHz (simple bit-map)</a:t>
            </a:r>
          </a:p>
          <a:p>
            <a:pPr lvl="1"/>
            <a:r>
              <a:rPr lang="en-US" sz="1400" dirty="0"/>
              <a:t>Enables OBSS devices to get puncturing info of the 80MHz being monitored in both cases</a:t>
            </a:r>
          </a:p>
          <a:p>
            <a:pPr lvl="1"/>
            <a:endParaRPr lang="en-US" sz="1400" dirty="0"/>
          </a:p>
          <a:p>
            <a:r>
              <a:rPr lang="en-US" sz="1800" dirty="0"/>
              <a:t>Desirable traits of this proposal due to efficient signaling</a:t>
            </a:r>
          </a:p>
          <a:p>
            <a:pPr lvl="1"/>
            <a:r>
              <a:rPr lang="en-US" sz="1400" dirty="0"/>
              <a:t>One reserved bit to leave room for future expansion of non-OFDMA puncturing modes</a:t>
            </a:r>
          </a:p>
          <a:p>
            <a:pPr lvl="1"/>
            <a:r>
              <a:rPr lang="en-US" sz="1400" dirty="0"/>
              <a:t>Leaves room in U-SIG to accommodate additional </a:t>
            </a:r>
            <a:r>
              <a:rPr lang="en-US" sz="1400" dirty="0" err="1"/>
              <a:t>TxOP</a:t>
            </a:r>
            <a:r>
              <a:rPr lang="en-US" sz="1400" dirty="0"/>
              <a:t>/BSS Color bits if needed</a:t>
            </a:r>
          </a:p>
          <a:p>
            <a:pPr lvl="1"/>
            <a:r>
              <a:rPr lang="en-US" sz="1400" dirty="0"/>
              <a:t>Ability to reduce EHT-SIG MCS0 overhead to 2 symbols for SU transmissions</a:t>
            </a:r>
          </a:p>
          <a:p>
            <a:pPr lvl="1"/>
            <a:endParaRPr lang="en-US" sz="1400" dirty="0"/>
          </a:p>
          <a:p>
            <a:r>
              <a:rPr lang="en-US" sz="1800" dirty="0"/>
              <a:t>We will illustrate these traits in subsequent slides</a:t>
            </a:r>
          </a:p>
          <a:p>
            <a:pPr lvl="2"/>
            <a:endParaRPr lang="en-US" sz="600" dirty="0"/>
          </a:p>
        </p:txBody>
      </p:sp>
      <p:sp>
        <p:nvSpPr>
          <p:cNvPr id="4" name="Date Placeholder 3">
            <a:extLst>
              <a:ext uri="{FF2B5EF4-FFF2-40B4-BE49-F238E27FC236}">
                <a16:creationId xmlns:a16="http://schemas.microsoft.com/office/drawing/2014/main" id="{65F329AF-4870-4CF2-B0A6-1428EAE11C23}"/>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8E21706-AAD7-4FC0-9B8F-CB8A00B84B1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D47204-0B71-4922-BA52-234ACD46DA3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3610721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B9336-59A1-4CC3-A8F8-6A7FA430C7EB}"/>
              </a:ext>
            </a:extLst>
          </p:cNvPr>
          <p:cNvSpPr>
            <a:spLocks noGrp="1"/>
          </p:cNvSpPr>
          <p:nvPr>
            <p:ph type="title"/>
          </p:nvPr>
        </p:nvSpPr>
        <p:spPr>
          <a:xfrm>
            <a:off x="432842" y="548654"/>
            <a:ext cx="4169668" cy="1066800"/>
          </a:xfrm>
        </p:spPr>
        <p:txBody>
          <a:bodyPr/>
          <a:lstStyle/>
          <a:p>
            <a:r>
              <a:rPr lang="en-US" sz="2400" dirty="0"/>
              <a:t>New U-SIG/EHT-SIG contents</a:t>
            </a:r>
          </a:p>
        </p:txBody>
      </p:sp>
      <p:sp>
        <p:nvSpPr>
          <p:cNvPr id="3" name="Content Placeholder 2">
            <a:extLst>
              <a:ext uri="{FF2B5EF4-FFF2-40B4-BE49-F238E27FC236}">
                <a16:creationId xmlns:a16="http://schemas.microsoft.com/office/drawing/2014/main" id="{902C0238-2EE5-4B6E-A934-08FCBD6CD9CD}"/>
              </a:ext>
            </a:extLst>
          </p:cNvPr>
          <p:cNvSpPr>
            <a:spLocks noGrp="1"/>
          </p:cNvSpPr>
          <p:nvPr>
            <p:ph idx="1"/>
          </p:nvPr>
        </p:nvSpPr>
        <p:spPr>
          <a:xfrm>
            <a:off x="464188" y="1772816"/>
            <a:ext cx="4298036" cy="4536504"/>
          </a:xfrm>
        </p:spPr>
        <p:txBody>
          <a:bodyPr/>
          <a:lstStyle/>
          <a:p>
            <a:r>
              <a:rPr lang="en-US" sz="1800" dirty="0"/>
              <a:t>5 bit punctured channel indication in version dependent section  in the U-SIG</a:t>
            </a:r>
          </a:p>
          <a:p>
            <a:pPr lvl="1"/>
            <a:r>
              <a:rPr lang="en-US" sz="1400" dirty="0"/>
              <a:t>1 reserved bit below it for future proofing</a:t>
            </a:r>
            <a:endParaRPr lang="en-US" sz="1800" dirty="0"/>
          </a:p>
          <a:p>
            <a:r>
              <a:rPr lang="en-US" sz="1800" dirty="0"/>
              <a:t> 8 Reserved bits in U-SIG</a:t>
            </a:r>
          </a:p>
          <a:p>
            <a:pPr lvl="1"/>
            <a:r>
              <a:rPr lang="en-US" sz="1400" dirty="0"/>
              <a:t>1 below punctured channel indication</a:t>
            </a:r>
          </a:p>
          <a:p>
            <a:pPr lvl="1"/>
            <a:r>
              <a:rPr lang="en-US" sz="1400" dirty="0"/>
              <a:t>1 below ‘PPDU type and compression mode’</a:t>
            </a:r>
          </a:p>
          <a:p>
            <a:pPr lvl="1"/>
            <a:r>
              <a:rPr lang="en-US" sz="1400" dirty="0"/>
              <a:t>6 more; May instead be used for additional </a:t>
            </a:r>
            <a:r>
              <a:rPr lang="en-US" sz="1400" dirty="0" err="1"/>
              <a:t>TxOP</a:t>
            </a:r>
            <a:r>
              <a:rPr lang="en-US" sz="1400" dirty="0"/>
              <a:t>/BSS Color bits</a:t>
            </a:r>
          </a:p>
          <a:p>
            <a:r>
              <a:rPr lang="en-US" sz="1800" dirty="0"/>
              <a:t>4 reserved bits in U-SIG overflow part of EHT-SIG-common</a:t>
            </a:r>
          </a:p>
          <a:p>
            <a:r>
              <a:rPr lang="en-US" sz="1800" dirty="0"/>
              <a:t>Overflow bits kept to 17 to make sure EHT-SIG can fit to 2 symbols at MCS0</a:t>
            </a:r>
          </a:p>
          <a:p>
            <a:pPr lvl="1"/>
            <a:r>
              <a:rPr lang="en-US" sz="1400" dirty="0"/>
              <a:t>More on this later</a:t>
            </a:r>
            <a:endParaRPr lang="en-US" sz="1800" dirty="0"/>
          </a:p>
          <a:p>
            <a:pPr marL="0" indent="0">
              <a:buNone/>
            </a:pPr>
            <a:endParaRPr lang="en-US" sz="1800" i="1" dirty="0">
              <a:solidFill>
                <a:srgbClr val="FF0000"/>
              </a:solidFill>
            </a:endParaRPr>
          </a:p>
          <a:p>
            <a:endParaRPr lang="en-US" sz="1800" dirty="0"/>
          </a:p>
          <a:p>
            <a:pPr marL="0" indent="0">
              <a:buNone/>
            </a:pPr>
            <a:endParaRPr lang="en-US" sz="1800" dirty="0"/>
          </a:p>
          <a:p>
            <a:endParaRPr lang="en-US" sz="1800" dirty="0"/>
          </a:p>
          <a:p>
            <a:endParaRPr lang="en-US" sz="1800" dirty="0"/>
          </a:p>
        </p:txBody>
      </p:sp>
      <p:sp>
        <p:nvSpPr>
          <p:cNvPr id="4" name="Date Placeholder 3">
            <a:extLst>
              <a:ext uri="{FF2B5EF4-FFF2-40B4-BE49-F238E27FC236}">
                <a16:creationId xmlns:a16="http://schemas.microsoft.com/office/drawing/2014/main" id="{8B02E27A-7521-4A33-9BD6-BA2C28A3F09D}"/>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EE7B7458-8FE0-41A3-A926-772DE66BE3D0}"/>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64A30371-E8DD-401C-8DFA-2580154293A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graphicFrame>
        <p:nvGraphicFramePr>
          <p:cNvPr id="7" name="Table 6">
            <a:extLst>
              <a:ext uri="{FF2B5EF4-FFF2-40B4-BE49-F238E27FC236}">
                <a16:creationId xmlns:a16="http://schemas.microsoft.com/office/drawing/2014/main" id="{06C3FC70-1C05-4A0A-B3B6-402EBEEF5172}"/>
              </a:ext>
            </a:extLst>
          </p:cNvPr>
          <p:cNvGraphicFramePr>
            <a:graphicFrameLocks noGrp="1"/>
          </p:cNvGraphicFramePr>
          <p:nvPr>
            <p:extLst>
              <p:ext uri="{D42A27DB-BD31-4B8C-83A1-F6EECF244321}">
                <p14:modId xmlns:p14="http://schemas.microsoft.com/office/powerpoint/2010/main" val="3341451412"/>
              </p:ext>
            </p:extLst>
          </p:nvPr>
        </p:nvGraphicFramePr>
        <p:xfrm>
          <a:off x="4875213" y="618477"/>
          <a:ext cx="4104456" cy="5459574"/>
        </p:xfrm>
        <a:graphic>
          <a:graphicData uri="http://schemas.openxmlformats.org/drawingml/2006/table">
            <a:tbl>
              <a:tblPr firstRow="1" firstCol="1" bandRow="1">
                <a:tableStyleId>{5C22544A-7EE6-4342-B048-85BDC9FD1C3A}</a:tableStyleId>
              </a:tblPr>
              <a:tblGrid>
                <a:gridCol w="648072">
                  <a:extLst>
                    <a:ext uri="{9D8B030D-6E8A-4147-A177-3AD203B41FA5}">
                      <a16:colId xmlns:a16="http://schemas.microsoft.com/office/drawing/2014/main" val="1298476815"/>
                    </a:ext>
                  </a:extLst>
                </a:gridCol>
                <a:gridCol w="936104">
                  <a:extLst>
                    <a:ext uri="{9D8B030D-6E8A-4147-A177-3AD203B41FA5}">
                      <a16:colId xmlns:a16="http://schemas.microsoft.com/office/drawing/2014/main" val="2078225865"/>
                    </a:ext>
                  </a:extLst>
                </a:gridCol>
                <a:gridCol w="2160240">
                  <a:extLst>
                    <a:ext uri="{9D8B030D-6E8A-4147-A177-3AD203B41FA5}">
                      <a16:colId xmlns:a16="http://schemas.microsoft.com/office/drawing/2014/main" val="3790199128"/>
                    </a:ext>
                  </a:extLst>
                </a:gridCol>
                <a:gridCol w="360040">
                  <a:extLst>
                    <a:ext uri="{9D8B030D-6E8A-4147-A177-3AD203B41FA5}">
                      <a16:colId xmlns:a16="http://schemas.microsoft.com/office/drawing/2014/main" val="3185186252"/>
                    </a:ext>
                  </a:extLst>
                </a:gridCol>
              </a:tblGrid>
              <a:tr h="240795">
                <a:tc>
                  <a:txBody>
                    <a:bodyPr/>
                    <a:lstStyle/>
                    <a:p>
                      <a:pPr algn="ctr" fontAlgn="b"/>
                      <a:r>
                        <a:rPr lang="en-US" sz="1200" b="1" i="0" u="none" strike="noStrike" dirty="0">
                          <a:solidFill>
                            <a:schemeClr val="bg1"/>
                          </a:solidFill>
                          <a:effectLst/>
                          <a:latin typeface="Times New Roman" panose="02020603050405020304" pitchFamily="18" charset="0"/>
                        </a:rPr>
                        <a:t>Field</a:t>
                      </a:r>
                    </a:p>
                  </a:txBody>
                  <a:tcPr marL="9525" marR="9525" marT="9525" marB="0" anchor="b"/>
                </a:tc>
                <a:tc>
                  <a:txBody>
                    <a:bodyPr/>
                    <a:lstStyle/>
                    <a:p>
                      <a:pPr algn="ctr" fontAlgn="ctr"/>
                      <a:r>
                        <a:rPr lang="en-US" sz="1200" b="1" i="0" u="none" strike="noStrike" dirty="0">
                          <a:solidFill>
                            <a:schemeClr val="bg1"/>
                          </a:solidFill>
                          <a:effectLst/>
                          <a:latin typeface="Times New Roman" panose="02020603050405020304" pitchFamily="18" charset="0"/>
                        </a:rPr>
                        <a:t>Category</a:t>
                      </a:r>
                    </a:p>
                  </a:txBody>
                  <a:tcPr marL="9525" marR="9525" marT="9525" marB="0" anchor="ctr"/>
                </a:tc>
                <a:tc>
                  <a:txBody>
                    <a:bodyPr/>
                    <a:lstStyle/>
                    <a:p>
                      <a:pPr algn="ctr" rtl="0" fontAlgn="ctr"/>
                      <a:r>
                        <a:rPr lang="en-US" sz="1200" b="1" i="0" u="none" strike="noStrike" dirty="0">
                          <a:solidFill>
                            <a:schemeClr val="bg1"/>
                          </a:solidFill>
                          <a:effectLst/>
                          <a:latin typeface="Times New Roman" panose="02020603050405020304" pitchFamily="18" charset="0"/>
                        </a:rPr>
                        <a:t>Subfield</a:t>
                      </a:r>
                    </a:p>
                  </a:txBody>
                  <a:tcPr marL="9525" marR="9525" marT="9525" marB="0" anchor="ctr"/>
                </a:tc>
                <a:tc>
                  <a:txBody>
                    <a:bodyPr/>
                    <a:lstStyle/>
                    <a:p>
                      <a:pPr algn="ctr" rtl="0" fontAlgn="ctr"/>
                      <a:r>
                        <a:rPr lang="en-US" sz="1200" b="1" i="0" u="none" strike="noStrike" dirty="0">
                          <a:solidFill>
                            <a:schemeClr val="bg1"/>
                          </a:solidFill>
                          <a:effectLst/>
                          <a:latin typeface="Times New Roman" panose="02020603050405020304" pitchFamily="18" charset="0"/>
                        </a:rPr>
                        <a:t>Bits</a:t>
                      </a:r>
                    </a:p>
                  </a:txBody>
                  <a:tcPr marL="9525" marR="9525" marT="9525" marB="0" anchor="ctr"/>
                </a:tc>
                <a:extLst>
                  <a:ext uri="{0D108BD9-81ED-4DB2-BD59-A6C34878D82A}">
                    <a16:rowId xmlns:a16="http://schemas.microsoft.com/office/drawing/2014/main" val="1893332071"/>
                  </a:ext>
                </a:extLst>
              </a:tr>
              <a:tr h="133036">
                <a:tc rowSpan="15">
                  <a:txBody>
                    <a:bodyPr/>
                    <a:lstStyle/>
                    <a:p>
                      <a:pPr algn="ctr" fontAlgn="ctr"/>
                      <a:r>
                        <a:rPr lang="en-US" sz="1200" b="1" i="0" u="none" strike="noStrike" dirty="0">
                          <a:solidFill>
                            <a:schemeClr val="bg1"/>
                          </a:solidFill>
                          <a:effectLst/>
                          <a:latin typeface="Times New Roman" panose="02020603050405020304" pitchFamily="18" charset="0"/>
                        </a:rPr>
                        <a:t>U-SIG</a:t>
                      </a:r>
                    </a:p>
                  </a:txBody>
                  <a:tcPr marL="9525" marR="9525" marT="9525" marB="0" anchor="ctr"/>
                </a:tc>
                <a:tc rowSpan="5">
                  <a:txBody>
                    <a:bodyPr/>
                    <a:lstStyle/>
                    <a:p>
                      <a:pPr algn="ctr" fontAlgn="ctr"/>
                      <a:r>
                        <a:rPr lang="en-US" sz="1200" b="0" i="0" u="none" strike="noStrike">
                          <a:solidFill>
                            <a:srgbClr val="000000"/>
                          </a:solidFill>
                          <a:effectLst/>
                          <a:latin typeface="Times New Roman" panose="02020603050405020304" pitchFamily="18" charset="0"/>
                        </a:rPr>
                        <a:t>Version Independent </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Version identifier</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18638411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PPDU BW</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742443139"/>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UL/DL</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1216169275"/>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chemeClr val="tx1"/>
                          </a:solidFill>
                          <a:effectLst/>
                          <a:latin typeface="Times New Roman" panose="02020603050405020304" pitchFamily="18" charset="0"/>
                        </a:rPr>
                        <a:t>BSS color</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6</a:t>
                      </a:r>
                    </a:p>
                  </a:txBody>
                  <a:tcPr marL="9525" marR="9525" marT="9525" marB="0" anchor="ctr"/>
                </a:tc>
                <a:extLst>
                  <a:ext uri="{0D108BD9-81ED-4DB2-BD59-A6C34878D82A}">
                    <a16:rowId xmlns:a16="http://schemas.microsoft.com/office/drawing/2014/main" val="1022235285"/>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TXOP</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7</a:t>
                      </a:r>
                    </a:p>
                  </a:txBody>
                  <a:tcPr marL="9525" marR="9525" marT="9525" marB="0" anchor="ctr"/>
                </a:tc>
                <a:extLst>
                  <a:ext uri="{0D108BD9-81ED-4DB2-BD59-A6C34878D82A}">
                    <a16:rowId xmlns:a16="http://schemas.microsoft.com/office/drawing/2014/main" val="934411080"/>
                  </a:ext>
                </a:extLst>
              </a:tr>
              <a:tr h="133036">
                <a:tc vMerge="1">
                  <a:txBody>
                    <a:bodyPr/>
                    <a:lstStyle/>
                    <a:p>
                      <a:endParaRPr lang="en-US"/>
                    </a:p>
                  </a:txBody>
                  <a:tcPr/>
                </a:tc>
                <a:tc>
                  <a:txBody>
                    <a:bodyPr/>
                    <a:lstStyle/>
                    <a:p>
                      <a:pPr algn="ctr" fontAlgn="ctr"/>
                      <a:endParaRPr lang="en-US" sz="1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Reserved</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6</a:t>
                      </a:r>
                    </a:p>
                  </a:txBody>
                  <a:tcPr marL="9525" marR="9525" marT="9525" marB="0" anchor="ctr"/>
                </a:tc>
                <a:extLst>
                  <a:ext uri="{0D108BD9-81ED-4DB2-BD59-A6C34878D82A}">
                    <a16:rowId xmlns:a16="http://schemas.microsoft.com/office/drawing/2014/main" val="1739378686"/>
                  </a:ext>
                </a:extLst>
              </a:tr>
              <a:tr h="133036">
                <a:tc vMerge="1">
                  <a:txBody>
                    <a:bodyPr/>
                    <a:lstStyle/>
                    <a:p>
                      <a:endParaRPr lang="en-US"/>
                    </a:p>
                  </a:txBody>
                  <a:tcPr/>
                </a:tc>
                <a:tc rowSpan="6">
                  <a:txBody>
                    <a:bodyPr/>
                    <a:lstStyle/>
                    <a:p>
                      <a:pPr algn="ctr" fontAlgn="ctr"/>
                      <a:r>
                        <a:rPr lang="en-US" sz="1200" b="0" i="0" u="none" strike="noStrike" dirty="0">
                          <a:solidFill>
                            <a:srgbClr val="000000"/>
                          </a:solidFill>
                          <a:effectLst/>
                          <a:latin typeface="Times New Roman" panose="02020603050405020304" pitchFamily="18" charset="0"/>
                        </a:rPr>
                        <a:t>Version Dependent</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Punctured channel indication(global for non-OFDMA)</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5</a:t>
                      </a:r>
                    </a:p>
                  </a:txBody>
                  <a:tcPr marL="9525" marR="9525" marT="9525" marB="0" anchor="ctr"/>
                </a:tc>
                <a:extLst>
                  <a:ext uri="{0D108BD9-81ED-4DB2-BD59-A6C34878D82A}">
                    <a16:rowId xmlns:a16="http://schemas.microsoft.com/office/drawing/2014/main" val="3264468595"/>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Reserved </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2331322724"/>
                  </a:ext>
                </a:extLst>
              </a:tr>
              <a:tr h="133036">
                <a:tc vMerge="1">
                  <a:txBody>
                    <a:bodyPr/>
                    <a:lstStyle/>
                    <a:p>
                      <a:endParaRPr lang="en-US"/>
                    </a:p>
                  </a:txBody>
                  <a:tcPr/>
                </a:tc>
                <a:tc vMerge="1">
                  <a:txBody>
                    <a:bodyPr/>
                    <a:lstStyle/>
                    <a:p>
                      <a:pPr algn="ctr" fontAlgn="ctr"/>
                      <a:endParaRPr lang="en-US" sz="1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PPDU type &amp; Compression Mode</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277883633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Reserved</a:t>
                      </a:r>
                    </a:p>
                  </a:txBody>
                  <a:tcPr marL="9525" marR="9525" marT="9525" marB="0" anchor="ctr"/>
                </a:tc>
                <a:tc>
                  <a:txBody>
                    <a:bodyPr/>
                    <a:lstStyle/>
                    <a:p>
                      <a:pPr algn="ctr" rtl="0" fontAlgn="ctr"/>
                      <a:r>
                        <a:rPr lang="en-US" sz="1200" b="0" i="0" u="none" strike="noStrike" dirty="0">
                          <a:solidFill>
                            <a:srgbClr val="FF33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93310537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EHT-SIG MCS</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3658613465"/>
                  </a:ext>
                </a:extLst>
              </a:tr>
              <a:tr h="240795">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a:solidFill>
                            <a:srgbClr val="000000"/>
                          </a:solidFill>
                          <a:effectLst/>
                          <a:latin typeface="Times New Roman" panose="02020603050405020304" pitchFamily="18" charset="0"/>
                        </a:rPr>
                        <a:t>Number of EHT-SIG symbols</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5</a:t>
                      </a:r>
                    </a:p>
                  </a:txBody>
                  <a:tcPr marL="9525" marR="9525" marT="9525" marB="0" anchor="ctr"/>
                </a:tc>
                <a:extLst>
                  <a:ext uri="{0D108BD9-81ED-4DB2-BD59-A6C34878D82A}">
                    <a16:rowId xmlns:a16="http://schemas.microsoft.com/office/drawing/2014/main" val="4136869427"/>
                  </a:ext>
                </a:extLst>
              </a:tr>
              <a:tr h="133036">
                <a:tc vMerge="1">
                  <a:txBody>
                    <a:bodyPr/>
                    <a:lstStyle/>
                    <a:p>
                      <a:endParaRPr lang="en-US"/>
                    </a:p>
                  </a:txBody>
                  <a:tcPr/>
                </a:tc>
                <a:tc rowSpan="2">
                  <a:txBody>
                    <a:bodyPr/>
                    <a:lstStyle/>
                    <a:p>
                      <a:pPr algn="ctr" fontAlgn="ctr"/>
                      <a:r>
                        <a:rPr lang="en-US" sz="1200" b="0" i="0" u="none" strike="noStrike" dirty="0">
                          <a:solidFill>
                            <a:srgbClr val="000000"/>
                          </a:solidFill>
                          <a:effectLst/>
                          <a:latin typeface="Times New Roman" panose="02020603050405020304" pitchFamily="18" charset="0"/>
                        </a:rPr>
                        <a:t>CRC &amp; Tail</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CRC in U-SIG</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4</a:t>
                      </a:r>
                    </a:p>
                  </a:txBody>
                  <a:tcPr marL="9525" marR="9525" marT="9525" marB="0" anchor="ctr"/>
                </a:tc>
                <a:extLst>
                  <a:ext uri="{0D108BD9-81ED-4DB2-BD59-A6C34878D82A}">
                    <a16:rowId xmlns:a16="http://schemas.microsoft.com/office/drawing/2014/main" val="126892418"/>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a:solidFill>
                            <a:srgbClr val="000000"/>
                          </a:solidFill>
                          <a:effectLst/>
                          <a:latin typeface="Times New Roman" panose="02020603050405020304" pitchFamily="18" charset="0"/>
                        </a:rPr>
                        <a:t>Tail in U-SIG</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6</a:t>
                      </a:r>
                    </a:p>
                  </a:txBody>
                  <a:tcPr marL="9525" marR="9525" marT="9525" marB="0" anchor="ctr"/>
                </a:tc>
                <a:extLst>
                  <a:ext uri="{0D108BD9-81ED-4DB2-BD59-A6C34878D82A}">
                    <a16:rowId xmlns:a16="http://schemas.microsoft.com/office/drawing/2014/main" val="1561231032"/>
                  </a:ext>
                </a:extLst>
              </a:tr>
              <a:tr h="133036">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Total # of Bits in U-SIG</a:t>
                      </a:r>
                    </a:p>
                  </a:txBody>
                  <a:tcPr marL="9525" marR="9525" marT="9525" marB="0" anchor="ctr"/>
                </a:tc>
                <a:tc hMerge="1">
                  <a:txBody>
                    <a:bodyPr/>
                    <a:lstStyle/>
                    <a:p>
                      <a:endParaRPr lang="en-US"/>
                    </a:p>
                  </a:txBody>
                  <a:tcPr/>
                </a:tc>
                <a:tc>
                  <a:txBody>
                    <a:bodyPr/>
                    <a:lstStyle/>
                    <a:p>
                      <a:pPr algn="ctr" rtl="0" fontAlgn="ctr"/>
                      <a:r>
                        <a:rPr lang="en-US" sz="1200" b="0" i="1" u="none" strike="noStrike">
                          <a:solidFill>
                            <a:srgbClr val="000000"/>
                          </a:solidFill>
                          <a:effectLst/>
                          <a:latin typeface="Times New Roman" panose="02020603050405020304" pitchFamily="18" charset="0"/>
                        </a:rPr>
                        <a:t>52</a:t>
                      </a:r>
                    </a:p>
                  </a:txBody>
                  <a:tcPr marL="9525" marR="9525" marT="9525" marB="0" anchor="ctr"/>
                </a:tc>
                <a:extLst>
                  <a:ext uri="{0D108BD9-81ED-4DB2-BD59-A6C34878D82A}">
                    <a16:rowId xmlns:a16="http://schemas.microsoft.com/office/drawing/2014/main" val="100288369"/>
                  </a:ext>
                </a:extLst>
              </a:tr>
              <a:tr h="133036">
                <a:tc rowSpan="8">
                  <a:txBody>
                    <a:bodyPr/>
                    <a:lstStyle/>
                    <a:p>
                      <a:pPr algn="ctr" fontAlgn="ctr"/>
                      <a:r>
                        <a:rPr lang="en-US" sz="1200" b="1" i="0" u="none" strike="noStrike" dirty="0">
                          <a:solidFill>
                            <a:schemeClr val="bg1"/>
                          </a:solidFill>
                          <a:effectLst/>
                          <a:latin typeface="Times New Roman" panose="02020603050405020304" pitchFamily="18" charset="0"/>
                        </a:rPr>
                        <a:t>EHT-SIG </a:t>
                      </a:r>
                    </a:p>
                  </a:txBody>
                  <a:tcPr marL="9525" marR="9525" marT="9525" marB="0" anchor="ctr"/>
                </a:tc>
                <a:tc rowSpan="7">
                  <a:txBody>
                    <a:bodyPr/>
                    <a:lstStyle/>
                    <a:p>
                      <a:pPr algn="ctr" fontAlgn="ctr"/>
                      <a:r>
                        <a:rPr lang="en-US" sz="1200" b="0" i="0" u="none" strike="noStrike">
                          <a:solidFill>
                            <a:srgbClr val="000000"/>
                          </a:solidFill>
                          <a:effectLst/>
                          <a:latin typeface="Times New Roman" panose="02020603050405020304" pitchFamily="18" charset="0"/>
                        </a:rPr>
                        <a:t>Version Dependent (U-SIG Overflow)</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Spatial reuse</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4</a:t>
                      </a:r>
                    </a:p>
                  </a:txBody>
                  <a:tcPr marL="9525" marR="9525" marT="9525" marB="0" anchor="ctr"/>
                </a:tc>
                <a:extLst>
                  <a:ext uri="{0D108BD9-81ED-4DB2-BD59-A6C34878D82A}">
                    <a16:rowId xmlns:a16="http://schemas.microsoft.com/office/drawing/2014/main" val="1049382681"/>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GI+LTF size</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1691023471"/>
                  </a:ext>
                </a:extLst>
              </a:tr>
              <a:tr h="357867">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Number of EHT-LTF symbols</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2502307561"/>
                  </a:ext>
                </a:extLst>
              </a:tr>
              <a:tr h="357867">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Pre-FEC padding</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3073206575"/>
                  </a:ext>
                </a:extLst>
              </a:tr>
              <a:tr h="240795">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LDPC extra symbol segment</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113890982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Reserved</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4</a:t>
                      </a:r>
                    </a:p>
                  </a:txBody>
                  <a:tcPr marL="9525" marR="9525" marT="9525" marB="0" anchor="ctr"/>
                </a:tc>
                <a:extLst>
                  <a:ext uri="{0D108BD9-81ED-4DB2-BD59-A6C34878D82A}">
                    <a16:rowId xmlns:a16="http://schemas.microsoft.com/office/drawing/2014/main" val="147813642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a:solidFill>
                            <a:srgbClr val="000000"/>
                          </a:solidFill>
                          <a:effectLst/>
                          <a:latin typeface="Times New Roman" panose="02020603050405020304" pitchFamily="18" charset="0"/>
                        </a:rPr>
                        <a:t>PE disambiguity</a:t>
                      </a:r>
                    </a:p>
                  </a:txBody>
                  <a:tcPr marL="9525" marR="9525" marT="9525" marB="0" anchor="ctr"/>
                </a:tc>
                <a:tc>
                  <a:txBody>
                    <a:bodyPr/>
                    <a:lstStyle/>
                    <a:p>
                      <a:pPr algn="ctr" fontAlgn="ctr"/>
                      <a:r>
                        <a:rPr lang="en-US" sz="1200" b="0" i="0" u="none" strike="noStrike" dirty="0">
                          <a:solidFill>
                            <a:schemeClr val="tx1"/>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2348057693"/>
                  </a:ext>
                </a:extLst>
              </a:tr>
              <a:tr h="133036">
                <a:tc vMerge="1">
                  <a:txBody>
                    <a:bodyPr/>
                    <a:lstStyle/>
                    <a:p>
                      <a:endParaRPr lang="en-US"/>
                    </a:p>
                  </a:txBody>
                  <a:tcPr/>
                </a:tc>
                <a:tc gridSpan="2">
                  <a:txBody>
                    <a:bodyPr/>
                    <a:lstStyle/>
                    <a:p>
                      <a:pPr algn="ctr" rtl="0" fontAlgn="ctr"/>
                      <a:r>
                        <a:rPr lang="en-US" sz="1200" b="0" i="1" u="none" strike="noStrike">
                          <a:solidFill>
                            <a:srgbClr val="000000"/>
                          </a:solidFill>
                          <a:effectLst/>
                          <a:latin typeface="Times New Roman" panose="02020603050405020304" pitchFamily="18" charset="0"/>
                        </a:rPr>
                        <a:t>Total # of Overflow Bits</a:t>
                      </a:r>
                    </a:p>
                  </a:txBody>
                  <a:tcPr marL="9525" marR="9525" marT="9525" marB="0" anchor="ctr"/>
                </a:tc>
                <a:tc hMerge="1">
                  <a:txBody>
                    <a:bodyPr/>
                    <a:lstStyle/>
                    <a:p>
                      <a:endParaRPr lang="en-US"/>
                    </a:p>
                  </a:txBody>
                  <a:tcPr/>
                </a:tc>
                <a:tc>
                  <a:txBody>
                    <a:bodyPr/>
                    <a:lstStyle/>
                    <a:p>
                      <a:pPr algn="ctr" fontAlgn="ctr"/>
                      <a:r>
                        <a:rPr lang="en-US" sz="1200" b="0" i="1" u="none" strike="noStrike" dirty="0">
                          <a:solidFill>
                            <a:srgbClr val="000000"/>
                          </a:solidFill>
                          <a:effectLst/>
                          <a:latin typeface="Times New Roman" panose="02020603050405020304" pitchFamily="18" charset="0"/>
                        </a:rPr>
                        <a:t>17</a:t>
                      </a:r>
                    </a:p>
                  </a:txBody>
                  <a:tcPr marL="9525" marR="9525" marT="9525" marB="0" anchor="ctr"/>
                </a:tc>
                <a:extLst>
                  <a:ext uri="{0D108BD9-81ED-4DB2-BD59-A6C34878D82A}">
                    <a16:rowId xmlns:a16="http://schemas.microsoft.com/office/drawing/2014/main" val="2840679772"/>
                  </a:ext>
                </a:extLst>
              </a:tr>
            </a:tbl>
          </a:graphicData>
        </a:graphic>
      </p:graphicFrame>
    </p:spTree>
    <p:extLst>
      <p:ext uri="{BB962C8B-B14F-4D97-AF65-F5344CB8AC3E}">
        <p14:creationId xmlns:p14="http://schemas.microsoft.com/office/powerpoint/2010/main" val="3779665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400D7-628E-4DBE-B861-4C3221DC0B8C}"/>
              </a:ext>
            </a:extLst>
          </p:cNvPr>
          <p:cNvSpPr>
            <a:spLocks noGrp="1"/>
          </p:cNvSpPr>
          <p:nvPr>
            <p:ph type="title"/>
          </p:nvPr>
        </p:nvSpPr>
        <p:spPr/>
        <p:txBody>
          <a:bodyPr/>
          <a:lstStyle/>
          <a:p>
            <a:r>
              <a:rPr lang="en-US" dirty="0"/>
              <a:t>EHT-SIG MCS</a:t>
            </a:r>
          </a:p>
        </p:txBody>
      </p:sp>
      <p:sp>
        <p:nvSpPr>
          <p:cNvPr id="3" name="Content Placeholder 2">
            <a:extLst>
              <a:ext uri="{FF2B5EF4-FFF2-40B4-BE49-F238E27FC236}">
                <a16:creationId xmlns:a16="http://schemas.microsoft.com/office/drawing/2014/main" id="{EF591422-2813-4DE8-8D0E-AB90CC4A8667}"/>
              </a:ext>
            </a:extLst>
          </p:cNvPr>
          <p:cNvSpPr>
            <a:spLocks noGrp="1"/>
          </p:cNvSpPr>
          <p:nvPr>
            <p:ph idx="1"/>
          </p:nvPr>
        </p:nvSpPr>
        <p:spPr/>
        <p:txBody>
          <a:bodyPr/>
          <a:lstStyle/>
          <a:p>
            <a:r>
              <a:rPr lang="en-US" dirty="0"/>
              <a:t>We propose to lower the size of EHT-SIG MCS field in U-SIG to 2 bits</a:t>
            </a:r>
          </a:p>
          <a:p>
            <a:endParaRPr lang="en-US" dirty="0"/>
          </a:p>
          <a:p>
            <a:r>
              <a:rPr lang="en-US" dirty="0"/>
              <a:t>4 MCSs are more than enough to cover a good range of data rates for the SIG field</a:t>
            </a:r>
          </a:p>
          <a:p>
            <a:pPr lvl="1"/>
            <a:r>
              <a:rPr lang="en-US" dirty="0"/>
              <a:t>MCS0, MCS1, MCS3 and ‘MCS0+DCM’</a:t>
            </a:r>
          </a:p>
          <a:p>
            <a:endParaRPr lang="en-US" dirty="0"/>
          </a:p>
          <a:p>
            <a:r>
              <a:rPr lang="en-US" dirty="0"/>
              <a:t>Saves a bit in U-SIG</a:t>
            </a:r>
          </a:p>
          <a:p>
            <a:endParaRPr lang="en-US" dirty="0"/>
          </a:p>
        </p:txBody>
      </p:sp>
      <p:sp>
        <p:nvSpPr>
          <p:cNvPr id="4" name="Date Placeholder 3">
            <a:extLst>
              <a:ext uri="{FF2B5EF4-FFF2-40B4-BE49-F238E27FC236}">
                <a16:creationId xmlns:a16="http://schemas.microsoft.com/office/drawing/2014/main" id="{0C14865C-3839-4288-8DD0-C43DCFD48B12}"/>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36FDB7C1-00F5-43EC-ADC7-D09DFD2490AF}"/>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95990774-89D8-480F-86FE-B6E261A6793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1399967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4E63A-3405-49BB-891C-D6D24C9236FA}"/>
              </a:ext>
            </a:extLst>
          </p:cNvPr>
          <p:cNvSpPr>
            <a:spLocks noGrp="1"/>
          </p:cNvSpPr>
          <p:nvPr>
            <p:ph type="title"/>
          </p:nvPr>
        </p:nvSpPr>
        <p:spPr/>
        <p:txBody>
          <a:bodyPr/>
          <a:lstStyle/>
          <a:p>
            <a:r>
              <a:rPr lang="en-US" dirty="0"/>
              <a:t>No STBC bit</a:t>
            </a:r>
          </a:p>
        </p:txBody>
      </p:sp>
      <p:sp>
        <p:nvSpPr>
          <p:cNvPr id="3" name="Content Placeholder 2">
            <a:extLst>
              <a:ext uri="{FF2B5EF4-FFF2-40B4-BE49-F238E27FC236}">
                <a16:creationId xmlns:a16="http://schemas.microsoft.com/office/drawing/2014/main" id="{C5AF7588-B9E6-4A63-8395-6D55A23A4A32}"/>
              </a:ext>
            </a:extLst>
          </p:cNvPr>
          <p:cNvSpPr>
            <a:spLocks noGrp="1"/>
          </p:cNvSpPr>
          <p:nvPr>
            <p:ph idx="1"/>
          </p:nvPr>
        </p:nvSpPr>
        <p:spPr/>
        <p:txBody>
          <a:bodyPr/>
          <a:lstStyle/>
          <a:p>
            <a:r>
              <a:rPr lang="en-US" dirty="0"/>
              <a:t>Propose to remove STBC from 11be</a:t>
            </a:r>
          </a:p>
          <a:p>
            <a:endParaRPr lang="en-US" dirty="0"/>
          </a:p>
          <a:p>
            <a:r>
              <a:rPr lang="en-US" dirty="0"/>
              <a:t>With beamforming becoming a popular mode, open loop Tx diversity schemes like STBC offer limited appeal</a:t>
            </a:r>
          </a:p>
          <a:p>
            <a:endParaRPr lang="en-US" dirty="0"/>
          </a:p>
          <a:p>
            <a:r>
              <a:rPr lang="en-US" dirty="0"/>
              <a:t>No signaling needed in SIG field</a:t>
            </a:r>
          </a:p>
        </p:txBody>
      </p:sp>
      <p:sp>
        <p:nvSpPr>
          <p:cNvPr id="4" name="Date Placeholder 3">
            <a:extLst>
              <a:ext uri="{FF2B5EF4-FFF2-40B4-BE49-F238E27FC236}">
                <a16:creationId xmlns:a16="http://schemas.microsoft.com/office/drawing/2014/main" id="{EC950D62-AE40-4556-BB8B-B5E91F51AEF7}"/>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9574BF4E-FE33-41A5-AC32-31E6BC90A0FC}"/>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1B8CDC36-6580-4450-BFFE-4C00572A17C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Tree>
    <p:extLst>
      <p:ext uri="{BB962C8B-B14F-4D97-AF65-F5344CB8AC3E}">
        <p14:creationId xmlns:p14="http://schemas.microsoft.com/office/powerpoint/2010/main" val="3986989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CBF5E-3C38-4903-AA16-FF1F5F1121CF}"/>
              </a:ext>
            </a:extLst>
          </p:cNvPr>
          <p:cNvSpPr>
            <a:spLocks noGrp="1"/>
          </p:cNvSpPr>
          <p:nvPr>
            <p:ph type="title"/>
          </p:nvPr>
        </p:nvSpPr>
        <p:spPr/>
        <p:txBody>
          <a:bodyPr/>
          <a:lstStyle/>
          <a:p>
            <a:r>
              <a:rPr lang="en-US" dirty="0"/>
              <a:t>No Doppler bit for R1</a:t>
            </a:r>
          </a:p>
        </p:txBody>
      </p:sp>
      <p:sp>
        <p:nvSpPr>
          <p:cNvPr id="3" name="Content Placeholder 2">
            <a:extLst>
              <a:ext uri="{FF2B5EF4-FFF2-40B4-BE49-F238E27FC236}">
                <a16:creationId xmlns:a16="http://schemas.microsoft.com/office/drawing/2014/main" id="{BFE29B0A-3612-4F46-B171-4148397EEBA0}"/>
              </a:ext>
            </a:extLst>
          </p:cNvPr>
          <p:cNvSpPr>
            <a:spLocks noGrp="1"/>
          </p:cNvSpPr>
          <p:nvPr>
            <p:ph idx="1"/>
          </p:nvPr>
        </p:nvSpPr>
        <p:spPr/>
        <p:txBody>
          <a:bodyPr/>
          <a:lstStyle/>
          <a:p>
            <a:r>
              <a:rPr lang="en-US" dirty="0"/>
              <a:t>We propose to not have Doppler bit for R1</a:t>
            </a:r>
          </a:p>
          <a:p>
            <a:pPr lvl="1"/>
            <a:r>
              <a:rPr lang="en-US" dirty="0"/>
              <a:t>No support for midambles in R1</a:t>
            </a:r>
          </a:p>
          <a:p>
            <a:endParaRPr lang="en-US" dirty="0"/>
          </a:p>
          <a:p>
            <a:r>
              <a:rPr lang="en-US" dirty="0"/>
              <a:t>This topic can be revisited during R2 </a:t>
            </a:r>
          </a:p>
          <a:p>
            <a:pPr lvl="1"/>
            <a:r>
              <a:rPr lang="en-US" dirty="0"/>
              <a:t>Support of midambles in R2 is TBD</a:t>
            </a:r>
          </a:p>
          <a:p>
            <a:endParaRPr lang="en-US" dirty="0"/>
          </a:p>
          <a:p>
            <a:r>
              <a:rPr lang="en-US" dirty="0"/>
              <a:t>Sufficient reserved bits if needed for this feature</a:t>
            </a:r>
          </a:p>
        </p:txBody>
      </p:sp>
      <p:sp>
        <p:nvSpPr>
          <p:cNvPr id="4" name="Date Placeholder 3">
            <a:extLst>
              <a:ext uri="{FF2B5EF4-FFF2-40B4-BE49-F238E27FC236}">
                <a16:creationId xmlns:a16="http://schemas.microsoft.com/office/drawing/2014/main" id="{5402921D-AC59-405B-B686-9AA9F9CF37CA}"/>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5F41CB65-3705-4019-A857-8384399E2EF5}"/>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B8D1A44A-7786-4127-9E77-9FEF00A8A9F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2218864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E7726-3055-4618-A473-65575E000514}"/>
              </a:ext>
            </a:extLst>
          </p:cNvPr>
          <p:cNvSpPr>
            <a:spLocks noGrp="1"/>
          </p:cNvSpPr>
          <p:nvPr>
            <p:ph type="title"/>
          </p:nvPr>
        </p:nvSpPr>
        <p:spPr/>
        <p:txBody>
          <a:bodyPr/>
          <a:lstStyle/>
          <a:p>
            <a:r>
              <a:rPr lang="en-US" dirty="0"/>
              <a:t>GI+LTF Size</a:t>
            </a:r>
          </a:p>
        </p:txBody>
      </p:sp>
      <p:sp>
        <p:nvSpPr>
          <p:cNvPr id="3" name="Content Placeholder 2">
            <a:extLst>
              <a:ext uri="{FF2B5EF4-FFF2-40B4-BE49-F238E27FC236}">
                <a16:creationId xmlns:a16="http://schemas.microsoft.com/office/drawing/2014/main" id="{B3C45F31-B746-4681-BEB5-3F6C4AA5D149}"/>
              </a:ext>
            </a:extLst>
          </p:cNvPr>
          <p:cNvSpPr>
            <a:spLocks noGrp="1"/>
          </p:cNvSpPr>
          <p:nvPr>
            <p:ph idx="1"/>
          </p:nvPr>
        </p:nvSpPr>
        <p:spPr/>
        <p:txBody>
          <a:bodyPr/>
          <a:lstStyle/>
          <a:p>
            <a:r>
              <a:rPr lang="en-US" sz="1800" dirty="0"/>
              <a:t>Propose to remove support for ‘ 1x LTF+0.8us GI’ from 11be and make the options consistent across SU and MU transmissions (as the PPDU types are unified too)</a:t>
            </a:r>
          </a:p>
          <a:p>
            <a:pPr lvl="1"/>
            <a:r>
              <a:rPr lang="en-US" sz="1400" dirty="0"/>
              <a:t>SU transmission GI/LTF options, total of 4</a:t>
            </a:r>
          </a:p>
          <a:p>
            <a:pPr lvl="2"/>
            <a:r>
              <a:rPr lang="en-US" sz="1050" strike="sngStrike" dirty="0">
                <a:solidFill>
                  <a:srgbClr val="FF0000"/>
                </a:solidFill>
              </a:rPr>
              <a:t>1x LTF + 0.8us GI -</a:t>
            </a:r>
            <a:r>
              <a:rPr lang="en-US" sz="1050" dirty="0">
                <a:solidFill>
                  <a:srgbClr val="FF0000"/>
                </a:solidFill>
                <a:sym typeface="Wingdings" panose="05000000000000000000" pitchFamily="2" charset="2"/>
              </a:rPr>
              <a:t>Allowed in 11ax</a:t>
            </a:r>
            <a:endParaRPr lang="en-US" sz="1050" dirty="0">
              <a:solidFill>
                <a:srgbClr val="FF0000"/>
              </a:solidFill>
            </a:endParaRPr>
          </a:p>
          <a:p>
            <a:pPr lvl="2"/>
            <a:r>
              <a:rPr lang="en-US" sz="1050" dirty="0"/>
              <a:t>2x LTF + 0.8us GI</a:t>
            </a:r>
          </a:p>
          <a:p>
            <a:pPr lvl="2"/>
            <a:r>
              <a:rPr lang="en-US" sz="1050" dirty="0"/>
              <a:t>2x LTF + 1.6us GI</a:t>
            </a:r>
          </a:p>
          <a:p>
            <a:pPr lvl="2"/>
            <a:r>
              <a:rPr lang="en-US" sz="1050" dirty="0"/>
              <a:t>4x LTF + 3.2us GI</a:t>
            </a:r>
          </a:p>
          <a:p>
            <a:pPr lvl="2"/>
            <a:r>
              <a:rPr lang="en-US" sz="1050" dirty="0"/>
              <a:t>4x LTF + 0.8us GI</a:t>
            </a:r>
          </a:p>
          <a:p>
            <a:pPr lvl="1"/>
            <a:r>
              <a:rPr lang="en-US" sz="1400" dirty="0"/>
              <a:t>MU transmission GI/LTF Options, total of 4</a:t>
            </a:r>
          </a:p>
          <a:p>
            <a:pPr lvl="2"/>
            <a:r>
              <a:rPr lang="en-US" sz="1050" dirty="0"/>
              <a:t>2x LTF + 0.8us GI</a:t>
            </a:r>
          </a:p>
          <a:p>
            <a:pPr lvl="2"/>
            <a:r>
              <a:rPr lang="en-US" sz="1050" dirty="0"/>
              <a:t>2x LTF + 1.6us GI</a:t>
            </a:r>
          </a:p>
          <a:p>
            <a:pPr lvl="2"/>
            <a:r>
              <a:rPr lang="en-US" sz="1050" dirty="0"/>
              <a:t>4x LTF + 3.2us GI</a:t>
            </a:r>
          </a:p>
          <a:p>
            <a:pPr lvl="2"/>
            <a:r>
              <a:rPr lang="en-US" sz="1050" dirty="0"/>
              <a:t>4x LTF + 0.8us GI</a:t>
            </a:r>
          </a:p>
          <a:p>
            <a:r>
              <a:rPr lang="en-US" sz="1800" dirty="0"/>
              <a:t>Rationale</a:t>
            </a:r>
          </a:p>
          <a:p>
            <a:pPr lvl="1"/>
            <a:r>
              <a:rPr lang="en-US" sz="1400" dirty="0"/>
              <a:t>Mode reduction and saves 1 bit in the ‘GI+LTF size’ field</a:t>
            </a:r>
          </a:p>
          <a:p>
            <a:pPr lvl="1"/>
            <a:r>
              <a:rPr lang="en-US" sz="1400" dirty="0"/>
              <a:t>1x LTF is not very useful in the field due to the degraded performance from interpolation of 1x LTF to 4x tones</a:t>
            </a:r>
          </a:p>
          <a:p>
            <a:pPr lvl="1"/>
            <a:endParaRPr lang="en-US" sz="1100" dirty="0"/>
          </a:p>
          <a:p>
            <a:pPr lvl="2"/>
            <a:endParaRPr lang="en-US" sz="1050" dirty="0"/>
          </a:p>
          <a:p>
            <a:endParaRPr lang="en-US" sz="1800" dirty="0"/>
          </a:p>
        </p:txBody>
      </p:sp>
      <p:sp>
        <p:nvSpPr>
          <p:cNvPr id="4" name="Date Placeholder 3">
            <a:extLst>
              <a:ext uri="{FF2B5EF4-FFF2-40B4-BE49-F238E27FC236}">
                <a16:creationId xmlns:a16="http://schemas.microsoft.com/office/drawing/2014/main" id="{A90C41CC-58CD-4F10-9F79-A549E8F48FF8}"/>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0C60DB6E-0EDC-4CE2-B071-013AB8F3CAD3}"/>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170D687F-D669-4C5D-BAB8-D1A995C2FB5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123436184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90e74063cb67d0dfb101fe90279f1d5">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95a38a1b693e6628e2c625e43d54e718"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69931ED-F01D-4178-8068-7A73BD8BB3F4}">
  <ds:schemaRefs>
    <ds:schemaRef ds:uri="http://schemas.microsoft.com/office/2006/documentManagement/types"/>
    <ds:schemaRef ds:uri="cc9c437c-ae0c-4066-8d90-a0f7de786127"/>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purl.org/dc/terms/"/>
    <ds:schemaRef ds:uri="ba37140e-f4c5-4a6c-a9b4-20a691ce6c8a"/>
    <ds:schemaRef ds:uri="http://www.w3.org/XML/1998/namespace"/>
    <ds:schemaRef ds:uri="http://purl.org/dc/dcmitype/"/>
  </ds:schemaRefs>
</ds:datastoreItem>
</file>

<file path=customXml/itemProps2.xml><?xml version="1.0" encoding="utf-8"?>
<ds:datastoreItem xmlns:ds="http://schemas.openxmlformats.org/officeDocument/2006/customXml" ds:itemID="{DACA9F04-E94D-482F-8101-3DAC2EC8B1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8C3D0F6-227E-4886-83EA-263E2CFB811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86805</TotalTime>
  <Words>4156</Words>
  <Application>Microsoft Office PowerPoint</Application>
  <PresentationFormat>On-screen Show (4:3)</PresentationFormat>
  <Paragraphs>857</Paragraphs>
  <Slides>39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Arial</vt:lpstr>
      <vt:lpstr>Calibri</vt:lpstr>
      <vt:lpstr>Qualcomm Office Regular</vt:lpstr>
      <vt:lpstr>Qualcomm Regular</vt:lpstr>
      <vt:lpstr>Times New Roman</vt:lpstr>
      <vt:lpstr>802-11-Submission</vt:lpstr>
      <vt:lpstr>Open Issues on Preamble Design</vt:lpstr>
      <vt:lpstr>Introduction</vt:lpstr>
      <vt:lpstr>Background: Punctured Channel Indication</vt:lpstr>
      <vt:lpstr>Punctured Channel Indication Design</vt:lpstr>
      <vt:lpstr>New U-SIG/EHT-SIG contents</vt:lpstr>
      <vt:lpstr>EHT-SIG MCS</vt:lpstr>
      <vt:lpstr>No STBC bit</vt:lpstr>
      <vt:lpstr>No Doppler bit for R1</vt:lpstr>
      <vt:lpstr>GI+LTF Size</vt:lpstr>
      <vt:lpstr>EHT-SIG Common Contents</vt:lpstr>
      <vt:lpstr>DUPed SU PPDU &amp; Preamble Design</vt:lpstr>
      <vt:lpstr>Overall EHT-SIG Content Channel Structure</vt:lpstr>
      <vt:lpstr>Overall View of PPDU types and Content Channel Design</vt:lpstr>
      <vt:lpstr>PPDU Type and Compression Mode Field</vt:lpstr>
      <vt:lpstr>PPDU Type and Compression Mode</vt:lpstr>
      <vt:lpstr>Compressed Modes (no RU allocation)</vt:lpstr>
      <vt:lpstr>How to signal an NDP packet?</vt:lpstr>
      <vt:lpstr>EHT-SIG Coding Structure</vt:lpstr>
      <vt:lpstr>Reason for jointly encoding the common with 1st user field in compressed modes</vt:lpstr>
      <vt:lpstr>EHT-SIG User Field Design</vt:lpstr>
      <vt:lpstr>Summary</vt:lpstr>
      <vt:lpstr>SP1</vt:lpstr>
      <vt:lpstr>SP2</vt:lpstr>
      <vt:lpstr>SP3</vt:lpstr>
      <vt:lpstr>SP4</vt:lpstr>
      <vt:lpstr>SP5</vt:lpstr>
      <vt:lpstr>SP6</vt:lpstr>
      <vt:lpstr>SP7</vt:lpstr>
      <vt:lpstr>SP8</vt:lpstr>
      <vt:lpstr>SP9</vt:lpstr>
      <vt:lpstr>SP10</vt:lpstr>
      <vt:lpstr>SP11</vt:lpstr>
      <vt:lpstr>SP12</vt:lpstr>
      <vt:lpstr>SP13</vt:lpstr>
      <vt:lpstr>SP14</vt:lpstr>
      <vt:lpstr>appendix</vt:lpstr>
      <vt:lpstr>Punctured Channel Indication -I</vt:lpstr>
      <vt:lpstr>Punctured Channel Indication-II</vt:lpstr>
      <vt:lpstr>EHT-SIG Common Field Coding</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Sameer Vermani</cp:lastModifiedBy>
  <cp:revision>1316</cp:revision>
  <cp:lastPrinted>1998-02-10T13:28:06Z</cp:lastPrinted>
  <dcterms:created xsi:type="dcterms:W3CDTF">2004-12-02T14:01:45Z</dcterms:created>
  <dcterms:modified xsi:type="dcterms:W3CDTF">2020-09-28T22:50:07Z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0x010100EB28163D68FE8E4D9361964FDD814FC4</vt:lpwstr>
  </property>
  <property fmtid="{D5CDD505-2E9C-101B-9397-08002B2CF9AE}" pid="4" name="_AdHocReviewCycleID">
    <vt:i4>-946869708</vt:i4>
  </property>
  <property fmtid="{D5CDD505-2E9C-101B-9397-08002B2CF9AE}" pid="5" name="_EmailSubject">
    <vt:lpwstr>Further Follow-up on Preamble Design.pptx</vt:lpwstr>
  </property>
  <property fmtid="{D5CDD505-2E9C-101B-9397-08002B2CF9AE}" pid="6" name="_AuthorEmail">
    <vt:lpwstr>alicel@qti.qualcomm.com</vt:lpwstr>
  </property>
  <property fmtid="{D5CDD505-2E9C-101B-9397-08002B2CF9AE}" pid="7" name="_AuthorEmailDisplayName">
    <vt:lpwstr>Alice Chen</vt:lpwstr>
  </property>
  <property fmtid="{D5CDD505-2E9C-101B-9397-08002B2CF9AE}" pid="8" name="_PreviousAdHocReviewCycleID">
    <vt:i4>-540251541</vt:i4>
  </property>
</Properties>
</file>