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896" r:id="rId5"/>
    <p:sldId id="1317" r:id="rId6"/>
    <p:sldId id="1565" r:id="rId7"/>
    <p:sldId id="1539" r:id="rId8"/>
    <p:sldId id="1571" r:id="rId9"/>
    <p:sldId id="1567" r:id="rId10"/>
    <p:sldId id="1566" r:id="rId11"/>
    <p:sldId id="1555" r:id="rId12"/>
    <p:sldId id="1518" r:id="rId13"/>
    <p:sldId id="1546" r:id="rId14"/>
    <p:sldId id="1547" r:id="rId15"/>
    <p:sldId id="1572" r:id="rId16"/>
    <p:sldId id="1573" r:id="rId17"/>
    <p:sldId id="1540" r:id="rId18"/>
    <p:sldId id="1575" r:id="rId19"/>
    <p:sldId id="1525" r:id="rId20"/>
    <p:sldId id="1545" r:id="rId21"/>
    <p:sldId id="1447" r:id="rId22"/>
    <p:sldId id="1548" r:id="rId23"/>
    <p:sldId id="1549" r:id="rId24"/>
    <p:sldId id="1578" r:id="rId25"/>
    <p:sldId id="1562" r:id="rId26"/>
    <p:sldId id="1569" r:id="rId27"/>
    <p:sldId id="1557" r:id="rId28"/>
    <p:sldId id="1552" r:id="rId29"/>
    <p:sldId id="1563" r:id="rId30"/>
    <p:sldId id="1564" r:id="rId31"/>
    <p:sldId id="1574" r:id="rId32"/>
    <p:sldId id="1576" r:id="rId33"/>
    <p:sldId id="1577" r:id="rId34"/>
    <p:sldId id="1568" r:id="rId35"/>
    <p:sldId id="1532" r:id="rId36"/>
    <p:sldId id="1541" r:id="rId3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150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907D20A8-FD60-477D-AB39-9E60DF33CBBC}"/>
    <pc:docChg chg="modMainMaster">
      <pc:chgData name="Sameer Vermani" userId="9be839be-9431-4430-9a85-afa36f2ea81d" providerId="ADAL" clId="{907D20A8-FD60-477D-AB39-9E60DF33CBBC}" dt="2020-09-21T14:00:42.091" v="1" actId="20577"/>
      <pc:docMkLst>
        <pc:docMk/>
      </pc:docMkLst>
      <pc:sldMasterChg chg="modSp">
        <pc:chgData name="Sameer Vermani" userId="9be839be-9431-4430-9a85-afa36f2ea81d" providerId="ADAL" clId="{907D20A8-FD60-477D-AB39-9E60DF33CBBC}" dt="2020-09-21T14:00:42.091" v="1" actId="20577"/>
        <pc:sldMasterMkLst>
          <pc:docMk/>
          <pc:sldMasterMk cId="0" sldId="2147483648"/>
        </pc:sldMasterMkLst>
        <pc:spChg chg="mod">
          <ac:chgData name="Sameer Vermani" userId="9be839be-9431-4430-9a85-afa36f2ea81d" providerId="ADAL" clId="{907D20A8-FD60-477D-AB39-9E60DF33CBBC}" dt="2020-09-21T14:00:42.091"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9/21/2020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1598239756"/>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(or padding in a NDP)</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endParaRPr lang="en-US" dirty="0"/>
          </a:p>
          <a:p>
            <a:pPr lvl="1"/>
            <a:r>
              <a:rPr lang="en-US" sz="1600" dirty="0"/>
              <a:t>Non-OFDMA:  use a 5 bit BW dependent table to signal the puncturing pattern of the entire PPDU BW </a:t>
            </a:r>
          </a:p>
          <a:p>
            <a:pPr lvl="1"/>
            <a:r>
              <a:rPr lang="en-US" sz="1600" dirty="0"/>
              <a:t>OFDMA: a bitmap field of 4 bits to indicate which 20MHz is punctured in the current 80MHz</a:t>
            </a:r>
          </a:p>
          <a:p>
            <a:pPr lvl="1"/>
            <a:r>
              <a:rPr lang="en-US" sz="1600" dirty="0"/>
              <a:t>1 reserved bit for possible future expansion (</a:t>
            </a:r>
            <a:r>
              <a:rPr lang="en-US" sz="1600" dirty="0" err="1"/>
              <a:t>e.g</a:t>
            </a:r>
            <a:r>
              <a:rPr lang="en-US" sz="1600" dirty="0"/>
              <a:t>, more puncturing patterns in R2)</a:t>
            </a:r>
          </a:p>
          <a:p>
            <a:pPr lvl="1"/>
            <a:r>
              <a:rPr lang="en-US" sz="1600" dirty="0"/>
              <a:t>Interpretation of the field shall be dependent on the “PPDU type &amp; compression mode field”</a:t>
            </a:r>
          </a:p>
          <a:p>
            <a:pPr marL="457200" lvl="1" indent="0">
              <a:buNone/>
            </a:pP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BD9F-7E97-4F30-9FAB-631267AE24B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FF3E396-41E8-43D5-B7CC-5BB398D81DA4}"/>
              </a:ext>
            </a:extLst>
          </p:cNvPr>
          <p:cNvSpPr>
            <a:spLocks noGrp="1"/>
          </p:cNvSpPr>
          <p:nvPr>
            <p:ph idx="1"/>
          </p:nvPr>
        </p:nvSpPr>
        <p:spPr/>
        <p:txBody>
          <a:bodyPr/>
          <a:lstStyle/>
          <a:p>
            <a:r>
              <a:rPr lang="en-US" dirty="0"/>
              <a:t>Do you agree with the EHT-SIG User Field Design shown below?</a:t>
            </a:r>
          </a:p>
          <a:p>
            <a:endParaRPr lang="en-US" dirty="0"/>
          </a:p>
        </p:txBody>
      </p:sp>
      <p:sp>
        <p:nvSpPr>
          <p:cNvPr id="4" name="Date Placeholder 3">
            <a:extLst>
              <a:ext uri="{FF2B5EF4-FFF2-40B4-BE49-F238E27FC236}">
                <a16:creationId xmlns:a16="http://schemas.microsoft.com/office/drawing/2014/main" id="{B9B130D4-A0D4-4500-B747-4F9BCE0D01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727C9E-7650-4CC1-82FB-33D74FA3401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E7597E2-3212-4F91-AC2D-163A56CABF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graphicFrame>
        <p:nvGraphicFramePr>
          <p:cNvPr id="7" name="Table 6">
            <a:extLst>
              <a:ext uri="{FF2B5EF4-FFF2-40B4-BE49-F238E27FC236}">
                <a16:creationId xmlns:a16="http://schemas.microsoft.com/office/drawing/2014/main" id="{CE85465A-A968-4E83-9101-9BE2D92717F4}"/>
              </a:ext>
            </a:extLst>
          </p:cNvPr>
          <p:cNvGraphicFramePr>
            <a:graphicFrameLocks/>
          </p:cNvGraphicFramePr>
          <p:nvPr>
            <p:extLst>
              <p:ext uri="{D42A27DB-BD31-4B8C-83A1-F6EECF244321}">
                <p14:modId xmlns:p14="http://schemas.microsoft.com/office/powerpoint/2010/main" val="3760352031"/>
              </p:ext>
            </p:extLst>
          </p:nvPr>
        </p:nvGraphicFramePr>
        <p:xfrm>
          <a:off x="5364088" y="3309636"/>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8" name="TextBox 7">
            <a:extLst>
              <a:ext uri="{FF2B5EF4-FFF2-40B4-BE49-F238E27FC236}">
                <a16:creationId xmlns:a16="http://schemas.microsoft.com/office/drawing/2014/main" id="{EF4F82EE-C969-48EF-9229-0B26F061623B}"/>
              </a:ext>
            </a:extLst>
          </p:cNvPr>
          <p:cNvSpPr txBox="1"/>
          <p:nvPr/>
        </p:nvSpPr>
        <p:spPr>
          <a:xfrm>
            <a:off x="684213" y="5592832"/>
            <a:ext cx="3302507" cy="307777"/>
          </a:xfrm>
          <a:prstGeom prst="rect">
            <a:avLst/>
          </a:prstGeom>
          <a:noFill/>
        </p:spPr>
        <p:txBody>
          <a:bodyPr wrap="none" rtlCol="0">
            <a:spAutoFit/>
          </a:bodyPr>
          <a:lstStyle/>
          <a:p>
            <a:r>
              <a:rPr lang="en-US" sz="1400" i="1" u="sng" dirty="0"/>
              <a:t>User field for a Non-MU-MIMO allocation</a:t>
            </a:r>
          </a:p>
        </p:txBody>
      </p:sp>
      <p:sp>
        <p:nvSpPr>
          <p:cNvPr id="9" name="TextBox 8">
            <a:extLst>
              <a:ext uri="{FF2B5EF4-FFF2-40B4-BE49-F238E27FC236}">
                <a16:creationId xmlns:a16="http://schemas.microsoft.com/office/drawing/2014/main" id="{E1223786-AFFC-49AD-A34A-735BF4FF418A}"/>
              </a:ext>
            </a:extLst>
          </p:cNvPr>
          <p:cNvSpPr txBox="1"/>
          <p:nvPr/>
        </p:nvSpPr>
        <p:spPr>
          <a:xfrm>
            <a:off x="5257871" y="5366150"/>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0" name="Table 6">
            <a:extLst>
              <a:ext uri="{FF2B5EF4-FFF2-40B4-BE49-F238E27FC236}">
                <a16:creationId xmlns:a16="http://schemas.microsoft.com/office/drawing/2014/main" id="{0CC04645-F1EB-4547-BC42-4BEA70A2A32C}"/>
              </a:ext>
            </a:extLst>
          </p:cNvPr>
          <p:cNvGraphicFramePr>
            <a:graphicFrameLocks/>
          </p:cNvGraphicFramePr>
          <p:nvPr>
            <p:extLst>
              <p:ext uri="{D42A27DB-BD31-4B8C-83A1-F6EECF244321}">
                <p14:modId xmlns:p14="http://schemas.microsoft.com/office/powerpoint/2010/main" val="2680258863"/>
              </p:ext>
            </p:extLst>
          </p:nvPr>
        </p:nvGraphicFramePr>
        <p:xfrm>
          <a:off x="1026087" y="2996952"/>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044227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E218A-6C40-4382-B70A-AE6E7EE2B87B}"/>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3FA9DA6C-19AB-4B5C-B957-FA38C8B11ADA}"/>
              </a:ext>
            </a:extLst>
          </p:cNvPr>
          <p:cNvSpPr>
            <a:spLocks noGrp="1"/>
          </p:cNvSpPr>
          <p:nvPr>
            <p:ph idx="1"/>
          </p:nvPr>
        </p:nvSpPr>
        <p:spPr/>
        <p:txBody>
          <a:bodyPr/>
          <a:lstStyle/>
          <a:p>
            <a:r>
              <a:rPr lang="en-US" sz="2000" dirty="0"/>
              <a:t>Do you agree that 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(just like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p>
          <a:p>
            <a:pPr marL="857250" lvl="2" indent="0">
              <a:buNone/>
            </a:pPr>
            <a:endParaRPr lang="en-US" dirty="0"/>
          </a:p>
          <a:p>
            <a:endParaRPr lang="en-US" dirty="0"/>
          </a:p>
        </p:txBody>
      </p:sp>
      <p:sp>
        <p:nvSpPr>
          <p:cNvPr id="4" name="Date Placeholder 3">
            <a:extLst>
              <a:ext uri="{FF2B5EF4-FFF2-40B4-BE49-F238E27FC236}">
                <a16:creationId xmlns:a16="http://schemas.microsoft.com/office/drawing/2014/main" id="{C15E4FF5-E90A-4D0A-886D-7B5C4C1250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CFCB61B-50A7-43D3-80F5-5EB8C71EF1A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A9B8FCD-EF40-49B4-8BE9-0B63EF976A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2711040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A26-1CA1-4BE2-A2C2-AAC9CDDFB73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961D007-8268-4BF3-B58F-A15711EF07CD}"/>
              </a:ext>
            </a:extLst>
          </p:cNvPr>
          <p:cNvSpPr>
            <a:spLocks noGrp="1"/>
          </p:cNvSpPr>
          <p:nvPr>
            <p:ph idx="1"/>
          </p:nvPr>
        </p:nvSpPr>
        <p:spPr/>
        <p:txBody>
          <a:bodyPr/>
          <a:lstStyle/>
          <a:p>
            <a:r>
              <a:rPr lang="en-US" dirty="0"/>
              <a:t>Do you agree that SU, ‘SU with </a:t>
            </a:r>
            <a:r>
              <a:rPr lang="en-US" dirty="0" err="1"/>
              <a:t>DUPed</a:t>
            </a:r>
            <a:r>
              <a:rPr lang="en-US" dirty="0"/>
              <a:t> modulation’ and NDP packets shall use a [1 1 1 1] content channel structure for EHT-SIG?</a:t>
            </a:r>
          </a:p>
          <a:p>
            <a:endParaRPr lang="en-US" dirty="0"/>
          </a:p>
        </p:txBody>
      </p:sp>
      <p:sp>
        <p:nvSpPr>
          <p:cNvPr id="4" name="Date Placeholder 3">
            <a:extLst>
              <a:ext uri="{FF2B5EF4-FFF2-40B4-BE49-F238E27FC236}">
                <a16:creationId xmlns:a16="http://schemas.microsoft.com/office/drawing/2014/main" id="{80364D4A-4846-4680-BDFB-18BAC0FEE6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18172EF-90A0-4757-9FDB-7ED6B8A6D79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C7CDC5B3-C4B9-45E6-A3CE-06DF48FCC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1250132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EFF1-263B-4664-9509-F3280AA72AF9}"/>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4C0AB05A-6DB2-4042-BFD2-E456370F8E4B}"/>
              </a:ext>
            </a:extLst>
          </p:cNvPr>
          <p:cNvSpPr>
            <a:spLocks noGrp="1"/>
          </p:cNvSpPr>
          <p:nvPr>
            <p:ph idx="1"/>
          </p:nvPr>
        </p:nvSpPr>
        <p:spPr/>
        <p:txBody>
          <a:bodyPr/>
          <a:lstStyle/>
          <a:p>
            <a:r>
              <a:rPr lang="en-US" sz="2000" dirty="0"/>
              <a:t>Do you agree to encode the EHT-SIG common field together with the first user field for the non-OFDMA compressed modes?</a:t>
            </a:r>
          </a:p>
          <a:p>
            <a:endParaRPr lang="en-US" dirty="0"/>
          </a:p>
        </p:txBody>
      </p:sp>
      <p:sp>
        <p:nvSpPr>
          <p:cNvPr id="4" name="Date Placeholder 3">
            <a:extLst>
              <a:ext uri="{FF2B5EF4-FFF2-40B4-BE49-F238E27FC236}">
                <a16:creationId xmlns:a16="http://schemas.microsoft.com/office/drawing/2014/main" id="{F9F9AF14-873B-452A-9B84-C747B0BF268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E05686B-844B-4863-B2AD-3D800F5628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1D746F9-DB0F-499D-AAC8-6FD2B2A18C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16366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FEE-A86D-466F-8ECC-8F3FE75829D4}"/>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0651242F-63F3-4799-A741-69A41F7DF9CD}"/>
              </a:ext>
            </a:extLst>
          </p:cNvPr>
          <p:cNvSpPr>
            <a:spLocks noGrp="1"/>
          </p:cNvSpPr>
          <p:nvPr>
            <p:ph idx="1"/>
          </p:nvPr>
        </p:nvSpPr>
        <p:spPr/>
        <p:txBody>
          <a:bodyPr/>
          <a:lstStyle/>
          <a:p>
            <a:r>
              <a:rPr lang="en-US" sz="2000" dirty="0"/>
              <a:t>Do you agree for the </a:t>
            </a:r>
            <a:r>
              <a:rPr lang="en-US" sz="2000" u="sng" dirty="0"/>
              <a:t>EHT-SIG common field </a:t>
            </a:r>
            <a:r>
              <a:rPr lang="en-US" sz="2000" dirty="0"/>
              <a:t>in the uncompressed mode, we will have the following coding structure for various BWs</a:t>
            </a:r>
          </a:p>
          <a:p>
            <a:pPr lvl="1"/>
            <a:r>
              <a:rPr lang="en-US" sz="1800" dirty="0"/>
              <a:t>In case of 20/40/80 MHz, just 1 code block is present</a:t>
            </a:r>
          </a:p>
          <a:p>
            <a:pPr lvl="1"/>
            <a:r>
              <a:rPr lang="en-US" sz="1800" dirty="0"/>
              <a:t>In case of 160/320MHz,  2 code blocks are present</a:t>
            </a:r>
          </a:p>
          <a:p>
            <a:pPr lvl="2"/>
            <a:r>
              <a:rPr lang="en-US" sz="1400" dirty="0"/>
              <a:t>1</a:t>
            </a:r>
            <a:r>
              <a:rPr lang="en-US" sz="1400" baseline="30000" dirty="0"/>
              <a:t>st</a:t>
            </a:r>
            <a:r>
              <a:rPr lang="en-US" sz="1400" dirty="0"/>
              <a:t> code block has fixed size (U-SIG overflow + 2 RUA fields )</a:t>
            </a:r>
          </a:p>
          <a:p>
            <a:pPr lvl="2"/>
            <a:r>
              <a:rPr lang="en-US" sz="1400" dirty="0"/>
              <a:t>2</a:t>
            </a:r>
            <a:r>
              <a:rPr lang="en-US" sz="1400" baseline="30000" dirty="0"/>
              <a:t>nd</a:t>
            </a:r>
            <a:r>
              <a:rPr lang="en-US" sz="1400" dirty="0"/>
              <a:t> code block includes all remaining RU allocation subfields (2 RUA fields in 160MHz, 6 RUA fields in 320MHz)</a:t>
            </a:r>
          </a:p>
          <a:p>
            <a:pPr marL="857250" lvl="2" indent="0">
              <a:buNone/>
            </a:pPr>
            <a:endParaRPr lang="en-US" dirty="0"/>
          </a:p>
        </p:txBody>
      </p:sp>
      <p:sp>
        <p:nvSpPr>
          <p:cNvPr id="4" name="Date Placeholder 3">
            <a:extLst>
              <a:ext uri="{FF2B5EF4-FFF2-40B4-BE49-F238E27FC236}">
                <a16:creationId xmlns:a16="http://schemas.microsoft.com/office/drawing/2014/main" id="{72F8B44A-5F2F-4E92-965A-F2CF5C5F9C9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8F6A7B6A-06D7-4C58-8DC5-5A2C5383F83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E0710CF-E370-4729-8E31-CB768EDDE8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3623510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SP9</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a </a:t>
            </a:r>
            <a:r>
              <a:rPr lang="en-US" dirty="0" err="1"/>
              <a:t>DUPed</a:t>
            </a:r>
            <a:r>
              <a:rPr lang="en-US" dirty="0"/>
              <a:t> packet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SP10</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the 11ac/11ax method of signaling an NDP</a:t>
            </a:r>
          </a:p>
          <a:p>
            <a:pPr lvl="1"/>
            <a:r>
              <a:rPr lang="en-US" dirty="0"/>
              <a:t>L-SIG length along with N_LTF and number of EHT-SIG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E5B8-D44D-406D-8ABE-3BCD4E601128}"/>
              </a:ext>
            </a:extLst>
          </p:cNvPr>
          <p:cNvSpPr>
            <a:spLocks noGrp="1"/>
          </p:cNvSpPr>
          <p:nvPr>
            <p:ph type="title"/>
          </p:nvPr>
        </p:nvSpPr>
        <p:spPr/>
        <p:txBody>
          <a:bodyPr/>
          <a:lstStyle/>
          <a:p>
            <a:r>
              <a:rPr lang="en-US" dirty="0"/>
              <a:t>SP11</a:t>
            </a:r>
          </a:p>
        </p:txBody>
      </p:sp>
      <p:sp>
        <p:nvSpPr>
          <p:cNvPr id="3" name="Content Placeholder 2">
            <a:extLst>
              <a:ext uri="{FF2B5EF4-FFF2-40B4-BE49-F238E27FC236}">
                <a16:creationId xmlns:a16="http://schemas.microsoft.com/office/drawing/2014/main" id="{5600CEEF-D742-495B-B0F6-8B4A2A0042EB}"/>
              </a:ext>
            </a:extLst>
          </p:cNvPr>
          <p:cNvSpPr>
            <a:spLocks noGrp="1"/>
          </p:cNvSpPr>
          <p:nvPr>
            <p:ph idx="1"/>
          </p:nvPr>
        </p:nvSpPr>
        <p:spPr/>
        <p:txBody>
          <a:bodyPr/>
          <a:lstStyle/>
          <a:p>
            <a:pPr lvl="0"/>
            <a:r>
              <a:rPr lang="en-US" dirty="0"/>
              <a:t>Do you agree that in an NDP, the EHT-SIG </a:t>
            </a:r>
          </a:p>
          <a:p>
            <a:pPr lvl="1"/>
            <a:r>
              <a:rPr lang="en-US" dirty="0"/>
              <a:t>Will carry a SU-like per-user info field but with a special AID</a:t>
            </a:r>
          </a:p>
          <a:p>
            <a:pPr lvl="2"/>
            <a:r>
              <a:rPr lang="en-US" dirty="0" err="1"/>
              <a:t>N</a:t>
            </a:r>
            <a:r>
              <a:rPr lang="en-US" baseline="-25000" dirty="0" err="1"/>
              <a:t>sts</a:t>
            </a:r>
            <a:r>
              <a:rPr lang="en-US" dirty="0"/>
              <a:t> of the NDP will be signaled in it</a:t>
            </a:r>
          </a:p>
          <a:p>
            <a:pPr lvl="1"/>
            <a:r>
              <a:rPr lang="en-US" dirty="0"/>
              <a:t>Will always be sent at MCS0, jointly encoded 2 symbols</a:t>
            </a:r>
          </a:p>
          <a:p>
            <a:pPr lvl="1"/>
            <a:r>
              <a:rPr lang="en-US" dirty="0"/>
              <a:t>Carries an EHT-SIG MCS field that is set to MCS0</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1ACE4E57-03ED-42FE-8D19-872B9B27FA9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4AFA5C2-1FEC-4F76-81BB-34ED1B51889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94DE161-8B68-4887-8739-792636090D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spTree>
    <p:extLst>
      <p:ext uri="{BB962C8B-B14F-4D97-AF65-F5344CB8AC3E}">
        <p14:creationId xmlns:p14="http://schemas.microsoft.com/office/powerpoint/2010/main" val="1831492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33</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2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1958092202"/>
              </p:ext>
            </p:extLst>
          </p:nvPr>
        </p:nvGraphicFramePr>
        <p:xfrm>
          <a:off x="4875213" y="618477"/>
          <a:ext cx="4104456" cy="5834859"/>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9">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8">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 and </a:t>
                      </a:r>
                      <a:r>
                        <a:rPr lang="en-US" sz="1200" b="0" i="0" u="none" strike="noStrike" dirty="0" err="1">
                          <a:solidFill>
                            <a:srgbClr val="000000"/>
                          </a:solidFill>
                          <a:effectLst/>
                          <a:latin typeface="Times New Roman" panose="02020603050405020304" pitchFamily="18" charset="0"/>
                        </a:rPr>
                        <a:t>midamble</a:t>
                      </a:r>
                      <a:r>
                        <a:rPr lang="en-US" sz="1200" b="0" i="0" u="none" strike="noStrike" dirty="0">
                          <a:solidFill>
                            <a:srgbClr val="000000"/>
                          </a:solidFill>
                          <a:effectLst/>
                          <a:latin typeface="Times New Roman" panose="02020603050405020304" pitchFamily="18" charset="0"/>
                        </a:rPr>
                        <a:t> periodicity</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Doppler</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6168754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3-4 MCSs are more than enough to cover a good range of data rates for the SIG field</a:t>
            </a:r>
          </a:p>
          <a:p>
            <a:pPr lvl="1"/>
            <a:r>
              <a:rPr lang="en-US" dirty="0"/>
              <a:t>One low, one medium and one high MCS should be sufficient</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9</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9931ED-F01D-4178-8068-7A73BD8BB3F4}">
  <ds:schemaRef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ba37140e-f4c5-4a6c-a9b4-20a691ce6c8a"/>
    <ds:schemaRef ds:uri="cc9c437c-ae0c-4066-8d90-a0f7de786127"/>
    <ds:schemaRef ds:uri="http://www.w3.org/XML/1998/namespace"/>
    <ds:schemaRef ds:uri="http://purl.org/dc/dcmitype/"/>
  </ds:schemaRefs>
</ds:datastoreItem>
</file>

<file path=customXml/itemProps2.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85342</TotalTime>
  <Words>3343</Words>
  <Application>Microsoft Office PowerPoint</Application>
  <PresentationFormat>On-screen Show (4:3)</PresentationFormat>
  <Paragraphs>691</Paragraphs>
  <Slides>33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SP2</vt:lpstr>
      <vt:lpstr>SP3</vt:lpstr>
      <vt:lpstr>SP4</vt:lpstr>
      <vt:lpstr>SP5</vt:lpstr>
      <vt:lpstr>SP6</vt:lpstr>
      <vt:lpstr>SP7</vt:lpstr>
      <vt:lpstr>SP8</vt:lpstr>
      <vt:lpstr>SP9</vt:lpstr>
      <vt:lpstr>SP10</vt:lpstr>
      <vt:lpstr>SP11</vt:lpstr>
      <vt:lpstr>appendix</vt:lpstr>
      <vt:lpstr>Punctured Channel Indication</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1316</cp:revision>
  <cp:lastPrinted>1998-02-10T13:28:06Z</cp:lastPrinted>
  <dcterms:created xsi:type="dcterms:W3CDTF">2004-12-02T14:01:45Z</dcterms:created>
  <dcterms:modified xsi:type="dcterms:W3CDTF">2020-09-21T14:00:47Z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