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20"/>
  </p:notesMasterIdLst>
  <p:handoutMasterIdLst>
    <p:handoutMasterId r:id="rId21"/>
  </p:handoutMasterIdLst>
  <p:sldIdLst>
    <p:sldId id="256" r:id="rId2"/>
    <p:sldId id="291" r:id="rId3"/>
    <p:sldId id="408" r:id="rId4"/>
    <p:sldId id="411" r:id="rId5"/>
    <p:sldId id="409" r:id="rId6"/>
    <p:sldId id="412" r:id="rId7"/>
    <p:sldId id="413" r:id="rId8"/>
    <p:sldId id="470" r:id="rId9"/>
    <p:sldId id="471" r:id="rId10"/>
    <p:sldId id="475" r:id="rId11"/>
    <p:sldId id="476" r:id="rId12"/>
    <p:sldId id="472" r:id="rId13"/>
    <p:sldId id="477" r:id="rId14"/>
    <p:sldId id="478" r:id="rId15"/>
    <p:sldId id="479" r:id="rId16"/>
    <p:sldId id="480" r:id="rId17"/>
    <p:sldId id="481" r:id="rId18"/>
    <p:sldId id="405"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2"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8" autoAdjust="0"/>
    <p:restoredTop sz="93760" autoAdjust="0"/>
  </p:normalViewPr>
  <p:slideViewPr>
    <p:cSldViewPr>
      <p:cViewPr varScale="1">
        <p:scale>
          <a:sx n="69" d="100"/>
          <a:sy n="69" d="100"/>
        </p:scale>
        <p:origin x="67" y="39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8" d="100"/>
          <a:sy n="98" d="100"/>
        </p:scale>
        <p:origin x="35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Marc Emmelmann, Fraunhofer FOKUS</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Marc Emmelmann, Fraunhofer FOKUS</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GB"/>
              <a:t>May 2019</a:t>
            </a:r>
            <a:endParaRPr lang="en-US"/>
          </a:p>
        </p:txBody>
      </p:sp>
      <p:sp>
        <p:nvSpPr>
          <p:cNvPr id="6" name="Footer Placeholder 5"/>
          <p:cNvSpPr>
            <a:spLocks noGrp="1"/>
          </p:cNvSpPr>
          <p:nvPr>
            <p:ph type="ftr"/>
          </p:nvPr>
        </p:nvSpPr>
        <p:spPr/>
        <p:txBody>
          <a:bodyPr/>
          <a:lstStyle/>
          <a:p>
            <a:r>
              <a:rPr lang="en-US"/>
              <a:t>Marc Emmelmann, Fraunhofer FOKUS</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299454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GB"/>
              <a:t>May 2019</a:t>
            </a:r>
            <a:endParaRPr lang="en-US"/>
          </a:p>
        </p:txBody>
      </p:sp>
      <p:sp>
        <p:nvSpPr>
          <p:cNvPr id="6" name="Footer Placeholder 5"/>
          <p:cNvSpPr>
            <a:spLocks noGrp="1"/>
          </p:cNvSpPr>
          <p:nvPr>
            <p:ph type="ftr"/>
          </p:nvPr>
        </p:nvSpPr>
        <p:spPr/>
        <p:txBody>
          <a:bodyPr/>
          <a:lstStyle/>
          <a:p>
            <a:r>
              <a:rPr lang="en-US"/>
              <a:t>Marc Emmelmann, Fraunhofer FOKUS</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178520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 Topic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F3C4A8-0E2B-914D-8839-E43BA74D695A}"/>
              </a:ext>
            </a:extLst>
          </p:cNvPr>
          <p:cNvSpPr/>
          <p:nvPr userDrawn="1"/>
        </p:nvSpPr>
        <p:spPr>
          <a:xfrm>
            <a:off x="420175" y="1458087"/>
            <a:ext cx="3657600" cy="91256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Text Placeholder 6">
            <a:extLst>
              <a:ext uri="{FF2B5EF4-FFF2-40B4-BE49-F238E27FC236}">
                <a16:creationId xmlns:a16="http://schemas.microsoft.com/office/drawing/2014/main" id="{A8DC48B9-711F-CE4A-9D3B-12B10FDA5357}"/>
              </a:ext>
            </a:extLst>
          </p:cNvPr>
          <p:cNvSpPr>
            <a:spLocks noGrp="1"/>
          </p:cNvSpPr>
          <p:nvPr>
            <p:ph type="body" sz="quarter" idx="11"/>
          </p:nvPr>
        </p:nvSpPr>
        <p:spPr>
          <a:xfrm>
            <a:off x="425491" y="2414962"/>
            <a:ext cx="3657600" cy="4060146"/>
          </a:xfrm>
        </p:spPr>
        <p:txBody>
          <a:bodyPr>
            <a:noAutofit/>
          </a:bodyPr>
          <a:lstStyle>
            <a:lvl1pPr marL="380990" indent="-380990">
              <a:buFont typeface="Arial" panose="020B0604020202020204" pitchFamily="34" charset="0"/>
              <a:buChar char="•"/>
              <a:defRPr sz="2000" b="0" i="0">
                <a:solidFill>
                  <a:schemeClr val="accent3"/>
                </a:solidFill>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37C2BCA7-07DE-9544-94E5-DA521A01C10E}"/>
              </a:ext>
            </a:extLst>
          </p:cNvPr>
          <p:cNvSpPr>
            <a:spLocks noGrp="1"/>
          </p:cNvSpPr>
          <p:nvPr>
            <p:ph type="body" sz="quarter" idx="12"/>
          </p:nvPr>
        </p:nvSpPr>
        <p:spPr>
          <a:xfrm>
            <a:off x="4235492" y="2415281"/>
            <a:ext cx="3657600" cy="4057118"/>
          </a:xfrm>
        </p:spPr>
        <p:txBody>
          <a:bodyPr>
            <a:noAutofit/>
          </a:bodyPr>
          <a:lstStyle>
            <a:lvl1pPr marL="380990" indent="-380990">
              <a:buFont typeface="Arial" panose="020B0604020202020204" pitchFamily="34" charset="0"/>
              <a:buChar char="•"/>
              <a:defRPr sz="2000" b="0" i="0">
                <a:solidFill>
                  <a:schemeClr val="accent3"/>
                </a:solidFill>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EAC30673-8453-2842-8ED5-8A12197F62A7}"/>
              </a:ext>
            </a:extLst>
          </p:cNvPr>
          <p:cNvSpPr>
            <a:spLocks noGrp="1"/>
          </p:cNvSpPr>
          <p:nvPr>
            <p:ph type="body" sz="quarter" idx="13"/>
          </p:nvPr>
        </p:nvSpPr>
        <p:spPr>
          <a:xfrm>
            <a:off x="8045492" y="2415281"/>
            <a:ext cx="3657600" cy="4057118"/>
          </a:xfrm>
        </p:spPr>
        <p:txBody>
          <a:bodyPr>
            <a:noAutofit/>
          </a:bodyPr>
          <a:lstStyle>
            <a:lvl1pPr marL="380990" indent="-380990">
              <a:buFont typeface="Arial" panose="020B0604020202020204" pitchFamily="34" charset="0"/>
              <a:buChar char="•"/>
              <a:defRPr sz="2000" b="0" i="0">
                <a:solidFill>
                  <a:schemeClr val="accent3"/>
                </a:solidFill>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2" name="Text Placeholder 6">
            <a:extLst>
              <a:ext uri="{FF2B5EF4-FFF2-40B4-BE49-F238E27FC236}">
                <a16:creationId xmlns:a16="http://schemas.microsoft.com/office/drawing/2014/main" id="{E4FFC628-0E59-D241-BAB8-2DA606129F8D}"/>
              </a:ext>
            </a:extLst>
          </p:cNvPr>
          <p:cNvSpPr>
            <a:spLocks noGrp="1"/>
          </p:cNvSpPr>
          <p:nvPr>
            <p:ph type="body" sz="quarter" idx="14"/>
          </p:nvPr>
        </p:nvSpPr>
        <p:spPr>
          <a:xfrm>
            <a:off x="981905" y="1391943"/>
            <a:ext cx="2968993" cy="890016"/>
          </a:xfrm>
        </p:spPr>
        <p:txBody>
          <a:bodyPr lIns="0" tIns="0" rIns="0" bIns="0" anchor="ctr">
            <a:noAutofit/>
          </a:bodyPr>
          <a:lstStyle>
            <a:lvl1pPr marL="0" indent="0">
              <a:buNone/>
              <a:defRPr sz="2400" b="0" i="0">
                <a:solidFill>
                  <a:schemeClr val="bg1"/>
                </a:solidFill>
                <a:latin typeface="Segoe UI Light" panose="020B0502040204020203" pitchFamily="34" charset="0"/>
                <a:cs typeface="Segoe UI Light"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4" name="TextBox 3">
            <a:extLst>
              <a:ext uri="{FF2B5EF4-FFF2-40B4-BE49-F238E27FC236}">
                <a16:creationId xmlns:a16="http://schemas.microsoft.com/office/drawing/2014/main" id="{FDF731EE-6DF6-7D43-A607-6B2BCD2DC667}"/>
              </a:ext>
            </a:extLst>
          </p:cNvPr>
          <p:cNvSpPr txBox="1"/>
          <p:nvPr userDrawn="1"/>
        </p:nvSpPr>
        <p:spPr>
          <a:xfrm>
            <a:off x="420177" y="1439678"/>
            <a:ext cx="551051" cy="913007"/>
          </a:xfrm>
          <a:prstGeom prst="rect">
            <a:avLst/>
          </a:prstGeom>
          <a:noFill/>
        </p:spPr>
        <p:txBody>
          <a:bodyPr wrap="square" rtlCol="0">
            <a:spAutoFit/>
          </a:bodyPr>
          <a:lstStyle/>
          <a:p>
            <a:r>
              <a:rPr lang="en-US" sz="5333" b="1" i="0" dirty="0">
                <a:solidFill>
                  <a:schemeClr val="bg1"/>
                </a:solidFill>
                <a:latin typeface="Segoe UI" panose="020B0502040204020203" pitchFamily="34" charset="0"/>
                <a:cs typeface="Segoe UI" panose="020B0502040204020203" pitchFamily="34" charset="0"/>
              </a:rPr>
              <a:t>1</a:t>
            </a:r>
          </a:p>
        </p:txBody>
      </p:sp>
      <p:sp>
        <p:nvSpPr>
          <p:cNvPr id="25" name="Rectangle 24">
            <a:extLst>
              <a:ext uri="{FF2B5EF4-FFF2-40B4-BE49-F238E27FC236}">
                <a16:creationId xmlns:a16="http://schemas.microsoft.com/office/drawing/2014/main" id="{E87D17ED-3E6C-D34B-8C03-95A1C4BAA81A}"/>
              </a:ext>
            </a:extLst>
          </p:cNvPr>
          <p:cNvSpPr/>
          <p:nvPr userDrawn="1"/>
        </p:nvSpPr>
        <p:spPr>
          <a:xfrm>
            <a:off x="4246533" y="1454807"/>
            <a:ext cx="3657600" cy="91256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6" name="Text Placeholder 6">
            <a:extLst>
              <a:ext uri="{FF2B5EF4-FFF2-40B4-BE49-F238E27FC236}">
                <a16:creationId xmlns:a16="http://schemas.microsoft.com/office/drawing/2014/main" id="{EF79FC01-63EB-6A49-859D-9ECFAA7592F4}"/>
              </a:ext>
            </a:extLst>
          </p:cNvPr>
          <p:cNvSpPr>
            <a:spLocks noGrp="1"/>
          </p:cNvSpPr>
          <p:nvPr>
            <p:ph type="body" sz="quarter" idx="21"/>
          </p:nvPr>
        </p:nvSpPr>
        <p:spPr>
          <a:xfrm>
            <a:off x="4808264" y="1463951"/>
            <a:ext cx="2968993" cy="890016"/>
          </a:xfrm>
        </p:spPr>
        <p:txBody>
          <a:bodyPr lIns="0" tIns="0" rIns="0" bIns="0" anchor="ctr">
            <a:noAutofit/>
          </a:bodyPr>
          <a:lstStyle>
            <a:lvl1pPr marL="0" indent="0">
              <a:buNone/>
              <a:defRPr sz="2400" b="0" i="0">
                <a:solidFill>
                  <a:schemeClr val="bg1"/>
                </a:solidFill>
                <a:latin typeface="Segoe UI Light" panose="020B0502040204020203" pitchFamily="34" charset="0"/>
                <a:cs typeface="Segoe UI Light"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7" name="TextBox 26">
            <a:extLst>
              <a:ext uri="{FF2B5EF4-FFF2-40B4-BE49-F238E27FC236}">
                <a16:creationId xmlns:a16="http://schemas.microsoft.com/office/drawing/2014/main" id="{51920F9D-25CF-8E41-8D90-8F11AE66436D}"/>
              </a:ext>
            </a:extLst>
          </p:cNvPr>
          <p:cNvSpPr txBox="1"/>
          <p:nvPr userDrawn="1"/>
        </p:nvSpPr>
        <p:spPr>
          <a:xfrm>
            <a:off x="4267200" y="1436398"/>
            <a:ext cx="551051" cy="913007"/>
          </a:xfrm>
          <a:prstGeom prst="rect">
            <a:avLst/>
          </a:prstGeom>
          <a:noFill/>
        </p:spPr>
        <p:txBody>
          <a:bodyPr wrap="square" rtlCol="0">
            <a:spAutoFit/>
          </a:bodyPr>
          <a:lstStyle/>
          <a:p>
            <a:r>
              <a:rPr lang="en-US" sz="5333" b="1" i="0" dirty="0">
                <a:solidFill>
                  <a:schemeClr val="bg1"/>
                </a:solidFill>
                <a:latin typeface="Segoe UI" panose="020B0502040204020203" pitchFamily="34" charset="0"/>
                <a:cs typeface="Segoe UI" panose="020B0502040204020203" pitchFamily="34" charset="0"/>
              </a:rPr>
              <a:t>2</a:t>
            </a:r>
          </a:p>
        </p:txBody>
      </p:sp>
      <p:sp>
        <p:nvSpPr>
          <p:cNvPr id="28" name="Rectangle 27">
            <a:extLst>
              <a:ext uri="{FF2B5EF4-FFF2-40B4-BE49-F238E27FC236}">
                <a16:creationId xmlns:a16="http://schemas.microsoft.com/office/drawing/2014/main" id="{70E6A3B8-5018-7641-8276-E7DC8F25C31A}"/>
              </a:ext>
            </a:extLst>
          </p:cNvPr>
          <p:cNvSpPr/>
          <p:nvPr userDrawn="1"/>
        </p:nvSpPr>
        <p:spPr>
          <a:xfrm>
            <a:off x="8047061" y="1454807"/>
            <a:ext cx="3657600" cy="91256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9" name="Text Placeholder 6">
            <a:extLst>
              <a:ext uri="{FF2B5EF4-FFF2-40B4-BE49-F238E27FC236}">
                <a16:creationId xmlns:a16="http://schemas.microsoft.com/office/drawing/2014/main" id="{68BD86F1-8001-2B48-922F-78FDA239C78E}"/>
              </a:ext>
            </a:extLst>
          </p:cNvPr>
          <p:cNvSpPr>
            <a:spLocks noGrp="1"/>
          </p:cNvSpPr>
          <p:nvPr>
            <p:ph type="body" sz="quarter" idx="22"/>
          </p:nvPr>
        </p:nvSpPr>
        <p:spPr>
          <a:xfrm>
            <a:off x="8608792" y="1463951"/>
            <a:ext cx="2968993" cy="890016"/>
          </a:xfrm>
        </p:spPr>
        <p:txBody>
          <a:bodyPr lIns="0" tIns="0" rIns="0" bIns="0" anchor="ctr">
            <a:noAutofit/>
          </a:bodyPr>
          <a:lstStyle>
            <a:lvl1pPr marL="0" indent="0">
              <a:buNone/>
              <a:defRPr sz="2400" b="0" i="0">
                <a:solidFill>
                  <a:schemeClr val="bg1"/>
                </a:solidFill>
                <a:latin typeface="Segoe UI Light" panose="020B0502040204020203" pitchFamily="34" charset="0"/>
                <a:cs typeface="Segoe UI Light"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30" name="TextBox 29">
            <a:extLst>
              <a:ext uri="{FF2B5EF4-FFF2-40B4-BE49-F238E27FC236}">
                <a16:creationId xmlns:a16="http://schemas.microsoft.com/office/drawing/2014/main" id="{262FAFC3-3E35-A445-BF2C-4A3C365CC957}"/>
              </a:ext>
            </a:extLst>
          </p:cNvPr>
          <p:cNvSpPr txBox="1"/>
          <p:nvPr userDrawn="1"/>
        </p:nvSpPr>
        <p:spPr>
          <a:xfrm>
            <a:off x="8033288" y="1436398"/>
            <a:ext cx="551051" cy="913007"/>
          </a:xfrm>
          <a:prstGeom prst="rect">
            <a:avLst/>
          </a:prstGeom>
          <a:noFill/>
        </p:spPr>
        <p:txBody>
          <a:bodyPr wrap="square" rtlCol="0">
            <a:spAutoFit/>
          </a:bodyPr>
          <a:lstStyle/>
          <a:p>
            <a:r>
              <a:rPr lang="en-US" sz="5333" b="1" i="0" dirty="0">
                <a:solidFill>
                  <a:schemeClr val="bg1"/>
                </a:solidFill>
                <a:latin typeface="Segoe UI" panose="020B0502040204020203" pitchFamily="34" charset="0"/>
                <a:cs typeface="Segoe UI" panose="020B0502040204020203" pitchFamily="34" charset="0"/>
              </a:rPr>
              <a:t>3</a:t>
            </a:r>
          </a:p>
        </p:txBody>
      </p:sp>
      <p:sp>
        <p:nvSpPr>
          <p:cNvPr id="15" name="Slide Number Placeholder 5">
            <a:extLst>
              <a:ext uri="{FF2B5EF4-FFF2-40B4-BE49-F238E27FC236}">
                <a16:creationId xmlns:a16="http://schemas.microsoft.com/office/drawing/2014/main" id="{CB71FB30-777A-43E0-96F6-38FE9366DF2E}"/>
              </a:ext>
            </a:extLst>
          </p:cNvPr>
          <p:cNvSpPr>
            <a:spLocks noGrp="1"/>
          </p:cNvSpPr>
          <p:nvPr>
            <p:ph type="sldNum" idx="23"/>
          </p:nvPr>
        </p:nvSpPr>
        <p:spPr>
          <a:xfrm>
            <a:off x="5793318" y="6475414"/>
            <a:ext cx="704849" cy="363537"/>
          </a:xfrm>
        </p:spPr>
        <p:txBody>
          <a:bodyPr/>
          <a:lstStyle>
            <a:lvl1pPr>
              <a:defRPr/>
            </a:lvl1pPr>
          </a:lstStyle>
          <a:p>
            <a:r>
              <a:rPr lang="en-GB"/>
              <a:t>Slide </a:t>
            </a:r>
            <a:fld id="{9B0D65C8-A0CA-4DDA-83BB-897866218593}" type="slidenum">
              <a:rPr lang="en-GB"/>
              <a:pPr/>
              <a:t>‹Nr.›</a:t>
            </a:fld>
            <a:endParaRPr lang="en-GB"/>
          </a:p>
        </p:txBody>
      </p:sp>
      <p:sp>
        <p:nvSpPr>
          <p:cNvPr id="16" name="Rectangle 3">
            <a:extLst>
              <a:ext uri="{FF2B5EF4-FFF2-40B4-BE49-F238E27FC236}">
                <a16:creationId xmlns:a16="http://schemas.microsoft.com/office/drawing/2014/main" id="{C770B355-585E-471E-88C4-F68AC6B98DFD}"/>
              </a:ext>
            </a:extLst>
          </p:cNvPr>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September 2020</a:t>
            </a:r>
            <a:endParaRPr lang="en-GB" dirty="0"/>
          </a:p>
        </p:txBody>
      </p:sp>
    </p:spTree>
    <p:extLst>
      <p:ext uri="{BB962C8B-B14F-4D97-AF65-F5344CB8AC3E}">
        <p14:creationId xmlns:p14="http://schemas.microsoft.com/office/powerpoint/2010/main" val="91926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kern="0" dirty="0"/>
              <a:t>September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September 2020</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802.11-12/1234r0</a:t>
            </a:r>
          </a:p>
        </p:txBody>
      </p:sp>
      <p:sp>
        <p:nvSpPr>
          <p:cNvPr id="2" name="Textfeld 1"/>
          <p:cNvSpPr txBox="1"/>
          <p:nvPr userDrawn="1"/>
        </p:nvSpPr>
        <p:spPr>
          <a:xfrm>
            <a:off x="9001145" y="6429246"/>
            <a:ext cx="2521844" cy="276999"/>
          </a:xfrm>
          <a:prstGeom prst="rect">
            <a:avLst/>
          </a:prstGeom>
          <a:noFill/>
        </p:spPr>
        <p:txBody>
          <a:bodyPr wrap="none" rtlCol="0">
            <a:spAutoFit/>
          </a:bodyPr>
          <a:lstStyle/>
          <a:p>
            <a:r>
              <a:rPr lang="de-DE" sz="1200" dirty="0">
                <a:solidFill>
                  <a:schemeClr val="tx1"/>
                </a:solidFill>
              </a:rPr>
              <a:t>Hossien Eldeeb – </a:t>
            </a:r>
            <a:r>
              <a:rPr lang="de-DE" sz="1200" dirty="0" err="1">
                <a:solidFill>
                  <a:schemeClr val="tx1"/>
                </a:solidFill>
              </a:rPr>
              <a:t>Ozyegin</a:t>
            </a:r>
            <a:r>
              <a:rPr lang="de-DE" sz="1200" baseline="0" dirty="0">
                <a:solidFill>
                  <a:schemeClr val="tx1"/>
                </a:solidFill>
              </a:rPr>
              <a:t> University</a:t>
            </a:r>
            <a:endParaRPr lang="de-DE"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Channel Modelling for LC in TGbb: Validation of Ray Tracing Models by Measurements</a:t>
            </a:r>
            <a:endParaRPr lang="en-GB" sz="3600" dirty="0"/>
          </a:p>
        </p:txBody>
      </p:sp>
      <p:sp>
        <p:nvSpPr>
          <p:cNvPr id="3074" name="Rectangle 2"/>
          <p:cNvSpPr>
            <a:spLocks noGrp="1" noChangeArrowheads="1"/>
          </p:cNvSpPr>
          <p:nvPr>
            <p:ph type="subTitle" idx="1"/>
          </p:nvPr>
        </p:nvSpPr>
        <p:spPr>
          <a:xfrm>
            <a:off x="1828800" y="162880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2020-08-17</a:t>
            </a:r>
          </a:p>
        </p:txBody>
      </p:sp>
      <p:sp>
        <p:nvSpPr>
          <p:cNvPr id="3076" name="Rectangle 4"/>
          <p:cNvSpPr>
            <a:spLocks noChangeArrowheads="1"/>
          </p:cNvSpPr>
          <p:nvPr/>
        </p:nvSpPr>
        <p:spPr bwMode="auto">
          <a:xfrm>
            <a:off x="993775" y="19888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a:t>
            </a:fld>
            <a:endParaRPr lang="en-GB" dirty="0"/>
          </a:p>
        </p:txBody>
      </p:sp>
      <p:graphicFrame>
        <p:nvGraphicFramePr>
          <p:cNvPr id="10" name="Object 3"/>
          <p:cNvGraphicFramePr>
            <a:graphicFrameLocks noChangeAspect="1"/>
          </p:cNvGraphicFramePr>
          <p:nvPr>
            <p:extLst>
              <p:ext uri="{D42A27DB-BD31-4B8C-83A1-F6EECF244321}">
                <p14:modId xmlns:p14="http://schemas.microsoft.com/office/powerpoint/2010/main" val="1107142708"/>
              </p:ext>
            </p:extLst>
          </p:nvPr>
        </p:nvGraphicFramePr>
        <p:xfrm>
          <a:off x="914400" y="2562225"/>
          <a:ext cx="11239500" cy="6143625"/>
        </p:xfrm>
        <a:graphic>
          <a:graphicData uri="http://schemas.openxmlformats.org/presentationml/2006/ole">
            <mc:AlternateContent xmlns:mc="http://schemas.openxmlformats.org/markup-compatibility/2006">
              <mc:Choice xmlns:v="urn:schemas-microsoft-com:vml" Requires="v">
                <p:oleObj spid="_x0000_s3832" name="Document" r:id="rId4" imgW="7554341" imgH="4141249" progId="Word.Document.8">
                  <p:embed/>
                </p:oleObj>
              </mc:Choice>
              <mc:Fallback>
                <p:oleObj name="Document" r:id="rId4" imgW="7554341" imgH="4141249" progId="Word.Document.8">
                  <p:embed/>
                  <p:pic>
                    <p:nvPicPr>
                      <p:cNvPr id="3075" name="Object 3"/>
                      <p:cNvPicPr>
                        <a:picLocks noChangeAspect="1" noChangeArrowheads="1"/>
                      </p:cNvPicPr>
                      <p:nvPr/>
                    </p:nvPicPr>
                    <p:blipFill>
                      <a:blip r:embed="rId5"/>
                      <a:srcRect/>
                      <a:stretch>
                        <a:fillRect/>
                      </a:stretch>
                    </p:blipFill>
                    <p:spPr bwMode="auto">
                      <a:xfrm>
                        <a:off x="914400" y="2562225"/>
                        <a:ext cx="11239500" cy="6143625"/>
                      </a:xfrm>
                      <a:prstGeom prst="rect">
                        <a:avLst/>
                      </a:prstGeom>
                      <a:noFill/>
                    </p:spPr>
                  </p:pic>
                </p:oleObj>
              </mc:Fallback>
            </mc:AlternateContent>
          </a:graphicData>
        </a:graphic>
      </p:graphicFrame>
      <p:sp>
        <p:nvSpPr>
          <p:cNvPr id="8"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Modeling of Tx Front-end</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10</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pic>
        <p:nvPicPr>
          <p:cNvPr id="9" name="Picture 8" descr="A screenshot of a cell phone&#10;&#10;Description automatically generated">
            <a:extLst>
              <a:ext uri="{FF2B5EF4-FFF2-40B4-BE49-F238E27FC236}">
                <a16:creationId xmlns:a16="http://schemas.microsoft.com/office/drawing/2014/main" id="{03B359C8-43AE-4439-ABC5-197978929EBC}"/>
              </a:ext>
            </a:extLst>
          </p:cNvPr>
          <p:cNvPicPr>
            <a:picLocks noChangeAspect="1"/>
          </p:cNvPicPr>
          <p:nvPr/>
        </p:nvPicPr>
        <p:blipFill rotWithShape="1">
          <a:blip r:embed="rId2">
            <a:extLst>
              <a:ext uri="{28A0092B-C50C-407E-A947-70E740481C1C}">
                <a14:useLocalDpi xmlns:a14="http://schemas.microsoft.com/office/drawing/2010/main" val="0"/>
              </a:ext>
            </a:extLst>
          </a:blip>
          <a:srcRect t="808"/>
          <a:stretch/>
        </p:blipFill>
        <p:spPr>
          <a:xfrm>
            <a:off x="7187548" y="1441351"/>
            <a:ext cx="4114800" cy="4985645"/>
          </a:xfrm>
          <a:prstGeom prst="rect">
            <a:avLst/>
          </a:prstGeom>
        </p:spPr>
      </p:pic>
      <p:sp>
        <p:nvSpPr>
          <p:cNvPr id="11" name="Rectangle 2">
            <a:extLst>
              <a:ext uri="{FF2B5EF4-FFF2-40B4-BE49-F238E27FC236}">
                <a16:creationId xmlns:a16="http://schemas.microsoft.com/office/drawing/2014/main" id="{34D2E636-107A-4247-94C9-8F34BCFFA3DA}"/>
              </a:ext>
            </a:extLst>
          </p:cNvPr>
          <p:cNvSpPr>
            <a:spLocks noGrp="1" noChangeArrowheads="1"/>
          </p:cNvSpPr>
          <p:nvPr>
            <p:ph idx="1"/>
          </p:nvPr>
        </p:nvSpPr>
        <p:spPr>
          <a:xfrm>
            <a:off x="914401" y="1556792"/>
            <a:ext cx="6189711" cy="792088"/>
          </a:xfrm>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In our set-up, the Tx front-end consists of four OSRAM OSLON SFH-4715AS LEDs which has the centroid wavelength at 850 nm and with the simulated emission pattern given as follows.</a:t>
            </a:r>
            <a:endParaRPr lang="en-GB" sz="1600" b="0" dirty="0">
              <a:latin typeface="+mj-lt"/>
            </a:endParaRPr>
          </a:p>
        </p:txBody>
      </p:sp>
      <p:sp>
        <p:nvSpPr>
          <p:cNvPr id="13" name="TextBox 7">
            <a:extLst>
              <a:ext uri="{FF2B5EF4-FFF2-40B4-BE49-F238E27FC236}">
                <a16:creationId xmlns:a16="http://schemas.microsoft.com/office/drawing/2014/main" id="{053A2D90-22E3-43B9-BE8D-7CA9A3BD9D4E}"/>
              </a:ext>
            </a:extLst>
          </p:cNvPr>
          <p:cNvSpPr txBox="1"/>
          <p:nvPr/>
        </p:nvSpPr>
        <p:spPr>
          <a:xfrm>
            <a:off x="2207568" y="5894850"/>
            <a:ext cx="3766188" cy="338554"/>
          </a:xfrm>
          <a:prstGeom prst="rect">
            <a:avLst/>
          </a:prstGeom>
          <a:noFill/>
        </p:spPr>
        <p:txBody>
          <a:bodyPr wrap="square">
            <a:spAutoFit/>
          </a:bodyPr>
          <a:lstStyle/>
          <a:p>
            <a:pPr algn="ctr" defTabSz="914400">
              <a:buClr>
                <a:srgbClr val="3366CC"/>
              </a:buClr>
              <a:buSzPct val="150000"/>
              <a:buFontTx/>
              <a:buNone/>
              <a:defRPr/>
            </a:pPr>
            <a:r>
              <a:rPr lang="en-US" sz="1600" dirty="0">
                <a:solidFill>
                  <a:srgbClr val="000000"/>
                </a:solidFill>
                <a:latin typeface="Times New Roman" pitchFamily="18" charset="0"/>
                <a:ea typeface="+mn-ea"/>
              </a:rPr>
              <a:t>Simulated radiation pattern in OpticStudio</a:t>
            </a:r>
            <a:r>
              <a:rPr lang="en-US" sz="1600" baseline="30000" dirty="0">
                <a:solidFill>
                  <a:srgbClr val="000000"/>
                </a:solidFill>
                <a:latin typeface="Times New Roman" pitchFamily="18" charset="0"/>
                <a:ea typeface="+mn-ea"/>
              </a:rPr>
              <a:t>®</a:t>
            </a:r>
          </a:p>
        </p:txBody>
      </p:sp>
      <p:pic>
        <p:nvPicPr>
          <p:cNvPr id="3" name="Picture 2">
            <a:extLst>
              <a:ext uri="{FF2B5EF4-FFF2-40B4-BE49-F238E27FC236}">
                <a16:creationId xmlns:a16="http://schemas.microsoft.com/office/drawing/2014/main" id="{38BB5C95-CA94-44B2-BBC9-DE0D45EF026B}"/>
              </a:ext>
            </a:extLst>
          </p:cNvPr>
          <p:cNvPicPr>
            <a:picLocks noChangeAspect="1"/>
          </p:cNvPicPr>
          <p:nvPr/>
        </p:nvPicPr>
        <p:blipFill rotWithShape="1">
          <a:blip r:embed="rId3"/>
          <a:srcRect r="275"/>
          <a:stretch/>
        </p:blipFill>
        <p:spPr>
          <a:xfrm>
            <a:off x="651967" y="2468513"/>
            <a:ext cx="6915150" cy="3438525"/>
          </a:xfrm>
          <a:prstGeom prst="rect">
            <a:avLst/>
          </a:prstGeom>
        </p:spPr>
      </p:pic>
    </p:spTree>
    <p:extLst>
      <p:ext uri="{BB962C8B-B14F-4D97-AF65-F5344CB8AC3E}">
        <p14:creationId xmlns:p14="http://schemas.microsoft.com/office/powerpoint/2010/main" val="162020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23926"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Modeling of Rx Front-end</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11</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11" name="Rectangle 2">
            <a:extLst>
              <a:ext uri="{FF2B5EF4-FFF2-40B4-BE49-F238E27FC236}">
                <a16:creationId xmlns:a16="http://schemas.microsoft.com/office/drawing/2014/main" id="{34D2E636-107A-4247-94C9-8F34BCFFA3DA}"/>
              </a:ext>
            </a:extLst>
          </p:cNvPr>
          <p:cNvSpPr>
            <a:spLocks noGrp="1" noChangeArrowheads="1"/>
          </p:cNvSpPr>
          <p:nvPr>
            <p:ph idx="1"/>
          </p:nvPr>
        </p:nvSpPr>
        <p:spPr>
          <a:xfrm>
            <a:off x="914401" y="1556792"/>
            <a:ext cx="6189711" cy="792088"/>
          </a:xfrm>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In our set-up, the </a:t>
            </a:r>
            <a:r>
              <a:rPr lang="en-US" sz="1600" b="0" dirty="0"/>
              <a:t>Rx front-end is equipped with five HAMAMATSU-S6968 PDs with a high sensitivity around 850 nm</a:t>
            </a:r>
            <a:r>
              <a:rPr lang="en-US" sz="1600" b="0" dirty="0">
                <a:latin typeface="+mj-lt"/>
              </a:rPr>
              <a:t> with a coating </a:t>
            </a:r>
            <a:r>
              <a:rPr lang="en-US" sz="1600" b="0" dirty="0" smtClean="0">
                <a:latin typeface="+mj-lt"/>
              </a:rPr>
              <a:t>and directivity </a:t>
            </a:r>
            <a:r>
              <a:rPr lang="en-US" sz="1600" b="0" dirty="0">
                <a:latin typeface="+mj-lt"/>
              </a:rPr>
              <a:t>given as follows.</a:t>
            </a:r>
            <a:endParaRPr lang="en-GB" sz="1600" b="0" dirty="0">
              <a:latin typeface="+mj-lt"/>
            </a:endParaRPr>
          </a:p>
        </p:txBody>
      </p:sp>
      <p:sp>
        <p:nvSpPr>
          <p:cNvPr id="13" name="TextBox 7">
            <a:extLst>
              <a:ext uri="{FF2B5EF4-FFF2-40B4-BE49-F238E27FC236}">
                <a16:creationId xmlns:a16="http://schemas.microsoft.com/office/drawing/2014/main" id="{053A2D90-22E3-43B9-BE8D-7CA9A3BD9D4E}"/>
              </a:ext>
            </a:extLst>
          </p:cNvPr>
          <p:cNvSpPr txBox="1"/>
          <p:nvPr/>
        </p:nvSpPr>
        <p:spPr>
          <a:xfrm>
            <a:off x="1919536" y="5894850"/>
            <a:ext cx="4054220" cy="338554"/>
          </a:xfrm>
          <a:prstGeom prst="rect">
            <a:avLst/>
          </a:prstGeom>
          <a:noFill/>
        </p:spPr>
        <p:txBody>
          <a:bodyPr wrap="square">
            <a:spAutoFit/>
          </a:bodyPr>
          <a:lstStyle/>
          <a:p>
            <a:pPr algn="ctr" defTabSz="914400">
              <a:buClr>
                <a:srgbClr val="3366CC"/>
              </a:buClr>
              <a:buSzPct val="150000"/>
              <a:buFontTx/>
              <a:buNone/>
              <a:defRPr/>
            </a:pPr>
            <a:r>
              <a:rPr lang="en-US" sz="1600" dirty="0">
                <a:solidFill>
                  <a:srgbClr val="000000"/>
                </a:solidFill>
                <a:latin typeface="Times New Roman" pitchFamily="18" charset="0"/>
                <a:ea typeface="+mn-ea"/>
              </a:rPr>
              <a:t>Simulated receiver directivity in OpticStudio</a:t>
            </a:r>
            <a:r>
              <a:rPr lang="en-US" sz="1600" baseline="30000" dirty="0">
                <a:solidFill>
                  <a:srgbClr val="000000"/>
                </a:solidFill>
                <a:latin typeface="Times New Roman" pitchFamily="18" charset="0"/>
                <a:ea typeface="+mn-ea"/>
              </a:rPr>
              <a:t>®</a:t>
            </a:r>
          </a:p>
        </p:txBody>
      </p:sp>
      <p:pic>
        <p:nvPicPr>
          <p:cNvPr id="12" name="Picture 11">
            <a:extLst>
              <a:ext uri="{FF2B5EF4-FFF2-40B4-BE49-F238E27FC236}">
                <a16:creationId xmlns:a16="http://schemas.microsoft.com/office/drawing/2014/main" id="{25642BC7-05D0-475F-A4E3-4D3601F53FE9}"/>
              </a:ext>
            </a:extLst>
          </p:cNvPr>
          <p:cNvPicPr>
            <a:picLocks noChangeAspect="1"/>
          </p:cNvPicPr>
          <p:nvPr/>
        </p:nvPicPr>
        <p:blipFill>
          <a:blip r:embed="rId2"/>
          <a:stretch>
            <a:fillRect/>
          </a:stretch>
        </p:blipFill>
        <p:spPr>
          <a:xfrm>
            <a:off x="7182478" y="1556791"/>
            <a:ext cx="4098098" cy="4872161"/>
          </a:xfrm>
          <a:prstGeom prst="rect">
            <a:avLst/>
          </a:prstGeom>
        </p:spPr>
      </p:pic>
      <p:pic>
        <p:nvPicPr>
          <p:cNvPr id="15" name="Picture 14">
            <a:extLst>
              <a:ext uri="{FF2B5EF4-FFF2-40B4-BE49-F238E27FC236}">
                <a16:creationId xmlns:a16="http://schemas.microsoft.com/office/drawing/2014/main" id="{3D8ACCDC-8D09-45A2-B1C1-FAC9F44D23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15480" y="2354545"/>
            <a:ext cx="5400599" cy="3566160"/>
          </a:xfrm>
          <a:prstGeom prst="rect">
            <a:avLst/>
          </a:prstGeom>
        </p:spPr>
      </p:pic>
    </p:spTree>
    <p:extLst>
      <p:ext uri="{BB962C8B-B14F-4D97-AF65-F5344CB8AC3E}">
        <p14:creationId xmlns:p14="http://schemas.microsoft.com/office/powerpoint/2010/main" val="182897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Simulation Parameters</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12</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graphicFrame>
        <p:nvGraphicFramePr>
          <p:cNvPr id="12" name="Table 11">
            <a:extLst>
              <a:ext uri="{FF2B5EF4-FFF2-40B4-BE49-F238E27FC236}">
                <a16:creationId xmlns:a16="http://schemas.microsoft.com/office/drawing/2014/main" id="{320863D1-F07B-440A-846F-4BA2AE739D79}"/>
              </a:ext>
            </a:extLst>
          </p:cNvPr>
          <p:cNvGraphicFramePr>
            <a:graphicFrameLocks noGrp="1"/>
          </p:cNvGraphicFramePr>
          <p:nvPr>
            <p:extLst>
              <p:ext uri="{D42A27DB-BD31-4B8C-83A1-F6EECF244321}">
                <p14:modId xmlns:p14="http://schemas.microsoft.com/office/powerpoint/2010/main" val="3910063512"/>
              </p:ext>
            </p:extLst>
          </p:nvPr>
        </p:nvGraphicFramePr>
        <p:xfrm>
          <a:off x="2577133" y="1479017"/>
          <a:ext cx="7056784" cy="4863075"/>
        </p:xfrm>
        <a:graphic>
          <a:graphicData uri="http://schemas.openxmlformats.org/drawingml/2006/table">
            <a:tbl>
              <a:tblPr firstRow="1" firstCol="1" bandRow="1">
                <a:tableStyleId>{5940675A-B579-460E-94D1-54222C63F5DA}</a:tableStyleId>
              </a:tblPr>
              <a:tblGrid>
                <a:gridCol w="2405722">
                  <a:extLst>
                    <a:ext uri="{9D8B030D-6E8A-4147-A177-3AD203B41FA5}">
                      <a16:colId xmlns:a16="http://schemas.microsoft.com/office/drawing/2014/main" val="20000"/>
                    </a:ext>
                  </a:extLst>
                </a:gridCol>
                <a:gridCol w="4651062">
                  <a:extLst>
                    <a:ext uri="{9D8B030D-6E8A-4147-A177-3AD203B41FA5}">
                      <a16:colId xmlns:a16="http://schemas.microsoft.com/office/drawing/2014/main" val="20001"/>
                    </a:ext>
                  </a:extLst>
                </a:gridCol>
              </a:tblGrid>
              <a:tr h="321433">
                <a:tc gridSpan="2">
                  <a:txBody>
                    <a:bodyPr/>
                    <a:lstStyle/>
                    <a:p>
                      <a:pPr marL="0" marR="0" algn="ctr">
                        <a:lnSpc>
                          <a:spcPct val="115000"/>
                        </a:lnSpc>
                        <a:spcBef>
                          <a:spcPts val="0"/>
                        </a:spcBef>
                        <a:spcAft>
                          <a:spcPts val="0"/>
                        </a:spcAft>
                      </a:pPr>
                      <a:r>
                        <a:rPr lang="en-US" sz="1800" b="1" dirty="0">
                          <a:effectLst/>
                          <a:latin typeface="+mj-lt"/>
                          <a:ea typeface="Calibri"/>
                          <a:cs typeface="Times New Roman"/>
                        </a:rPr>
                        <a:t>Room Model</a:t>
                      </a:r>
                    </a:p>
                  </a:txBody>
                  <a:tcPr marL="68580" marR="68580" marT="0" marB="0"/>
                </a:tc>
                <a:tc hMerge="1">
                  <a:txBody>
                    <a:bodyPr/>
                    <a:lstStyle/>
                    <a:p>
                      <a:pPr marL="0" marR="0" algn="l">
                        <a:lnSpc>
                          <a:spcPct val="115000"/>
                        </a:lnSpc>
                        <a:spcBef>
                          <a:spcPts val="0"/>
                        </a:spcBef>
                        <a:spcAft>
                          <a:spcPts val="0"/>
                        </a:spcAft>
                      </a:pPr>
                      <a:endParaRPr lang="en-US" sz="1600" dirty="0">
                        <a:effectLst/>
                        <a:latin typeface="+mj-lt"/>
                      </a:endParaRPr>
                    </a:p>
                  </a:txBody>
                  <a:tcPr marL="68580" marR="68580" marT="0" marB="0"/>
                </a:tc>
                <a:extLst>
                  <a:ext uri="{0D108BD9-81ED-4DB2-BD59-A6C34878D82A}">
                    <a16:rowId xmlns:a16="http://schemas.microsoft.com/office/drawing/2014/main" val="1577976126"/>
                  </a:ext>
                </a:extLst>
              </a:tr>
              <a:tr h="863932">
                <a:tc>
                  <a:txBody>
                    <a:bodyPr/>
                    <a:lstStyle/>
                    <a:p>
                      <a:pPr marL="0" marR="0" algn="l">
                        <a:lnSpc>
                          <a:spcPct val="115000"/>
                        </a:lnSpc>
                        <a:spcBef>
                          <a:spcPts val="0"/>
                        </a:spcBef>
                        <a:spcAft>
                          <a:spcPts val="0"/>
                        </a:spcAft>
                      </a:pPr>
                      <a:r>
                        <a:rPr lang="en-US" sz="1600" b="1" dirty="0">
                          <a:effectLst/>
                          <a:latin typeface="+mj-lt"/>
                        </a:rPr>
                        <a:t>Room size</a:t>
                      </a:r>
                      <a:endParaRPr lang="en-US" sz="1600" b="1" dirty="0">
                        <a:effectLst/>
                        <a:latin typeface="+mj-lt"/>
                        <a:ea typeface="Calibri"/>
                        <a:cs typeface="Times New Roman"/>
                      </a:endParaRPr>
                    </a:p>
                    <a:p>
                      <a:pPr marL="0" marR="0" algn="l">
                        <a:lnSpc>
                          <a:spcPct val="115000"/>
                        </a:lnSpc>
                        <a:spcBef>
                          <a:spcPts val="0"/>
                        </a:spcBef>
                        <a:spcAft>
                          <a:spcPts val="0"/>
                        </a:spcAft>
                      </a:pPr>
                      <a:r>
                        <a:rPr lang="en-US" sz="1600" b="1" dirty="0">
                          <a:effectLst/>
                          <a:latin typeface="+mj-lt"/>
                        </a:rPr>
                        <a:t>Coating materials</a:t>
                      </a:r>
                      <a:endParaRPr lang="en-US" sz="1600" b="1" dirty="0">
                        <a:effectLst/>
                        <a:latin typeface="+mj-lt"/>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b="0" kern="1200" dirty="0">
                          <a:solidFill>
                            <a:schemeClr val="tx1"/>
                          </a:solidFill>
                          <a:latin typeface="+mj-lt"/>
                          <a:ea typeface="+mn-ea"/>
                          <a:cs typeface="+mn-cs"/>
                        </a:rPr>
                        <a:t>5.7 m ×4.5 m × 3 m</a:t>
                      </a:r>
                      <a:endParaRPr lang="en-US" sz="1600" dirty="0">
                        <a:effectLst/>
                        <a:latin typeface="+mj-lt"/>
                      </a:endParaRPr>
                    </a:p>
                    <a:p>
                      <a:pPr marL="0" marR="0" algn="l">
                        <a:lnSpc>
                          <a:spcPct val="115000"/>
                        </a:lnSpc>
                        <a:spcBef>
                          <a:spcPts val="0"/>
                        </a:spcBef>
                        <a:spcAft>
                          <a:spcPts val="0"/>
                        </a:spcAft>
                      </a:pPr>
                      <a:r>
                        <a:rPr lang="en-US" sz="1600" dirty="0">
                          <a:effectLst/>
                          <a:latin typeface="+mj-lt"/>
                        </a:rPr>
                        <a:t>Walls: Plaster,</a:t>
                      </a:r>
                      <a:r>
                        <a:rPr lang="en-US" sz="1600" baseline="0" dirty="0">
                          <a:effectLst/>
                          <a:latin typeface="+mj-lt"/>
                        </a:rPr>
                        <a:t> Roof: </a:t>
                      </a:r>
                      <a:r>
                        <a:rPr lang="en-US" sz="1600" dirty="0">
                          <a:effectLst/>
                          <a:latin typeface="+mj-lt"/>
                        </a:rPr>
                        <a:t>Ceiling,</a:t>
                      </a:r>
                      <a:r>
                        <a:rPr lang="en-US" sz="1600" baseline="0" dirty="0">
                          <a:effectLst/>
                          <a:latin typeface="+mj-lt"/>
                        </a:rPr>
                        <a:t> </a:t>
                      </a:r>
                      <a:r>
                        <a:rPr lang="en-US" sz="1600" dirty="0">
                          <a:effectLst/>
                          <a:latin typeface="+mj-lt"/>
                        </a:rPr>
                        <a:t>Floor: Pinewood, </a:t>
                      </a:r>
                    </a:p>
                    <a:p>
                      <a:pPr marL="0" marR="0" algn="l">
                        <a:lnSpc>
                          <a:spcPct val="115000"/>
                        </a:lnSpc>
                        <a:spcBef>
                          <a:spcPts val="0"/>
                        </a:spcBef>
                        <a:spcAft>
                          <a:spcPts val="0"/>
                        </a:spcAft>
                      </a:pPr>
                      <a:r>
                        <a:rPr lang="en-US" sz="1600" dirty="0">
                          <a:effectLst/>
                          <a:latin typeface="+mj-lt"/>
                        </a:rPr>
                        <a:t>Tripod: </a:t>
                      </a:r>
                      <a:r>
                        <a:rPr lang="en-US" sz="1800" b="0" i="0" kern="1200" dirty="0">
                          <a:solidFill>
                            <a:schemeClr val="tx1"/>
                          </a:solidFill>
                          <a:effectLst/>
                          <a:latin typeface="+mj-lt"/>
                          <a:ea typeface="+mn-ea"/>
                          <a:cs typeface="+mn-cs"/>
                        </a:rPr>
                        <a:t>Aluminum</a:t>
                      </a:r>
                      <a:endParaRPr lang="en-US" sz="1600" dirty="0">
                        <a:effectLst/>
                        <a:latin typeface="+mj-lt"/>
                      </a:endParaRPr>
                    </a:p>
                  </a:txBody>
                  <a:tcPr marL="68580" marR="68580" marT="0" marB="0"/>
                </a:tc>
                <a:extLst>
                  <a:ext uri="{0D108BD9-81ED-4DB2-BD59-A6C34878D82A}">
                    <a16:rowId xmlns:a16="http://schemas.microsoft.com/office/drawing/2014/main" val="10000"/>
                  </a:ext>
                </a:extLst>
              </a:tr>
              <a:tr h="305667">
                <a:tc gridSpan="2">
                  <a:txBody>
                    <a:bodyPr/>
                    <a:lstStyle/>
                    <a:p>
                      <a:pPr marL="0" marR="0" algn="ctr">
                        <a:lnSpc>
                          <a:spcPct val="115000"/>
                        </a:lnSpc>
                        <a:spcBef>
                          <a:spcPts val="0"/>
                        </a:spcBef>
                        <a:spcAft>
                          <a:spcPts val="0"/>
                        </a:spcAft>
                      </a:pPr>
                      <a:r>
                        <a:rPr lang="en-US" sz="1800" b="1" dirty="0">
                          <a:effectLst/>
                          <a:latin typeface="+mj-lt"/>
                          <a:ea typeface="Calibri"/>
                          <a:cs typeface="Times New Roman"/>
                        </a:rPr>
                        <a:t>Transmitter Model</a:t>
                      </a:r>
                    </a:p>
                  </a:txBody>
                  <a:tcPr marL="68580" marR="68580" marT="0" marB="0"/>
                </a:tc>
                <a:tc hMerge="1">
                  <a:txBody>
                    <a:bodyPr/>
                    <a:lstStyle/>
                    <a:p>
                      <a:pPr marL="0" marR="0" algn="l">
                        <a:lnSpc>
                          <a:spcPct val="115000"/>
                        </a:lnSpc>
                        <a:spcBef>
                          <a:spcPts val="0"/>
                        </a:spcBef>
                        <a:spcAft>
                          <a:spcPts val="0"/>
                        </a:spcAft>
                      </a:pPr>
                      <a:endParaRPr lang="en-US" sz="1600" dirty="0">
                        <a:effectLst/>
                        <a:latin typeface="+mj-lt"/>
                      </a:endParaRPr>
                    </a:p>
                  </a:txBody>
                  <a:tcPr marL="68580" marR="68580" marT="0" marB="0"/>
                </a:tc>
                <a:extLst>
                  <a:ext uri="{0D108BD9-81ED-4DB2-BD59-A6C34878D82A}">
                    <a16:rowId xmlns:a16="http://schemas.microsoft.com/office/drawing/2014/main" val="4009850690"/>
                  </a:ext>
                </a:extLst>
              </a:tr>
              <a:tr h="1072916">
                <a:tc>
                  <a:txBody>
                    <a:bodyPr/>
                    <a:lstStyle/>
                    <a:p>
                      <a:pPr marL="0" marR="0" algn="l" defTabSz="914400" rtl="0" eaLnBrk="1" latinLnBrk="0" hangingPunct="1">
                        <a:lnSpc>
                          <a:spcPct val="115000"/>
                        </a:lnSpc>
                        <a:spcBef>
                          <a:spcPts val="0"/>
                        </a:spcBef>
                        <a:spcAft>
                          <a:spcPts val="0"/>
                        </a:spcAft>
                      </a:pPr>
                      <a:r>
                        <a:rPr lang="en-US" sz="1600" b="1" kern="1200" dirty="0">
                          <a:solidFill>
                            <a:schemeClr val="tx1"/>
                          </a:solidFill>
                          <a:effectLst/>
                          <a:latin typeface="+mj-lt"/>
                          <a:ea typeface="+mn-ea"/>
                          <a:cs typeface="+mn-cs"/>
                        </a:rPr>
                        <a:t>Brand</a:t>
                      </a:r>
                    </a:p>
                    <a:p>
                      <a:r>
                        <a:rPr lang="en-US" sz="1600" b="1" i="0" u="none" strike="noStrike" kern="1200" baseline="0" dirty="0">
                          <a:solidFill>
                            <a:schemeClr val="tx1"/>
                          </a:solidFill>
                          <a:latin typeface="+mj-lt"/>
                          <a:ea typeface="+mn-ea"/>
                          <a:cs typeface="+mn-cs"/>
                        </a:rPr>
                        <a:t>Center Wavelength</a:t>
                      </a:r>
                    </a:p>
                    <a:p>
                      <a:r>
                        <a:rPr lang="en-US" sz="1600" b="1" i="0" u="none" strike="noStrike" kern="1200" baseline="0" dirty="0">
                          <a:solidFill>
                            <a:schemeClr val="tx1"/>
                          </a:solidFill>
                          <a:latin typeface="+mj-lt"/>
                          <a:ea typeface="+mn-ea"/>
                          <a:cs typeface="+mn-cs"/>
                        </a:rPr>
                        <a:t>Optical Power</a:t>
                      </a:r>
                    </a:p>
                    <a:p>
                      <a:r>
                        <a:rPr lang="en-US" sz="1600" b="1" i="0" u="none" strike="noStrike" kern="1200" baseline="0" dirty="0">
                          <a:solidFill>
                            <a:schemeClr val="tx1"/>
                          </a:solidFill>
                          <a:latin typeface="+mj-lt"/>
                          <a:ea typeface="+mn-ea"/>
                          <a:cs typeface="+mn-cs"/>
                        </a:rPr>
                        <a:t>Number of LEDs</a:t>
                      </a:r>
                      <a:endParaRPr lang="en-US" sz="1400" b="1" kern="1200" dirty="0">
                        <a:solidFill>
                          <a:schemeClr val="tx1"/>
                        </a:solidFill>
                        <a:effectLst/>
                        <a:latin typeface="+mj-lt"/>
                        <a:ea typeface="+mn-ea"/>
                        <a:cs typeface="+mn-cs"/>
                      </a:endParaRPr>
                    </a:p>
                  </a:txBody>
                  <a:tcPr marL="68580" marR="68580" marT="0" marB="0"/>
                </a:tc>
                <a:tc>
                  <a:txBody>
                    <a:bodyPr/>
                    <a:lstStyle/>
                    <a:p>
                      <a:r>
                        <a:rPr lang="en-US" sz="1600" b="0" i="0" u="none" strike="noStrike" kern="1200" baseline="0" dirty="0">
                          <a:solidFill>
                            <a:schemeClr val="tx1"/>
                          </a:solidFill>
                          <a:latin typeface="+mj-lt"/>
                          <a:ea typeface="+mn-ea"/>
                          <a:cs typeface="+mn-cs"/>
                        </a:rPr>
                        <a:t>OSRAM-OSLON-Black-SFH4715AS</a:t>
                      </a:r>
                    </a:p>
                    <a:p>
                      <a:r>
                        <a:rPr lang="en-US" sz="1600" b="0" i="0" u="none" strike="noStrike" kern="1200" baseline="0" dirty="0">
                          <a:solidFill>
                            <a:schemeClr val="tx1"/>
                          </a:solidFill>
                          <a:latin typeface="+mj-lt"/>
                          <a:ea typeface="+mn-ea"/>
                          <a:cs typeface="+mn-cs"/>
                        </a:rPr>
                        <a:t>850 nm</a:t>
                      </a:r>
                    </a:p>
                    <a:p>
                      <a:r>
                        <a:rPr lang="en-US" sz="1600" b="0" i="0" u="none" strike="noStrike" kern="1200" baseline="0" dirty="0">
                          <a:solidFill>
                            <a:schemeClr val="tx1"/>
                          </a:solidFill>
                          <a:latin typeface="+mj-lt"/>
                          <a:ea typeface="+mn-ea"/>
                          <a:cs typeface="+mn-cs"/>
                        </a:rPr>
                        <a:t>1.3 W</a:t>
                      </a:r>
                    </a:p>
                    <a:p>
                      <a:r>
                        <a:rPr lang="en-US" sz="1600" b="0" i="0" u="none" strike="noStrike" kern="1200" baseline="0" dirty="0">
                          <a:solidFill>
                            <a:schemeClr val="tx1"/>
                          </a:solidFill>
                          <a:latin typeface="+mj-lt"/>
                          <a:ea typeface="+mn-ea"/>
                          <a:cs typeface="+mn-cs"/>
                        </a:rPr>
                        <a:t>4</a:t>
                      </a:r>
                      <a:endParaRPr lang="en-US" sz="16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4"/>
                  </a:ext>
                </a:extLst>
              </a:tr>
              <a:tr h="315982">
                <a:tc gridSpan="2">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mj-lt"/>
                          <a:ea typeface="+mn-ea"/>
                          <a:cs typeface="+mn-cs"/>
                        </a:rPr>
                        <a:t>Receiver Model</a:t>
                      </a:r>
                    </a:p>
                  </a:txBody>
                  <a:tcPr marL="68580" marR="68580"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600" kern="1200" dirty="0">
                        <a:solidFill>
                          <a:schemeClr val="tx1"/>
                        </a:solidFill>
                        <a:effectLst/>
                        <a:latin typeface="+mj-lt"/>
                        <a:ea typeface="+mn-ea"/>
                        <a:cs typeface="Times New Roman" pitchFamily="18" charset="0"/>
                      </a:endParaRPr>
                    </a:p>
                  </a:txBody>
                  <a:tcPr marL="68580" marR="68580" marT="0" marB="0"/>
                </a:tc>
                <a:extLst>
                  <a:ext uri="{0D108BD9-81ED-4DB2-BD59-A6C34878D82A}">
                    <a16:rowId xmlns:a16="http://schemas.microsoft.com/office/drawing/2014/main" val="10006"/>
                  </a:ext>
                </a:extLst>
              </a:tr>
              <a:tr h="1115852">
                <a:tc>
                  <a:txBody>
                    <a:bodyPr/>
                    <a:lstStyle/>
                    <a:p>
                      <a:pPr marL="0" marR="0" algn="l" defTabSz="914400" rtl="0" eaLnBrk="1" latinLnBrk="0" hangingPunct="1">
                        <a:lnSpc>
                          <a:spcPct val="115000"/>
                        </a:lnSpc>
                        <a:spcBef>
                          <a:spcPts val="0"/>
                        </a:spcBef>
                        <a:spcAft>
                          <a:spcPts val="0"/>
                        </a:spcAft>
                      </a:pPr>
                      <a:r>
                        <a:rPr lang="en-US" sz="1600" b="1" kern="1200" dirty="0">
                          <a:solidFill>
                            <a:schemeClr val="tx1"/>
                          </a:solidFill>
                          <a:effectLst/>
                          <a:latin typeface="+mj-lt"/>
                          <a:ea typeface="+mn-ea"/>
                          <a:cs typeface="+mn-cs"/>
                        </a:rPr>
                        <a:t>Brand</a:t>
                      </a:r>
                    </a:p>
                    <a:p>
                      <a:r>
                        <a:rPr lang="en-US" sz="1600" b="1" i="0" u="none" strike="noStrike" kern="1200" baseline="0" dirty="0">
                          <a:solidFill>
                            <a:schemeClr val="tx1"/>
                          </a:solidFill>
                          <a:latin typeface="+mj-lt"/>
                          <a:ea typeface="+mn-ea"/>
                          <a:cs typeface="+mn-cs"/>
                        </a:rPr>
                        <a:t>Active Area</a:t>
                      </a:r>
                    </a:p>
                    <a:p>
                      <a:r>
                        <a:rPr lang="en-US" sz="1600" b="1" i="0" u="none" strike="noStrike" kern="1200" baseline="0" dirty="0">
                          <a:solidFill>
                            <a:schemeClr val="tx1"/>
                          </a:solidFill>
                          <a:latin typeface="+mj-lt"/>
                          <a:ea typeface="+mn-ea"/>
                          <a:cs typeface="+mn-cs"/>
                        </a:rPr>
                        <a:t>Sensitivity at 850 nm</a:t>
                      </a:r>
                    </a:p>
                    <a:p>
                      <a:r>
                        <a:rPr lang="en-US" sz="1600" b="1" i="0" u="none" strike="noStrike" kern="1200" baseline="0" dirty="0">
                          <a:solidFill>
                            <a:schemeClr val="tx1"/>
                          </a:solidFill>
                          <a:latin typeface="+mj-lt"/>
                          <a:ea typeface="+mn-ea"/>
                          <a:cs typeface="+mn-cs"/>
                        </a:rPr>
                        <a:t>Number of Detectors</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mj-lt"/>
                          <a:ea typeface="+mn-ea"/>
                          <a:cs typeface="+mn-cs"/>
                        </a:rPr>
                        <a:t>HAMAMATSU-S6968 Series</a:t>
                      </a:r>
                      <a:endParaRPr lang="en-US" sz="1600" kern="1200" dirty="0">
                        <a:solidFill>
                          <a:schemeClr val="tx1"/>
                        </a:solidFill>
                        <a:effectLst/>
                        <a:latin typeface="+mj-lt"/>
                        <a:ea typeface="+mn-ea"/>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mj-lt"/>
                          <a:ea typeface="+mn-ea"/>
                          <a:cs typeface="+mn-cs"/>
                        </a:rPr>
                        <a:t>150 mm</a:t>
                      </a:r>
                      <a:r>
                        <a:rPr lang="en-US" sz="1600" b="0" i="0" u="none" strike="noStrike" kern="1200" baseline="30000" dirty="0">
                          <a:solidFill>
                            <a:schemeClr val="tx1"/>
                          </a:solidFill>
                          <a:latin typeface="+mj-lt"/>
                          <a:ea typeface="+mn-ea"/>
                          <a:cs typeface="+mn-cs"/>
                        </a:rPr>
                        <a:t>2</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mj-lt"/>
                          <a:ea typeface="+mn-ea"/>
                          <a:cs typeface="+mn-cs"/>
                        </a:rPr>
                        <a:t>0.63 A/W</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effectLst/>
                          <a:latin typeface="+mj-lt"/>
                          <a:ea typeface="+mn-ea"/>
                          <a:cs typeface="+mn-cs"/>
                        </a:rPr>
                        <a:t>5</a:t>
                      </a:r>
                      <a:endParaRPr lang="en-US" sz="1600" kern="1200" baseline="30000" dirty="0">
                        <a:solidFill>
                          <a:schemeClr val="tx1"/>
                        </a:solidFill>
                        <a:effectLst/>
                        <a:latin typeface="+mj-lt"/>
                        <a:ea typeface="+mn-ea"/>
                        <a:cs typeface="Times New Roman" pitchFamily="18" charset="0"/>
                      </a:endParaRPr>
                    </a:p>
                  </a:txBody>
                  <a:tcPr marL="68580" marR="68580" marT="0" marB="0"/>
                </a:tc>
                <a:extLst>
                  <a:ext uri="{0D108BD9-81ED-4DB2-BD59-A6C34878D82A}">
                    <a16:rowId xmlns:a16="http://schemas.microsoft.com/office/drawing/2014/main" val="3578422934"/>
                  </a:ext>
                </a:extLst>
              </a:tr>
              <a:tr h="278480">
                <a:tc gridSpan="2">
                  <a:txBody>
                    <a:bodyPr/>
                    <a:lstStyle/>
                    <a:p>
                      <a:pPr algn="ctr"/>
                      <a:r>
                        <a:rPr lang="en-US" sz="1800" b="1" kern="1200" dirty="0">
                          <a:solidFill>
                            <a:schemeClr val="tx1"/>
                          </a:solidFill>
                          <a:effectLst/>
                          <a:latin typeface="+mj-lt"/>
                          <a:ea typeface="+mn-ea"/>
                          <a:cs typeface="+mn-cs"/>
                        </a:rPr>
                        <a:t>VNA Model</a:t>
                      </a:r>
                      <a:endParaRPr lang="en-US" sz="1200" b="1" kern="1200" dirty="0">
                        <a:solidFill>
                          <a:schemeClr val="tx1"/>
                        </a:solidFill>
                        <a:effectLst/>
                        <a:latin typeface="+mj-lt"/>
                        <a:ea typeface="+mn-ea"/>
                        <a:cs typeface="+mn-cs"/>
                      </a:endParaRPr>
                    </a:p>
                  </a:txBody>
                  <a:tcPr marL="68580" marR="68580"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600" kern="1200" baseline="30000" dirty="0">
                        <a:solidFill>
                          <a:schemeClr val="tx1"/>
                        </a:solidFill>
                        <a:effectLst/>
                        <a:latin typeface="+mj-lt"/>
                        <a:ea typeface="+mn-ea"/>
                        <a:cs typeface="Times New Roman" pitchFamily="18" charset="0"/>
                      </a:endParaRPr>
                    </a:p>
                  </a:txBody>
                  <a:tcPr marL="68580" marR="68580" marT="0" marB="0"/>
                </a:tc>
                <a:extLst>
                  <a:ext uri="{0D108BD9-81ED-4DB2-BD59-A6C34878D82A}">
                    <a16:rowId xmlns:a16="http://schemas.microsoft.com/office/drawing/2014/main" val="3164987367"/>
                  </a:ext>
                </a:extLst>
              </a:tr>
              <a:tr h="546516">
                <a:tc>
                  <a:txBody>
                    <a:bodyPr/>
                    <a:lstStyle/>
                    <a:p>
                      <a:pPr marL="0" marR="0" algn="l" defTabSz="914400" rtl="0" eaLnBrk="1" latinLnBrk="0" hangingPunct="1">
                        <a:lnSpc>
                          <a:spcPct val="115000"/>
                        </a:lnSpc>
                        <a:spcBef>
                          <a:spcPts val="0"/>
                        </a:spcBef>
                        <a:spcAft>
                          <a:spcPts val="0"/>
                        </a:spcAft>
                      </a:pPr>
                      <a:r>
                        <a:rPr lang="en-US" sz="1600" b="1" i="0" u="none" strike="noStrike" kern="1200" baseline="0" dirty="0">
                          <a:solidFill>
                            <a:schemeClr val="tx1"/>
                          </a:solidFill>
                          <a:latin typeface="+mj-lt"/>
                          <a:ea typeface="+mn-ea"/>
                          <a:cs typeface="+mn-cs"/>
                        </a:rPr>
                        <a:t>Brand</a:t>
                      </a:r>
                    </a:p>
                    <a:p>
                      <a:pPr marL="0" marR="0" algn="l" defTabSz="914400" rtl="0" eaLnBrk="1" latinLnBrk="0" hangingPunct="1">
                        <a:lnSpc>
                          <a:spcPct val="115000"/>
                        </a:lnSpc>
                        <a:spcBef>
                          <a:spcPts val="0"/>
                        </a:spcBef>
                        <a:spcAft>
                          <a:spcPts val="0"/>
                        </a:spcAft>
                      </a:pPr>
                      <a:r>
                        <a:rPr lang="en-US" sz="1600" b="1" i="0" u="none" strike="noStrike" kern="1200" baseline="0" dirty="0">
                          <a:solidFill>
                            <a:schemeClr val="tx1"/>
                          </a:solidFill>
                          <a:latin typeface="+mj-lt"/>
                          <a:ea typeface="+mn-ea"/>
                          <a:cs typeface="+mn-cs"/>
                        </a:rPr>
                        <a:t>Operating Frequency</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mj-lt"/>
                          <a:ea typeface="+mn-ea"/>
                          <a:cs typeface="+mn-cs"/>
                        </a:rPr>
                        <a:t>Kesight-E5061B-3L5</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mj-lt"/>
                          <a:ea typeface="+mn-ea"/>
                          <a:cs typeface="+mn-cs"/>
                        </a:rPr>
                        <a:t>5 Hz and 3 GHz</a:t>
                      </a:r>
                      <a:endParaRPr lang="en-US" sz="1600" kern="1200" dirty="0">
                        <a:solidFill>
                          <a:schemeClr val="tx1"/>
                        </a:solidFill>
                        <a:effectLst/>
                        <a:latin typeface="+mj-lt"/>
                        <a:ea typeface="+mn-ea"/>
                        <a:cs typeface="Times New Roman" pitchFamily="18" charset="0"/>
                      </a:endParaRPr>
                    </a:p>
                  </a:txBody>
                  <a:tcPr marL="68580" marR="68580" marT="0" marB="0"/>
                </a:tc>
                <a:extLst>
                  <a:ext uri="{0D108BD9-81ED-4DB2-BD59-A6C34878D82A}">
                    <a16:rowId xmlns:a16="http://schemas.microsoft.com/office/drawing/2014/main" val="3289980789"/>
                  </a:ext>
                </a:extLst>
              </a:tr>
            </a:tbl>
          </a:graphicData>
        </a:graphic>
      </p:graphicFrame>
    </p:spTree>
    <p:extLst>
      <p:ext uri="{BB962C8B-B14F-4D97-AF65-F5344CB8AC3E}">
        <p14:creationId xmlns:p14="http://schemas.microsoft.com/office/powerpoint/2010/main" val="1529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Results (Amplitude Response)</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13</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pic>
        <p:nvPicPr>
          <p:cNvPr id="7" name="Picture 6">
            <a:extLst>
              <a:ext uri="{FF2B5EF4-FFF2-40B4-BE49-F238E27FC236}">
                <a16:creationId xmlns:a16="http://schemas.microsoft.com/office/drawing/2014/main" id="{E2C84DAD-1AC1-4DA1-9724-17428A2548A9}"/>
              </a:ext>
            </a:extLst>
          </p:cNvPr>
          <p:cNvPicPr>
            <a:picLocks noChangeAspect="1"/>
          </p:cNvPicPr>
          <p:nvPr/>
        </p:nvPicPr>
        <p:blipFill>
          <a:blip r:embed="rId3"/>
          <a:stretch>
            <a:fillRect/>
          </a:stretch>
        </p:blipFill>
        <p:spPr>
          <a:xfrm>
            <a:off x="823705" y="1729094"/>
            <a:ext cx="3472095" cy="2926080"/>
          </a:xfrm>
          <a:prstGeom prst="rect">
            <a:avLst/>
          </a:prstGeom>
        </p:spPr>
      </p:pic>
      <p:pic>
        <p:nvPicPr>
          <p:cNvPr id="9" name="Picture 8">
            <a:extLst>
              <a:ext uri="{FF2B5EF4-FFF2-40B4-BE49-F238E27FC236}">
                <a16:creationId xmlns:a16="http://schemas.microsoft.com/office/drawing/2014/main" id="{FE77BF06-ECD3-439C-9C83-EEFCF5D8CCFD}"/>
              </a:ext>
            </a:extLst>
          </p:cNvPr>
          <p:cNvPicPr>
            <a:picLocks noChangeAspect="1"/>
          </p:cNvPicPr>
          <p:nvPr/>
        </p:nvPicPr>
        <p:blipFill>
          <a:blip r:embed="rId4"/>
          <a:stretch>
            <a:fillRect/>
          </a:stretch>
        </p:blipFill>
        <p:spPr>
          <a:xfrm>
            <a:off x="4307041" y="1729383"/>
            <a:ext cx="3469496" cy="2926080"/>
          </a:xfrm>
          <a:prstGeom prst="rect">
            <a:avLst/>
          </a:prstGeom>
        </p:spPr>
      </p:pic>
      <p:pic>
        <p:nvPicPr>
          <p:cNvPr id="11" name="Picture 10">
            <a:extLst>
              <a:ext uri="{FF2B5EF4-FFF2-40B4-BE49-F238E27FC236}">
                <a16:creationId xmlns:a16="http://schemas.microsoft.com/office/drawing/2014/main" id="{94685D1E-F30C-41C0-9DD7-145D4EC26C30}"/>
              </a:ext>
            </a:extLst>
          </p:cNvPr>
          <p:cNvPicPr>
            <a:picLocks noChangeAspect="1"/>
          </p:cNvPicPr>
          <p:nvPr/>
        </p:nvPicPr>
        <p:blipFill>
          <a:blip r:embed="rId5"/>
          <a:stretch>
            <a:fillRect/>
          </a:stretch>
        </p:blipFill>
        <p:spPr>
          <a:xfrm>
            <a:off x="7771234" y="1733856"/>
            <a:ext cx="3494456" cy="2926080"/>
          </a:xfrm>
          <a:prstGeom prst="rect">
            <a:avLst/>
          </a:prstGeom>
        </p:spPr>
      </p:pic>
      <p:sp>
        <p:nvSpPr>
          <p:cNvPr id="13" name="TextBox 12">
            <a:extLst>
              <a:ext uri="{FF2B5EF4-FFF2-40B4-BE49-F238E27FC236}">
                <a16:creationId xmlns:a16="http://schemas.microsoft.com/office/drawing/2014/main" id="{F97FB21C-7412-4751-9D9C-C8B57D4B248C}"/>
              </a:ext>
            </a:extLst>
          </p:cNvPr>
          <p:cNvSpPr txBox="1"/>
          <p:nvPr/>
        </p:nvSpPr>
        <p:spPr>
          <a:xfrm>
            <a:off x="1628240" y="1369343"/>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a:t>
            </a:r>
          </a:p>
        </p:txBody>
      </p:sp>
      <p:sp>
        <p:nvSpPr>
          <p:cNvPr id="14" name="TextBox 13">
            <a:extLst>
              <a:ext uri="{FF2B5EF4-FFF2-40B4-BE49-F238E27FC236}">
                <a16:creationId xmlns:a16="http://schemas.microsoft.com/office/drawing/2014/main" id="{BAAE939C-2E54-4C2F-8799-B2C683B57E1C}"/>
              </a:ext>
            </a:extLst>
          </p:cNvPr>
          <p:cNvSpPr txBox="1"/>
          <p:nvPr/>
        </p:nvSpPr>
        <p:spPr>
          <a:xfrm>
            <a:off x="5300648" y="1370327"/>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a:t>
            </a:r>
          </a:p>
        </p:txBody>
      </p:sp>
      <p:sp>
        <p:nvSpPr>
          <p:cNvPr id="15" name="TextBox 14">
            <a:extLst>
              <a:ext uri="{FF2B5EF4-FFF2-40B4-BE49-F238E27FC236}">
                <a16:creationId xmlns:a16="http://schemas.microsoft.com/office/drawing/2014/main" id="{DD573443-D2BD-4E20-B2DB-3F52ECC41082}"/>
              </a:ext>
            </a:extLst>
          </p:cNvPr>
          <p:cNvSpPr txBox="1"/>
          <p:nvPr/>
        </p:nvSpPr>
        <p:spPr>
          <a:xfrm>
            <a:off x="8832304" y="1369343"/>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III</a:t>
            </a:r>
          </a:p>
        </p:txBody>
      </p:sp>
      <p:sp>
        <p:nvSpPr>
          <p:cNvPr id="2" name="TextBox 1">
            <a:extLst>
              <a:ext uri="{FF2B5EF4-FFF2-40B4-BE49-F238E27FC236}">
                <a16:creationId xmlns:a16="http://schemas.microsoft.com/office/drawing/2014/main" id="{C3795A1E-07F6-4744-9D16-567A792F8A7C}"/>
              </a:ext>
            </a:extLst>
          </p:cNvPr>
          <p:cNvSpPr txBox="1"/>
          <p:nvPr/>
        </p:nvSpPr>
        <p:spPr>
          <a:xfrm>
            <a:off x="914401" y="4637454"/>
            <a:ext cx="10361084" cy="1815882"/>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u="sng" dirty="0" smtClean="0">
                <a:solidFill>
                  <a:schemeClr val="tx1"/>
                </a:solidFill>
              </a:rPr>
              <a:t>Scenario I: </a:t>
            </a:r>
            <a:r>
              <a:rPr lang="en-US" sz="1600" dirty="0" smtClean="0">
                <a:solidFill>
                  <a:schemeClr val="tx1"/>
                </a:solidFill>
              </a:rPr>
              <a:t>The </a:t>
            </a:r>
            <a:r>
              <a:rPr lang="en-US" sz="1600" dirty="0">
                <a:solidFill>
                  <a:schemeClr val="tx1"/>
                </a:solidFill>
              </a:rPr>
              <a:t>amplitude response is relatively constant over </a:t>
            </a:r>
            <a:r>
              <a:rPr lang="en-US" sz="1600" dirty="0" smtClean="0">
                <a:solidFill>
                  <a:schemeClr val="tx1"/>
                </a:solidFill>
              </a:rPr>
              <a:t>the whole bandwidth</a:t>
            </a:r>
            <a:r>
              <a:rPr lang="en-US" sz="1600" dirty="0">
                <a:solidFill>
                  <a:schemeClr val="tx1"/>
                </a:solidFill>
              </a:rPr>
              <a:t>. As the </a:t>
            </a:r>
            <a:r>
              <a:rPr lang="en-US" sz="1600" dirty="0" smtClean="0">
                <a:solidFill>
                  <a:schemeClr val="tx1"/>
                </a:solidFill>
              </a:rPr>
              <a:t>distance </a:t>
            </a:r>
            <a:r>
              <a:rPr lang="en-US" sz="1600" dirty="0">
                <a:solidFill>
                  <a:schemeClr val="tx1"/>
                </a:solidFill>
              </a:rPr>
              <a:t>between Tx and </a:t>
            </a:r>
            <a:r>
              <a:rPr lang="en-US" sz="1600" dirty="0" smtClean="0">
                <a:solidFill>
                  <a:schemeClr val="tx1"/>
                </a:solidFill>
              </a:rPr>
              <a:t>Rx </a:t>
            </a:r>
            <a:r>
              <a:rPr lang="en-US" sz="1600" dirty="0">
                <a:solidFill>
                  <a:schemeClr val="tx1"/>
                </a:solidFill>
              </a:rPr>
              <a:t>increases from 1 m to 3 m, the DC gain </a:t>
            </a:r>
            <a:r>
              <a:rPr lang="en-US" sz="1600" dirty="0" smtClean="0">
                <a:solidFill>
                  <a:schemeClr val="tx1"/>
                </a:solidFill>
              </a:rPr>
              <a:t>reduces</a:t>
            </a:r>
            <a:r>
              <a:rPr lang="en-US" sz="1600" dirty="0">
                <a:solidFill>
                  <a:schemeClr val="tx1"/>
                </a:solidFill>
              </a:rPr>
              <a:t>. </a:t>
            </a:r>
            <a:endParaRPr lang="en-US" sz="1600" dirty="0" smtClean="0">
              <a:solidFill>
                <a:schemeClr val="tx1"/>
              </a:solidFill>
            </a:endParaRPr>
          </a:p>
          <a:p>
            <a:pPr marL="285750" indent="-285750" algn="just">
              <a:buFont typeface="Wingdings" panose="05000000000000000000" pitchFamily="2" charset="2"/>
              <a:buChar char="Ø"/>
            </a:pPr>
            <a:r>
              <a:rPr lang="en-US" sz="1600" u="sng" dirty="0" smtClean="0">
                <a:solidFill>
                  <a:schemeClr val="tx1"/>
                </a:solidFill>
              </a:rPr>
              <a:t>Scenario II</a:t>
            </a:r>
            <a:r>
              <a:rPr lang="en-US" sz="1600" dirty="0" smtClean="0">
                <a:solidFill>
                  <a:schemeClr val="tx1"/>
                </a:solidFill>
              </a:rPr>
              <a:t>: As </a:t>
            </a:r>
            <a:r>
              <a:rPr lang="en-US" sz="1600" dirty="0">
                <a:solidFill>
                  <a:schemeClr val="tx1"/>
                </a:solidFill>
              </a:rPr>
              <a:t>the </a:t>
            </a:r>
            <a:r>
              <a:rPr lang="en-US" sz="1600" dirty="0" smtClean="0">
                <a:solidFill>
                  <a:schemeClr val="tx1"/>
                </a:solidFill>
              </a:rPr>
              <a:t>distance </a:t>
            </a:r>
            <a:r>
              <a:rPr lang="en-US" sz="1600" dirty="0">
                <a:solidFill>
                  <a:schemeClr val="tx1"/>
                </a:solidFill>
              </a:rPr>
              <a:t>increases, the overlap between Tx radiation and Rx FOV reduces. Thus the possibility of signaling </a:t>
            </a:r>
            <a:r>
              <a:rPr lang="en-US" sz="1600" dirty="0" smtClean="0">
                <a:solidFill>
                  <a:schemeClr val="tx1"/>
                </a:solidFill>
              </a:rPr>
              <a:t>via the first </a:t>
            </a:r>
            <a:r>
              <a:rPr lang="en-US" sz="1600" dirty="0">
                <a:solidFill>
                  <a:schemeClr val="tx1"/>
                </a:solidFill>
              </a:rPr>
              <a:t>reflection </a:t>
            </a:r>
            <a:r>
              <a:rPr lang="en-US" sz="1600" dirty="0" smtClean="0">
                <a:solidFill>
                  <a:schemeClr val="tx1"/>
                </a:solidFill>
              </a:rPr>
              <a:t>declines </a:t>
            </a:r>
            <a:r>
              <a:rPr lang="en-US" sz="1600" dirty="0">
                <a:solidFill>
                  <a:schemeClr val="tx1"/>
                </a:solidFill>
              </a:rPr>
              <a:t>and multi-path reflections get </a:t>
            </a:r>
            <a:r>
              <a:rPr lang="en-US" sz="1600" dirty="0" smtClean="0">
                <a:solidFill>
                  <a:schemeClr val="tx1"/>
                </a:solidFill>
              </a:rPr>
              <a:t>more important. </a:t>
            </a:r>
            <a:r>
              <a:rPr lang="en-US" sz="1600" dirty="0">
                <a:solidFill>
                  <a:schemeClr val="tx1"/>
                </a:solidFill>
              </a:rPr>
              <a:t>As a result, a drop in the amplitude </a:t>
            </a:r>
            <a:r>
              <a:rPr lang="en-US" sz="1600" dirty="0" smtClean="0">
                <a:solidFill>
                  <a:schemeClr val="tx1"/>
                </a:solidFill>
              </a:rPr>
              <a:t>and more </a:t>
            </a:r>
            <a:r>
              <a:rPr lang="en-US" sz="1600" dirty="0">
                <a:solidFill>
                  <a:schemeClr val="tx1"/>
                </a:solidFill>
              </a:rPr>
              <a:t>ripples </a:t>
            </a:r>
            <a:r>
              <a:rPr lang="en-US" sz="1600" dirty="0" smtClean="0">
                <a:solidFill>
                  <a:schemeClr val="tx1"/>
                </a:solidFill>
              </a:rPr>
              <a:t>are observed </a:t>
            </a:r>
            <a:r>
              <a:rPr lang="en-US" sz="1600" dirty="0">
                <a:solidFill>
                  <a:schemeClr val="tx1"/>
                </a:solidFill>
              </a:rPr>
              <a:t>due to </a:t>
            </a:r>
            <a:r>
              <a:rPr lang="en-US" sz="1600" dirty="0" smtClean="0">
                <a:solidFill>
                  <a:schemeClr val="tx1"/>
                </a:solidFill>
              </a:rPr>
              <a:t>increasing delays between second- </a:t>
            </a:r>
            <a:r>
              <a:rPr lang="en-US" sz="1600" dirty="0">
                <a:solidFill>
                  <a:schemeClr val="tx1"/>
                </a:solidFill>
              </a:rPr>
              <a:t>and </a:t>
            </a:r>
            <a:r>
              <a:rPr lang="en-US" sz="1600" dirty="0" smtClean="0">
                <a:solidFill>
                  <a:schemeClr val="tx1"/>
                </a:solidFill>
              </a:rPr>
              <a:t>third-order </a:t>
            </a:r>
            <a:r>
              <a:rPr lang="en-US" sz="1600" dirty="0">
                <a:solidFill>
                  <a:schemeClr val="tx1"/>
                </a:solidFill>
              </a:rPr>
              <a:t>reflections. </a:t>
            </a:r>
            <a:endParaRPr lang="en-US" sz="1600" dirty="0" smtClean="0">
              <a:solidFill>
                <a:schemeClr val="tx1"/>
              </a:solidFill>
            </a:endParaRPr>
          </a:p>
          <a:p>
            <a:pPr marL="285750" indent="-285750" algn="just">
              <a:buFont typeface="Wingdings" panose="05000000000000000000" pitchFamily="2" charset="2"/>
              <a:buChar char="Ø"/>
            </a:pPr>
            <a:r>
              <a:rPr lang="en-US" sz="1600" u="sng" dirty="0" smtClean="0">
                <a:solidFill>
                  <a:schemeClr val="tx1"/>
                </a:solidFill>
              </a:rPr>
              <a:t>Scenario III: </a:t>
            </a:r>
            <a:r>
              <a:rPr lang="en-US" sz="1600" dirty="0" smtClean="0">
                <a:solidFill>
                  <a:schemeClr val="tx1"/>
                </a:solidFill>
              </a:rPr>
              <a:t>The </a:t>
            </a:r>
            <a:r>
              <a:rPr lang="en-US" sz="1600" dirty="0">
                <a:solidFill>
                  <a:schemeClr val="tx1"/>
                </a:solidFill>
              </a:rPr>
              <a:t>diffuse signal </a:t>
            </a:r>
            <a:r>
              <a:rPr lang="en-US" sz="1600" dirty="0" smtClean="0">
                <a:solidFill>
                  <a:schemeClr val="tx1"/>
                </a:solidFill>
              </a:rPr>
              <a:t>has a remarkable effect on the </a:t>
            </a:r>
            <a:r>
              <a:rPr lang="en-US" sz="1600" dirty="0">
                <a:solidFill>
                  <a:schemeClr val="tx1"/>
                </a:solidFill>
              </a:rPr>
              <a:t>amplitude response of the channel. </a:t>
            </a:r>
            <a:r>
              <a:rPr lang="en-US" sz="1600" dirty="0" smtClean="0">
                <a:solidFill>
                  <a:schemeClr val="tx1"/>
                </a:solidFill>
              </a:rPr>
              <a:t>It causes the fast </a:t>
            </a:r>
            <a:r>
              <a:rPr lang="en-US" sz="1600" dirty="0">
                <a:solidFill>
                  <a:schemeClr val="tx1"/>
                </a:solidFill>
              </a:rPr>
              <a:t>drop below 20 </a:t>
            </a:r>
            <a:r>
              <a:rPr lang="en-US" sz="1600" dirty="0" smtClean="0">
                <a:solidFill>
                  <a:schemeClr val="tx1"/>
                </a:solidFill>
              </a:rPr>
              <a:t>MHz, followed </a:t>
            </a:r>
            <a:r>
              <a:rPr lang="en-US" sz="1600" dirty="0">
                <a:solidFill>
                  <a:schemeClr val="tx1"/>
                </a:solidFill>
              </a:rPr>
              <a:t>by </a:t>
            </a:r>
            <a:r>
              <a:rPr lang="en-US" sz="1600" dirty="0" smtClean="0">
                <a:solidFill>
                  <a:schemeClr val="tx1"/>
                </a:solidFill>
              </a:rPr>
              <a:t>some ripple and few deep fades which occur always at higher frequencies.</a:t>
            </a:r>
            <a:endParaRPr lang="en-US" sz="1600" dirty="0">
              <a:solidFill>
                <a:schemeClr val="tx1"/>
              </a:solidFill>
            </a:endParaRPr>
          </a:p>
        </p:txBody>
      </p:sp>
    </p:spTree>
    <p:extLst>
      <p:ext uri="{BB962C8B-B14F-4D97-AF65-F5344CB8AC3E}">
        <p14:creationId xmlns:p14="http://schemas.microsoft.com/office/powerpoint/2010/main" val="248911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Results (Phase Response)</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14</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13" name="TextBox 12">
            <a:extLst>
              <a:ext uri="{FF2B5EF4-FFF2-40B4-BE49-F238E27FC236}">
                <a16:creationId xmlns:a16="http://schemas.microsoft.com/office/drawing/2014/main" id="{F97FB21C-7412-4751-9D9C-C8B57D4B248C}"/>
              </a:ext>
            </a:extLst>
          </p:cNvPr>
          <p:cNvSpPr txBox="1"/>
          <p:nvPr/>
        </p:nvSpPr>
        <p:spPr>
          <a:xfrm>
            <a:off x="1628240" y="1369343"/>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a:t>
            </a:r>
          </a:p>
        </p:txBody>
      </p:sp>
      <p:sp>
        <p:nvSpPr>
          <p:cNvPr id="14" name="TextBox 13">
            <a:extLst>
              <a:ext uri="{FF2B5EF4-FFF2-40B4-BE49-F238E27FC236}">
                <a16:creationId xmlns:a16="http://schemas.microsoft.com/office/drawing/2014/main" id="{BAAE939C-2E54-4C2F-8799-B2C683B57E1C}"/>
              </a:ext>
            </a:extLst>
          </p:cNvPr>
          <p:cNvSpPr txBox="1"/>
          <p:nvPr/>
        </p:nvSpPr>
        <p:spPr>
          <a:xfrm>
            <a:off x="5300648" y="1370327"/>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a:t>
            </a:r>
          </a:p>
        </p:txBody>
      </p:sp>
      <p:sp>
        <p:nvSpPr>
          <p:cNvPr id="15" name="TextBox 14">
            <a:extLst>
              <a:ext uri="{FF2B5EF4-FFF2-40B4-BE49-F238E27FC236}">
                <a16:creationId xmlns:a16="http://schemas.microsoft.com/office/drawing/2014/main" id="{DD573443-D2BD-4E20-B2DB-3F52ECC41082}"/>
              </a:ext>
            </a:extLst>
          </p:cNvPr>
          <p:cNvSpPr txBox="1"/>
          <p:nvPr/>
        </p:nvSpPr>
        <p:spPr>
          <a:xfrm>
            <a:off x="8832304" y="1369343"/>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III</a:t>
            </a:r>
          </a:p>
        </p:txBody>
      </p:sp>
      <p:sp>
        <p:nvSpPr>
          <p:cNvPr id="2" name="TextBox 1">
            <a:extLst>
              <a:ext uri="{FF2B5EF4-FFF2-40B4-BE49-F238E27FC236}">
                <a16:creationId xmlns:a16="http://schemas.microsoft.com/office/drawing/2014/main" id="{C3795A1E-07F6-4744-9D16-567A792F8A7C}"/>
              </a:ext>
            </a:extLst>
          </p:cNvPr>
          <p:cNvSpPr txBox="1"/>
          <p:nvPr/>
        </p:nvSpPr>
        <p:spPr>
          <a:xfrm>
            <a:off x="914400" y="4728046"/>
            <a:ext cx="10363199" cy="1323439"/>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u="sng" dirty="0">
                <a:solidFill>
                  <a:schemeClr val="tx1"/>
                </a:solidFill>
              </a:rPr>
              <a:t>In all scenarios</a:t>
            </a:r>
            <a:r>
              <a:rPr lang="en-US" sz="1600" dirty="0">
                <a:solidFill>
                  <a:schemeClr val="tx1"/>
                </a:solidFill>
              </a:rPr>
              <a:t>, the </a:t>
            </a:r>
            <a:r>
              <a:rPr lang="en-US" sz="1600" dirty="0" smtClean="0">
                <a:solidFill>
                  <a:schemeClr val="tx1"/>
                </a:solidFill>
              </a:rPr>
              <a:t>phase </a:t>
            </a:r>
            <a:r>
              <a:rPr lang="en-US" sz="1600" dirty="0">
                <a:solidFill>
                  <a:schemeClr val="tx1"/>
                </a:solidFill>
              </a:rPr>
              <a:t>response </a:t>
            </a:r>
            <a:r>
              <a:rPr lang="en-US" sz="1600" dirty="0" smtClean="0">
                <a:solidFill>
                  <a:schemeClr val="tx1"/>
                </a:solidFill>
              </a:rPr>
              <a:t>has an almost </a:t>
            </a:r>
            <a:r>
              <a:rPr lang="en-US" sz="1600" dirty="0">
                <a:solidFill>
                  <a:schemeClr val="tx1"/>
                </a:solidFill>
              </a:rPr>
              <a:t>constant </a:t>
            </a:r>
            <a:r>
              <a:rPr lang="en-US" sz="1600" dirty="0" smtClean="0">
                <a:solidFill>
                  <a:schemeClr val="tx1"/>
                </a:solidFill>
              </a:rPr>
              <a:t>slope if </a:t>
            </a:r>
            <a:r>
              <a:rPr lang="en-US" sz="1600" dirty="0">
                <a:solidFill>
                  <a:schemeClr val="tx1"/>
                </a:solidFill>
              </a:rPr>
              <a:t>there is minor ripple or </a:t>
            </a:r>
            <a:r>
              <a:rPr lang="en-US" sz="1600" dirty="0" smtClean="0">
                <a:solidFill>
                  <a:schemeClr val="tx1"/>
                </a:solidFill>
              </a:rPr>
              <a:t>fading in the amplitude response. The constant slope is due to the delay. In </a:t>
            </a:r>
            <a:r>
              <a:rPr lang="en-US" sz="1600" dirty="0">
                <a:solidFill>
                  <a:schemeClr val="tx1"/>
                </a:solidFill>
              </a:rPr>
              <a:t>case of ripple and particularly for the fading events, there is a significant variation in the slope of the phase response. </a:t>
            </a:r>
            <a:r>
              <a:rPr lang="en-US" sz="1600" dirty="0" smtClean="0">
                <a:solidFill>
                  <a:schemeClr val="tx1"/>
                </a:solidFill>
              </a:rPr>
              <a:t>It is demonstrated that </a:t>
            </a:r>
            <a:r>
              <a:rPr lang="en-US" sz="1600" dirty="0">
                <a:solidFill>
                  <a:schemeClr val="tx1"/>
                </a:solidFill>
              </a:rPr>
              <a:t>the amplitude and phase response results from simulation and experiments exhibit </a:t>
            </a:r>
            <a:r>
              <a:rPr lang="en-US" sz="1600" dirty="0" smtClean="0">
                <a:solidFill>
                  <a:schemeClr val="tx1"/>
                </a:solidFill>
              </a:rPr>
              <a:t>very similar </a:t>
            </a:r>
            <a:r>
              <a:rPr lang="en-US" sz="1600" dirty="0">
                <a:solidFill>
                  <a:schemeClr val="tx1"/>
                </a:solidFill>
              </a:rPr>
              <a:t>behavior </a:t>
            </a:r>
            <a:r>
              <a:rPr lang="en-US" sz="1600" dirty="0" smtClean="0">
                <a:solidFill>
                  <a:schemeClr val="tx1"/>
                </a:solidFill>
              </a:rPr>
              <a:t>having </a:t>
            </a:r>
            <a:r>
              <a:rPr lang="en-US" sz="1600" dirty="0">
                <a:solidFill>
                  <a:schemeClr val="tx1"/>
                </a:solidFill>
              </a:rPr>
              <a:t>a deviation </a:t>
            </a:r>
            <a:r>
              <a:rPr lang="en-US" sz="1600" dirty="0" smtClean="0">
                <a:solidFill>
                  <a:schemeClr val="tx1"/>
                </a:solidFill>
              </a:rPr>
              <a:t>of only 1-3 </a:t>
            </a:r>
            <a:r>
              <a:rPr lang="en-US" sz="1600" dirty="0">
                <a:solidFill>
                  <a:schemeClr val="tx1"/>
                </a:solidFill>
              </a:rPr>
              <a:t>dB in amplitude and 1-4 radians in phase.</a:t>
            </a:r>
          </a:p>
        </p:txBody>
      </p:sp>
      <p:pic>
        <p:nvPicPr>
          <p:cNvPr id="12" name="Picture 11">
            <a:extLst>
              <a:ext uri="{FF2B5EF4-FFF2-40B4-BE49-F238E27FC236}">
                <a16:creationId xmlns:a16="http://schemas.microsoft.com/office/drawing/2014/main" id="{E3917791-7D2B-425E-B82D-0BD4967D843E}"/>
              </a:ext>
            </a:extLst>
          </p:cNvPr>
          <p:cNvPicPr>
            <a:picLocks noChangeAspect="1"/>
          </p:cNvPicPr>
          <p:nvPr/>
        </p:nvPicPr>
        <p:blipFill>
          <a:blip r:embed="rId2"/>
          <a:stretch>
            <a:fillRect/>
          </a:stretch>
        </p:blipFill>
        <p:spPr>
          <a:xfrm>
            <a:off x="867991" y="1714525"/>
            <a:ext cx="3481754" cy="2926080"/>
          </a:xfrm>
          <a:prstGeom prst="rect">
            <a:avLst/>
          </a:prstGeom>
        </p:spPr>
      </p:pic>
      <p:pic>
        <p:nvPicPr>
          <p:cNvPr id="16" name="Picture 15">
            <a:extLst>
              <a:ext uri="{FF2B5EF4-FFF2-40B4-BE49-F238E27FC236}">
                <a16:creationId xmlns:a16="http://schemas.microsoft.com/office/drawing/2014/main" id="{5E84B7F4-02CC-4DB8-AB9E-ED3872CF4091}"/>
              </a:ext>
            </a:extLst>
          </p:cNvPr>
          <p:cNvPicPr>
            <a:picLocks noChangeAspect="1"/>
          </p:cNvPicPr>
          <p:nvPr/>
        </p:nvPicPr>
        <p:blipFill>
          <a:blip r:embed="rId3"/>
          <a:stretch>
            <a:fillRect/>
          </a:stretch>
        </p:blipFill>
        <p:spPr>
          <a:xfrm>
            <a:off x="4375186" y="1726772"/>
            <a:ext cx="3441628" cy="2926080"/>
          </a:xfrm>
          <a:prstGeom prst="rect">
            <a:avLst/>
          </a:prstGeom>
        </p:spPr>
      </p:pic>
      <p:pic>
        <p:nvPicPr>
          <p:cNvPr id="17" name="Picture 16">
            <a:extLst>
              <a:ext uri="{FF2B5EF4-FFF2-40B4-BE49-F238E27FC236}">
                <a16:creationId xmlns:a16="http://schemas.microsoft.com/office/drawing/2014/main" id="{8645C6A4-8C08-45D7-A4B4-B51C68914025}"/>
              </a:ext>
            </a:extLst>
          </p:cNvPr>
          <p:cNvPicPr>
            <a:picLocks noChangeAspect="1"/>
          </p:cNvPicPr>
          <p:nvPr/>
        </p:nvPicPr>
        <p:blipFill>
          <a:blip r:embed="rId4"/>
          <a:stretch>
            <a:fillRect/>
          </a:stretch>
        </p:blipFill>
        <p:spPr>
          <a:xfrm>
            <a:off x="7837529" y="1748340"/>
            <a:ext cx="3496005" cy="2926080"/>
          </a:xfrm>
          <a:prstGeom prst="rect">
            <a:avLst/>
          </a:prstGeom>
        </p:spPr>
      </p:pic>
    </p:spTree>
    <p:extLst>
      <p:ext uri="{BB962C8B-B14F-4D97-AF65-F5344CB8AC3E}">
        <p14:creationId xmlns:p14="http://schemas.microsoft.com/office/powerpoint/2010/main" val="122695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Results (Chanel Impulse Response)</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15</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13" name="TextBox 12">
            <a:extLst>
              <a:ext uri="{FF2B5EF4-FFF2-40B4-BE49-F238E27FC236}">
                <a16:creationId xmlns:a16="http://schemas.microsoft.com/office/drawing/2014/main" id="{F97FB21C-7412-4751-9D9C-C8B57D4B248C}"/>
              </a:ext>
            </a:extLst>
          </p:cNvPr>
          <p:cNvSpPr txBox="1"/>
          <p:nvPr/>
        </p:nvSpPr>
        <p:spPr>
          <a:xfrm>
            <a:off x="1628240" y="1378868"/>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a:t>
            </a:r>
          </a:p>
        </p:txBody>
      </p:sp>
      <p:sp>
        <p:nvSpPr>
          <p:cNvPr id="14" name="TextBox 13">
            <a:extLst>
              <a:ext uri="{FF2B5EF4-FFF2-40B4-BE49-F238E27FC236}">
                <a16:creationId xmlns:a16="http://schemas.microsoft.com/office/drawing/2014/main" id="{BAAE939C-2E54-4C2F-8799-B2C683B57E1C}"/>
              </a:ext>
            </a:extLst>
          </p:cNvPr>
          <p:cNvSpPr txBox="1"/>
          <p:nvPr/>
        </p:nvSpPr>
        <p:spPr>
          <a:xfrm>
            <a:off x="5300648" y="1379852"/>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a:t>
            </a:r>
          </a:p>
        </p:txBody>
      </p:sp>
      <p:sp>
        <p:nvSpPr>
          <p:cNvPr id="15" name="TextBox 14">
            <a:extLst>
              <a:ext uri="{FF2B5EF4-FFF2-40B4-BE49-F238E27FC236}">
                <a16:creationId xmlns:a16="http://schemas.microsoft.com/office/drawing/2014/main" id="{DD573443-D2BD-4E20-B2DB-3F52ECC41082}"/>
              </a:ext>
            </a:extLst>
          </p:cNvPr>
          <p:cNvSpPr txBox="1"/>
          <p:nvPr/>
        </p:nvSpPr>
        <p:spPr>
          <a:xfrm>
            <a:off x="8832304" y="1378868"/>
            <a:ext cx="1947480" cy="400110"/>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Scenario III</a:t>
            </a:r>
          </a:p>
        </p:txBody>
      </p:sp>
      <p:sp>
        <p:nvSpPr>
          <p:cNvPr id="2" name="TextBox 1">
            <a:extLst>
              <a:ext uri="{FF2B5EF4-FFF2-40B4-BE49-F238E27FC236}">
                <a16:creationId xmlns:a16="http://schemas.microsoft.com/office/drawing/2014/main" id="{C3795A1E-07F6-4744-9D16-567A792F8A7C}"/>
              </a:ext>
            </a:extLst>
          </p:cNvPr>
          <p:cNvSpPr txBox="1"/>
          <p:nvPr/>
        </p:nvSpPr>
        <p:spPr>
          <a:xfrm>
            <a:off x="914400" y="4744194"/>
            <a:ext cx="10361085" cy="1077218"/>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u="sng" dirty="0" smtClean="0">
                <a:solidFill>
                  <a:schemeClr val="tx1"/>
                </a:solidFill>
              </a:rPr>
              <a:t>Scenario I: D</a:t>
            </a:r>
            <a:r>
              <a:rPr lang="en-US" sz="1600" dirty="0" smtClean="0">
                <a:solidFill>
                  <a:schemeClr val="tx1"/>
                </a:solidFill>
              </a:rPr>
              <a:t>ue </a:t>
            </a:r>
            <a:r>
              <a:rPr lang="en-US" sz="1600" dirty="0">
                <a:solidFill>
                  <a:schemeClr val="tx1"/>
                </a:solidFill>
              </a:rPr>
              <a:t>to strong LOS </a:t>
            </a:r>
            <a:r>
              <a:rPr lang="en-US" sz="1600" dirty="0" smtClean="0">
                <a:solidFill>
                  <a:schemeClr val="tx1"/>
                </a:solidFill>
              </a:rPr>
              <a:t>link, </a:t>
            </a:r>
            <a:r>
              <a:rPr lang="en-US" sz="1600" dirty="0">
                <a:solidFill>
                  <a:schemeClr val="tx1"/>
                </a:solidFill>
              </a:rPr>
              <a:t>only a single peak is observable. </a:t>
            </a:r>
            <a:endParaRPr lang="en-US" sz="1600" dirty="0" smtClean="0">
              <a:solidFill>
                <a:schemeClr val="tx1"/>
              </a:solidFill>
            </a:endParaRPr>
          </a:p>
          <a:p>
            <a:pPr marL="285750" indent="-285750" algn="just">
              <a:buFont typeface="Wingdings" panose="05000000000000000000" pitchFamily="2" charset="2"/>
              <a:buChar char="Ø"/>
            </a:pPr>
            <a:r>
              <a:rPr lang="en-US" sz="1600" u="sng" dirty="0" smtClean="0">
                <a:solidFill>
                  <a:schemeClr val="tx1"/>
                </a:solidFill>
              </a:rPr>
              <a:t>Scenario </a:t>
            </a:r>
            <a:r>
              <a:rPr lang="en-US" sz="1600" u="sng" dirty="0">
                <a:solidFill>
                  <a:schemeClr val="tx1"/>
                </a:solidFill>
              </a:rPr>
              <a:t>II and </a:t>
            </a:r>
            <a:r>
              <a:rPr lang="en-US" sz="1600" u="sng" dirty="0" smtClean="0">
                <a:solidFill>
                  <a:schemeClr val="tx1"/>
                </a:solidFill>
              </a:rPr>
              <a:t>III: D</a:t>
            </a:r>
            <a:r>
              <a:rPr lang="en-US" sz="1600" dirty="0" smtClean="0">
                <a:solidFill>
                  <a:schemeClr val="tx1"/>
                </a:solidFill>
              </a:rPr>
              <a:t>ue </a:t>
            </a:r>
            <a:r>
              <a:rPr lang="en-US" sz="1600" dirty="0">
                <a:solidFill>
                  <a:schemeClr val="tx1"/>
                </a:solidFill>
              </a:rPr>
              <a:t>to the multiple reflections, the CIR broadens in </a:t>
            </a:r>
            <a:r>
              <a:rPr lang="en-US" sz="1600" dirty="0" smtClean="0">
                <a:solidFill>
                  <a:schemeClr val="tx1"/>
                </a:solidFill>
              </a:rPr>
              <a:t>the time </a:t>
            </a:r>
            <a:r>
              <a:rPr lang="en-US" sz="1600" dirty="0">
                <a:solidFill>
                  <a:schemeClr val="tx1"/>
                </a:solidFill>
              </a:rPr>
              <a:t>domain and the area under the </a:t>
            </a:r>
            <a:r>
              <a:rPr lang="en-US" sz="1600" dirty="0" smtClean="0">
                <a:solidFill>
                  <a:schemeClr val="tx1"/>
                </a:solidFill>
              </a:rPr>
              <a:t>CIR gets </a:t>
            </a:r>
            <a:r>
              <a:rPr lang="en-US" sz="1600" dirty="0">
                <a:solidFill>
                  <a:schemeClr val="tx1"/>
                </a:solidFill>
              </a:rPr>
              <a:t>smaller. In all cases, the strongest peak in the CIR is </a:t>
            </a:r>
            <a:r>
              <a:rPr lang="en-US" sz="1600" dirty="0" smtClean="0">
                <a:solidFill>
                  <a:schemeClr val="tx1"/>
                </a:solidFill>
              </a:rPr>
              <a:t>delayed in </a:t>
            </a:r>
            <a:r>
              <a:rPr lang="en-US" sz="1600" dirty="0">
                <a:solidFill>
                  <a:schemeClr val="tx1"/>
                </a:solidFill>
              </a:rPr>
              <a:t>time as the path length between Tx and Rx increases. </a:t>
            </a:r>
            <a:r>
              <a:rPr lang="en-US" sz="1600" dirty="0" smtClean="0">
                <a:solidFill>
                  <a:schemeClr val="tx1"/>
                </a:solidFill>
              </a:rPr>
              <a:t>The </a:t>
            </a:r>
            <a:r>
              <a:rPr lang="en-US" sz="1600" dirty="0">
                <a:solidFill>
                  <a:schemeClr val="tx1"/>
                </a:solidFill>
              </a:rPr>
              <a:t>strongest peak of CIRs is observed at the same point in the experimental and simulated data.</a:t>
            </a:r>
          </a:p>
        </p:txBody>
      </p:sp>
      <p:pic>
        <p:nvPicPr>
          <p:cNvPr id="18" name="Picture 17">
            <a:extLst>
              <a:ext uri="{FF2B5EF4-FFF2-40B4-BE49-F238E27FC236}">
                <a16:creationId xmlns:a16="http://schemas.microsoft.com/office/drawing/2014/main" id="{6E772281-DDA6-49BD-A8AF-01859A48D30C}"/>
              </a:ext>
            </a:extLst>
          </p:cNvPr>
          <p:cNvPicPr>
            <a:picLocks noChangeAspect="1"/>
          </p:cNvPicPr>
          <p:nvPr/>
        </p:nvPicPr>
        <p:blipFill rotWithShape="1">
          <a:blip r:embed="rId2"/>
          <a:srcRect t="2431" b="-1"/>
          <a:stretch/>
        </p:blipFill>
        <p:spPr>
          <a:xfrm>
            <a:off x="858466" y="1753988"/>
            <a:ext cx="3488459" cy="2926080"/>
          </a:xfrm>
          <a:prstGeom prst="rect">
            <a:avLst/>
          </a:prstGeom>
        </p:spPr>
      </p:pic>
      <p:pic>
        <p:nvPicPr>
          <p:cNvPr id="19" name="Picture 18">
            <a:extLst>
              <a:ext uri="{FF2B5EF4-FFF2-40B4-BE49-F238E27FC236}">
                <a16:creationId xmlns:a16="http://schemas.microsoft.com/office/drawing/2014/main" id="{28C6EF9F-1484-490F-A032-88B4C966450A}"/>
              </a:ext>
            </a:extLst>
          </p:cNvPr>
          <p:cNvPicPr>
            <a:picLocks noChangeAspect="1"/>
          </p:cNvPicPr>
          <p:nvPr/>
        </p:nvPicPr>
        <p:blipFill>
          <a:blip r:embed="rId3"/>
          <a:stretch>
            <a:fillRect/>
          </a:stretch>
        </p:blipFill>
        <p:spPr>
          <a:xfrm>
            <a:off x="7833717" y="1753988"/>
            <a:ext cx="3425980" cy="2926080"/>
          </a:xfrm>
          <a:prstGeom prst="rect">
            <a:avLst/>
          </a:prstGeom>
        </p:spPr>
      </p:pic>
      <p:pic>
        <p:nvPicPr>
          <p:cNvPr id="20" name="Picture 19">
            <a:extLst>
              <a:ext uri="{FF2B5EF4-FFF2-40B4-BE49-F238E27FC236}">
                <a16:creationId xmlns:a16="http://schemas.microsoft.com/office/drawing/2014/main" id="{7EC533AF-2A2B-458B-B5B3-2DD8248229A9}"/>
              </a:ext>
            </a:extLst>
          </p:cNvPr>
          <p:cNvPicPr>
            <a:picLocks noChangeAspect="1"/>
          </p:cNvPicPr>
          <p:nvPr/>
        </p:nvPicPr>
        <p:blipFill>
          <a:blip r:embed="rId4"/>
          <a:stretch>
            <a:fillRect/>
          </a:stretch>
        </p:blipFill>
        <p:spPr>
          <a:xfrm>
            <a:off x="4363542" y="1763291"/>
            <a:ext cx="3464916" cy="2926080"/>
          </a:xfrm>
          <a:prstGeom prst="rect">
            <a:avLst/>
          </a:prstGeom>
        </p:spPr>
      </p:pic>
    </p:spTree>
    <p:extLst>
      <p:ext uri="{BB962C8B-B14F-4D97-AF65-F5344CB8AC3E}">
        <p14:creationId xmlns:p14="http://schemas.microsoft.com/office/powerpoint/2010/main" val="292121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Results (Mean Square Error)</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16</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2" name="TextBox 1">
            <a:extLst>
              <a:ext uri="{FF2B5EF4-FFF2-40B4-BE49-F238E27FC236}">
                <a16:creationId xmlns:a16="http://schemas.microsoft.com/office/drawing/2014/main" id="{C3795A1E-07F6-4744-9D16-567A792F8A7C}"/>
              </a:ext>
            </a:extLst>
          </p:cNvPr>
          <p:cNvSpPr txBox="1"/>
          <p:nvPr/>
        </p:nvSpPr>
        <p:spPr>
          <a:xfrm>
            <a:off x="914401" y="2233895"/>
            <a:ext cx="5037583" cy="2862322"/>
          </a:xfrm>
          <a:prstGeom prst="rect">
            <a:avLst/>
          </a:prstGeom>
          <a:noFill/>
        </p:spPr>
        <p:txBody>
          <a:bodyPr wrap="square" rtlCol="0">
            <a:spAutoFit/>
          </a:bodyPr>
          <a:lstStyle/>
          <a:p>
            <a:pPr marL="285750" indent="-285750" algn="just">
              <a:buFont typeface="Wingdings" panose="05000000000000000000" pitchFamily="2" charset="2"/>
              <a:buChar char="Ø"/>
            </a:pPr>
            <a:r>
              <a:rPr lang="en-US" sz="1800" dirty="0">
                <a:solidFill>
                  <a:schemeClr val="tx1"/>
                </a:solidFill>
              </a:rPr>
              <a:t>We </a:t>
            </a:r>
            <a:r>
              <a:rPr lang="en-US" sz="1800" dirty="0" smtClean="0">
                <a:solidFill>
                  <a:schemeClr val="tx1"/>
                </a:solidFill>
              </a:rPr>
              <a:t>also measured the </a:t>
            </a:r>
            <a:r>
              <a:rPr lang="en-US" sz="1800" dirty="0">
                <a:solidFill>
                  <a:schemeClr val="tx1"/>
                </a:solidFill>
              </a:rPr>
              <a:t>mean square error (MSE) between the measurements and simulations. </a:t>
            </a:r>
          </a:p>
          <a:p>
            <a:pPr marL="285750" indent="-285750" algn="just">
              <a:buFont typeface="Wingdings" panose="05000000000000000000" pitchFamily="2" charset="2"/>
              <a:buChar char="Ø"/>
            </a:pPr>
            <a:endParaRPr lang="en-US" sz="1800" dirty="0">
              <a:solidFill>
                <a:schemeClr val="tx1"/>
              </a:solidFill>
            </a:endParaRPr>
          </a:p>
          <a:p>
            <a:pPr marL="285750" indent="-285750" algn="just">
              <a:buFont typeface="Wingdings" panose="05000000000000000000" pitchFamily="2" charset="2"/>
              <a:buChar char="Ø"/>
            </a:pPr>
            <a:r>
              <a:rPr lang="en-US" sz="1800" dirty="0">
                <a:solidFill>
                  <a:schemeClr val="tx1"/>
                </a:solidFill>
              </a:rPr>
              <a:t>The maximum error </a:t>
            </a:r>
            <a:r>
              <a:rPr lang="en-US" sz="1800" dirty="0" smtClean="0">
                <a:solidFill>
                  <a:schemeClr val="tx1"/>
                </a:solidFill>
              </a:rPr>
              <a:t>are </a:t>
            </a:r>
            <a:r>
              <a:rPr lang="en-US" sz="1800" dirty="0">
                <a:solidFill>
                  <a:schemeClr val="tx1"/>
                </a:solidFill>
              </a:rPr>
              <a:t>about 0.7%, 1%, and 1.5% respectively for scenario I, scenario II, and scenario III. </a:t>
            </a:r>
          </a:p>
          <a:p>
            <a:pPr marL="285750" indent="-285750" algn="just">
              <a:buFont typeface="Wingdings" panose="05000000000000000000" pitchFamily="2" charset="2"/>
              <a:buChar char="Ø"/>
            </a:pPr>
            <a:endParaRPr lang="en-US" sz="1800" dirty="0">
              <a:solidFill>
                <a:schemeClr val="tx1"/>
              </a:solidFill>
            </a:endParaRPr>
          </a:p>
          <a:p>
            <a:pPr marL="285750" indent="-285750" algn="just">
              <a:buFont typeface="Wingdings" panose="05000000000000000000" pitchFamily="2" charset="2"/>
              <a:buChar char="Ø"/>
            </a:pPr>
            <a:r>
              <a:rPr lang="en-US" sz="1800" dirty="0">
                <a:solidFill>
                  <a:schemeClr val="tx1"/>
                </a:solidFill>
              </a:rPr>
              <a:t>We can conclude that the results of </a:t>
            </a:r>
            <a:r>
              <a:rPr lang="en-US" sz="1800" dirty="0" smtClean="0">
                <a:solidFill>
                  <a:schemeClr val="tx1"/>
                </a:solidFill>
              </a:rPr>
              <a:t>simulations </a:t>
            </a:r>
            <a:r>
              <a:rPr lang="en-US" sz="1800" dirty="0">
                <a:solidFill>
                  <a:schemeClr val="tx1"/>
                </a:solidFill>
              </a:rPr>
              <a:t>and measurements have indicated a very good match in both, frequency and time domains.</a:t>
            </a:r>
          </a:p>
        </p:txBody>
      </p:sp>
      <p:pic>
        <p:nvPicPr>
          <p:cNvPr id="12" name="Picture 11">
            <a:extLst>
              <a:ext uri="{FF2B5EF4-FFF2-40B4-BE49-F238E27FC236}">
                <a16:creationId xmlns:a16="http://schemas.microsoft.com/office/drawing/2014/main" id="{C2BADD65-907A-401E-A5CC-5F7F33AF218E}"/>
              </a:ext>
            </a:extLst>
          </p:cNvPr>
          <p:cNvPicPr>
            <a:picLocks noChangeAspect="1"/>
          </p:cNvPicPr>
          <p:nvPr/>
        </p:nvPicPr>
        <p:blipFill>
          <a:blip r:embed="rId2"/>
          <a:stretch>
            <a:fillRect/>
          </a:stretch>
        </p:blipFill>
        <p:spPr>
          <a:xfrm>
            <a:off x="6096000" y="1620738"/>
            <a:ext cx="5373585" cy="4572000"/>
          </a:xfrm>
          <a:prstGeom prst="rect">
            <a:avLst/>
          </a:prstGeom>
        </p:spPr>
      </p:pic>
    </p:spTree>
    <p:extLst>
      <p:ext uri="{BB962C8B-B14F-4D97-AF65-F5344CB8AC3E}">
        <p14:creationId xmlns:p14="http://schemas.microsoft.com/office/powerpoint/2010/main" val="348492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chemeClr val="tx1"/>
                </a:solidFill>
                <a:latin typeface="Times New Roman" pitchFamily="18" charset="0"/>
              </a:rPr>
              <a:t>Conclusions</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17</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7" name="TextBox 6">
            <a:extLst>
              <a:ext uri="{FF2B5EF4-FFF2-40B4-BE49-F238E27FC236}">
                <a16:creationId xmlns:a16="http://schemas.microsoft.com/office/drawing/2014/main" id="{914E6335-ACAF-4229-9443-6A196429C8E2}"/>
              </a:ext>
            </a:extLst>
          </p:cNvPr>
          <p:cNvSpPr txBox="1"/>
          <p:nvPr/>
        </p:nvSpPr>
        <p:spPr>
          <a:xfrm>
            <a:off x="929217" y="1700808"/>
            <a:ext cx="10361084" cy="2800767"/>
          </a:xfrm>
          <a:prstGeom prst="rect">
            <a:avLst/>
          </a:prstGeom>
          <a:noFill/>
        </p:spPr>
        <p:txBody>
          <a:bodyPr wrap="square">
            <a:spAutoFit/>
          </a:bodyPr>
          <a:lstStyle/>
          <a:p>
            <a:pPr marL="342900" lvl="1" indent="-342900" algn="just">
              <a:spcAft>
                <a:spcPts val="1200"/>
              </a:spcAft>
              <a:buClr>
                <a:srgbClr val="3366CC"/>
              </a:buClr>
              <a:buSzPct val="150000"/>
              <a:buFont typeface="Courier New" pitchFamily="49" charset="0"/>
              <a:buChar char="o"/>
              <a:defRPr/>
            </a:pPr>
            <a:r>
              <a:rPr lang="en-GB" altLang="en-US" sz="1800" dirty="0">
                <a:solidFill>
                  <a:schemeClr val="tx2"/>
                </a:solidFill>
              </a:rPr>
              <a:t>T</a:t>
            </a:r>
            <a:r>
              <a:rPr lang="tr-TR" altLang="en-US" sz="1800" dirty="0">
                <a:solidFill>
                  <a:schemeClr val="tx2"/>
                </a:solidFill>
              </a:rPr>
              <a:t>his contribution </a:t>
            </a:r>
            <a:r>
              <a:rPr lang="de-DE" altLang="en-US" sz="1800" dirty="0" err="1" smtClean="0">
                <a:solidFill>
                  <a:schemeClr val="tx2"/>
                </a:solidFill>
              </a:rPr>
              <a:t>reported</a:t>
            </a:r>
            <a:r>
              <a:rPr lang="de-DE" altLang="en-US" sz="1800" dirty="0" smtClean="0">
                <a:solidFill>
                  <a:schemeClr val="tx2"/>
                </a:solidFill>
              </a:rPr>
              <a:t> on </a:t>
            </a:r>
            <a:r>
              <a:rPr lang="en-US" altLang="en-US" sz="1800" dirty="0" smtClean="0">
                <a:solidFill>
                  <a:schemeClr val="tx2"/>
                </a:solidFill>
              </a:rPr>
              <a:t>a hands-on validation </a:t>
            </a:r>
            <a:r>
              <a:rPr lang="en-US" altLang="en-US" sz="1800" dirty="0">
                <a:solidFill>
                  <a:schemeClr val="tx2"/>
                </a:solidFill>
              </a:rPr>
              <a:t>of </a:t>
            </a:r>
            <a:r>
              <a:rPr lang="en-US" altLang="en-US" sz="1800" dirty="0" smtClean="0">
                <a:solidFill>
                  <a:schemeClr val="tx2"/>
                </a:solidFill>
              </a:rPr>
              <a:t>the 802.11bb channel modeling methodology based </a:t>
            </a:r>
            <a:r>
              <a:rPr lang="en-US" altLang="en-US" sz="1800" dirty="0">
                <a:solidFill>
                  <a:schemeClr val="tx2"/>
                </a:solidFill>
              </a:rPr>
              <a:t>on ray tracing </a:t>
            </a:r>
            <a:r>
              <a:rPr lang="en-US" altLang="en-US" sz="1800" dirty="0" smtClean="0">
                <a:solidFill>
                  <a:schemeClr val="tx2"/>
                </a:solidFill>
              </a:rPr>
              <a:t>by using wideband measurements</a:t>
            </a:r>
            <a:r>
              <a:rPr lang="en-GB" altLang="en-US" sz="1800" dirty="0" smtClean="0">
                <a:solidFill>
                  <a:schemeClr val="tx2"/>
                </a:solidFill>
              </a:rPr>
              <a:t>.</a:t>
            </a:r>
            <a:endParaRPr lang="en-GB" altLang="en-US" sz="1800" dirty="0">
              <a:solidFill>
                <a:schemeClr val="tx2"/>
              </a:solidFill>
            </a:endParaRPr>
          </a:p>
          <a:p>
            <a:pPr marL="342900" lvl="1" indent="-342900" algn="just">
              <a:spcAft>
                <a:spcPts val="1200"/>
              </a:spcAft>
              <a:buClr>
                <a:srgbClr val="3366CC"/>
              </a:buClr>
              <a:buSzPct val="150000"/>
              <a:buFont typeface="Courier New" pitchFamily="49" charset="0"/>
              <a:buChar char="o"/>
              <a:defRPr/>
            </a:pPr>
            <a:r>
              <a:rPr lang="en-US" altLang="en-US" sz="1800" dirty="0">
                <a:solidFill>
                  <a:schemeClr val="tx2"/>
                </a:solidFill>
              </a:rPr>
              <a:t>We have studied </a:t>
            </a:r>
            <a:r>
              <a:rPr lang="en-US" altLang="en-US" sz="1800" dirty="0" smtClean="0">
                <a:solidFill>
                  <a:schemeClr val="tx2"/>
                </a:solidFill>
              </a:rPr>
              <a:t>different </a:t>
            </a:r>
            <a:r>
              <a:rPr lang="en-US" altLang="en-US" sz="1800" dirty="0">
                <a:solidFill>
                  <a:schemeClr val="tx2"/>
                </a:solidFill>
              </a:rPr>
              <a:t>LC scenarios in an empty room including LOS and two NLOS cases. </a:t>
            </a:r>
            <a:endParaRPr lang="en-US" altLang="en-US" sz="1800" dirty="0" smtClean="0">
              <a:solidFill>
                <a:schemeClr val="tx2"/>
              </a:solidFill>
            </a:endParaRPr>
          </a:p>
          <a:p>
            <a:pPr marL="342900" lvl="1" indent="-342900" algn="just">
              <a:spcAft>
                <a:spcPts val="1200"/>
              </a:spcAft>
              <a:buClr>
                <a:srgbClr val="3366CC"/>
              </a:buClr>
              <a:buSzPct val="150000"/>
              <a:buFont typeface="Courier New" pitchFamily="49" charset="0"/>
              <a:buChar char="o"/>
              <a:defRPr/>
            </a:pPr>
            <a:r>
              <a:rPr lang="en-US" altLang="en-US" sz="1800" dirty="0" smtClean="0">
                <a:solidFill>
                  <a:schemeClr val="tx2"/>
                </a:solidFill>
              </a:rPr>
              <a:t>We have taken measurements using state-of-the-art LC frontends using LEDs. </a:t>
            </a:r>
            <a:endParaRPr lang="en-US" altLang="en-US" sz="1800" dirty="0">
              <a:solidFill>
                <a:schemeClr val="tx2"/>
              </a:solidFill>
            </a:endParaRPr>
          </a:p>
          <a:p>
            <a:pPr marL="342900" lvl="1" indent="-342900" algn="just">
              <a:spcAft>
                <a:spcPts val="1200"/>
              </a:spcAft>
              <a:buClr>
                <a:srgbClr val="3366CC"/>
              </a:buClr>
              <a:buSzPct val="150000"/>
              <a:buFont typeface="Courier New" pitchFamily="49" charset="0"/>
              <a:buChar char="o"/>
              <a:defRPr/>
            </a:pPr>
            <a:r>
              <a:rPr lang="en-US" altLang="en-US" sz="1800" dirty="0" smtClean="0">
                <a:solidFill>
                  <a:schemeClr val="tx2"/>
                </a:solidFill>
              </a:rPr>
              <a:t>The scenarios </a:t>
            </a:r>
            <a:r>
              <a:rPr lang="en-US" altLang="en-US" sz="1800" dirty="0">
                <a:solidFill>
                  <a:schemeClr val="tx2"/>
                </a:solidFill>
              </a:rPr>
              <a:t>were </a:t>
            </a:r>
            <a:r>
              <a:rPr lang="en-US" altLang="en-US" sz="1800" dirty="0" smtClean="0">
                <a:solidFill>
                  <a:schemeClr val="tx2"/>
                </a:solidFill>
              </a:rPr>
              <a:t>also modeled </a:t>
            </a:r>
            <a:r>
              <a:rPr lang="en-US" altLang="en-US" sz="1800" dirty="0">
                <a:solidFill>
                  <a:schemeClr val="tx2"/>
                </a:solidFill>
              </a:rPr>
              <a:t>in </a:t>
            </a:r>
            <a:r>
              <a:rPr lang="en-US" altLang="en-US" sz="1800" dirty="0" err="1">
                <a:solidFill>
                  <a:schemeClr val="tx2"/>
                </a:solidFill>
              </a:rPr>
              <a:t>OpticStudio</a:t>
            </a:r>
            <a:r>
              <a:rPr lang="en-US" altLang="en-US" sz="1800" dirty="0">
                <a:solidFill>
                  <a:schemeClr val="tx2"/>
                </a:solidFill>
              </a:rPr>
              <a:t>® </a:t>
            </a:r>
            <a:r>
              <a:rPr lang="en-US" altLang="en-US" sz="1800" dirty="0" smtClean="0">
                <a:solidFill>
                  <a:schemeClr val="tx2"/>
                </a:solidFill>
              </a:rPr>
              <a:t>using non-sequential </a:t>
            </a:r>
            <a:r>
              <a:rPr lang="en-US" altLang="en-US" sz="1800" dirty="0">
                <a:solidFill>
                  <a:schemeClr val="tx2"/>
                </a:solidFill>
              </a:rPr>
              <a:t>ray </a:t>
            </a:r>
            <a:r>
              <a:rPr lang="en-US" altLang="en-US" sz="1800" dirty="0" smtClean="0">
                <a:solidFill>
                  <a:schemeClr val="tx2"/>
                </a:solidFill>
              </a:rPr>
              <a:t>tracing. </a:t>
            </a:r>
          </a:p>
          <a:p>
            <a:pPr marL="342900" lvl="1" indent="-342900" algn="just">
              <a:spcAft>
                <a:spcPts val="1200"/>
              </a:spcAft>
              <a:buClr>
                <a:srgbClr val="3366CC"/>
              </a:buClr>
              <a:buSzPct val="150000"/>
              <a:buFont typeface="Courier New" pitchFamily="49" charset="0"/>
              <a:buChar char="o"/>
              <a:defRPr/>
            </a:pPr>
            <a:r>
              <a:rPr lang="en-US" altLang="en-US" sz="1800" dirty="0" smtClean="0">
                <a:solidFill>
                  <a:schemeClr val="tx2"/>
                </a:solidFill>
              </a:rPr>
              <a:t>Results </a:t>
            </a:r>
            <a:r>
              <a:rPr lang="en-US" altLang="en-US" sz="1800" dirty="0">
                <a:solidFill>
                  <a:schemeClr val="tx2"/>
                </a:solidFill>
              </a:rPr>
              <a:t>of both approaches have indicated a very good match in both, frequency and time domains</a:t>
            </a:r>
            <a:r>
              <a:rPr lang="en-US" altLang="en-US" sz="1800" dirty="0" smtClean="0">
                <a:solidFill>
                  <a:schemeClr val="tx2"/>
                </a:solidFill>
              </a:rPr>
              <a:t>.</a:t>
            </a:r>
          </a:p>
          <a:p>
            <a:pPr marL="342900" lvl="1" indent="-342900" algn="just">
              <a:spcAft>
                <a:spcPts val="1200"/>
              </a:spcAft>
              <a:buClr>
                <a:srgbClr val="3366CC"/>
              </a:buClr>
              <a:buSzPct val="150000"/>
              <a:buFont typeface="Courier New" pitchFamily="49" charset="0"/>
              <a:buChar char="o"/>
              <a:defRPr/>
            </a:pPr>
            <a:r>
              <a:rPr lang="en-US" altLang="en-US" sz="1800" dirty="0" smtClean="0">
                <a:solidFill>
                  <a:schemeClr val="tx2"/>
                </a:solidFill>
              </a:rPr>
              <a:t>The channel methodology </a:t>
            </a:r>
            <a:r>
              <a:rPr lang="en-US" altLang="en-US" sz="1800" dirty="0" smtClean="0">
                <a:solidFill>
                  <a:schemeClr val="tx2"/>
                </a:solidFill>
              </a:rPr>
              <a:t>has been validated, i.e. </a:t>
            </a:r>
            <a:r>
              <a:rPr lang="en-US" altLang="en-US" sz="1800" dirty="0" err="1" smtClean="0">
                <a:solidFill>
                  <a:schemeClr val="tx2"/>
                </a:solidFill>
              </a:rPr>
              <a:t>TGbb</a:t>
            </a:r>
            <a:r>
              <a:rPr lang="en-US" altLang="en-US" sz="1800" dirty="0" smtClean="0">
                <a:solidFill>
                  <a:schemeClr val="tx2"/>
                </a:solidFill>
              </a:rPr>
              <a:t> can rely on the existing on ray tracing models.</a:t>
            </a:r>
            <a:endParaRPr lang="en-US" altLang="en-US" sz="1800" dirty="0">
              <a:solidFill>
                <a:schemeClr val="tx2"/>
              </a:solidFill>
            </a:endParaRPr>
          </a:p>
        </p:txBody>
      </p:sp>
    </p:spTree>
    <p:extLst>
      <p:ext uri="{BB962C8B-B14F-4D97-AF65-F5344CB8AC3E}">
        <p14:creationId xmlns:p14="http://schemas.microsoft.com/office/powerpoint/2010/main" val="23336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11" name="Title 1">
            <a:extLst>
              <a:ext uri="{FF2B5EF4-FFF2-40B4-BE49-F238E27FC236}">
                <a16:creationId xmlns:a16="http://schemas.microsoft.com/office/drawing/2014/main" id="{B1773752-47B2-704F-B7FF-52A672C6FF9A}"/>
              </a:ext>
            </a:extLst>
          </p:cNvPr>
          <p:cNvSpPr>
            <a:spLocks noGrp="1"/>
          </p:cNvSpPr>
          <p:nvPr>
            <p:ph type="title"/>
          </p:nvPr>
        </p:nvSpPr>
        <p:spPr>
          <a:xfrm>
            <a:off x="914401" y="603923"/>
            <a:ext cx="10361084" cy="1065213"/>
          </a:xfrm>
        </p:spPr>
        <p:txBody>
          <a:bodyPr/>
          <a:lstStyle/>
          <a:p>
            <a:r>
              <a:rPr lang="de-DE" sz="3600" dirty="0">
                <a:solidFill>
                  <a:schemeClr val="tx1"/>
                </a:solidFill>
              </a:rPr>
              <a:t>Acknowledgments</a:t>
            </a:r>
          </a:p>
        </p:txBody>
      </p:sp>
      <p:sp>
        <p:nvSpPr>
          <p:cNvPr id="12"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899323"/>
            <a:ext cx="10361084" cy="4113213"/>
          </a:xfrm>
        </p:spPr>
        <p:txBody>
          <a:bodyPr/>
          <a:lstStyle/>
          <a:p>
            <a:pPr marL="0" indent="0" algn="just">
              <a:lnSpc>
                <a:spcPct val="150000"/>
              </a:lnSpc>
            </a:pPr>
            <a:r>
              <a:rPr lang="en-US" dirty="0">
                <a:solidFill>
                  <a:schemeClr val="tx1"/>
                </a:solidFill>
              </a:rPr>
              <a:t>This contribution was </a:t>
            </a:r>
            <a:r>
              <a:rPr lang="en-US" dirty="0"/>
              <a:t>partly supported by the project VisIoN, funded by the European Union’s Horizon 2020 under the </a:t>
            </a:r>
            <a:r>
              <a:rPr lang="de-DE" dirty="0"/>
              <a:t>Marie Skłodowska-Curie grant agreement number 764461.</a:t>
            </a:r>
            <a:endParaRPr lang="en-US" dirty="0">
              <a:solidFill>
                <a:schemeClr val="tx1"/>
              </a:solidFill>
            </a:endParaRPr>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Tree>
    <p:extLst>
      <p:ext uri="{BB962C8B-B14F-4D97-AF65-F5344CB8AC3E}">
        <p14:creationId xmlns:p14="http://schemas.microsoft.com/office/powerpoint/2010/main" val="7576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t>Abstract</a:t>
            </a:r>
          </a:p>
        </p:txBody>
      </p:sp>
      <p:sp>
        <p:nvSpPr>
          <p:cNvPr id="9" name="Rectangle 2"/>
          <p:cNvSpPr>
            <a:spLocks noGrp="1" noChangeArrowheads="1"/>
          </p:cNvSpPr>
          <p:nvPr>
            <p:ph idx="1"/>
          </p:nvPr>
        </p:nvSpPr>
        <p:spPr>
          <a:xfrm>
            <a:off x="914401" y="1981201"/>
            <a:ext cx="10361084" cy="4113213"/>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presents a validation of TGbb channel models based on ray tracing based on wideband measurements.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457200" indent="-4572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2</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Tree>
    <p:extLst>
      <p:ext uri="{BB962C8B-B14F-4D97-AF65-F5344CB8AC3E}">
        <p14:creationId xmlns:p14="http://schemas.microsoft.com/office/powerpoint/2010/main" val="206981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85801"/>
            <a:ext cx="10361084" cy="87099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solidFill>
                  <a:schemeClr val="tx1"/>
                </a:solidFill>
              </a:rPr>
              <a:t>Outline</a:t>
            </a: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3</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12" name="Rectangle 1">
            <a:extLst>
              <a:ext uri="{FF2B5EF4-FFF2-40B4-BE49-F238E27FC236}">
                <a16:creationId xmlns:a16="http://schemas.microsoft.com/office/drawing/2014/main" id="{502B4A59-70DE-4051-827B-F6F599C59394}"/>
              </a:ext>
            </a:extLst>
          </p:cNvPr>
          <p:cNvSpPr/>
          <p:nvPr/>
        </p:nvSpPr>
        <p:spPr>
          <a:xfrm>
            <a:off x="914401" y="1421189"/>
            <a:ext cx="10438183" cy="4431983"/>
          </a:xfrm>
          <a:prstGeom prst="rect">
            <a:avLst/>
          </a:prstGeom>
        </p:spPr>
        <p:txBody>
          <a:bodyPr wrap="square">
            <a:spAutoFit/>
          </a:bodyPr>
          <a:lstStyle/>
          <a:p>
            <a:pPr marL="342900" lvl="1" indent="-342900" defTabSz="914400">
              <a:spcAft>
                <a:spcPts val="600"/>
              </a:spcAft>
              <a:buClr>
                <a:srgbClr val="0070C0"/>
              </a:buClr>
              <a:buSzPct val="150000"/>
              <a:buFont typeface="Courier New" pitchFamily="49" charset="0"/>
              <a:buChar char="o"/>
              <a:defRPr/>
            </a:pPr>
            <a:r>
              <a:rPr lang="en-US" sz="1800" dirty="0">
                <a:solidFill>
                  <a:srgbClr val="000000"/>
                </a:solidFill>
                <a:latin typeface="Times New Roman"/>
                <a:ea typeface="+mn-ea"/>
              </a:rPr>
              <a:t>Introduction</a:t>
            </a:r>
            <a:endParaRPr lang="en-US" sz="1800" dirty="0">
              <a:solidFill>
                <a:srgbClr val="0070C0"/>
              </a:solidFill>
              <a:latin typeface="Times New Roman" pitchFamily="18" charset="0"/>
              <a:ea typeface="+mn-ea"/>
            </a:endParaRPr>
          </a:p>
          <a:p>
            <a:pPr marL="548640" lvl="1" indent="-182880" defTabSz="914400">
              <a:buClr>
                <a:srgbClr val="3366CC"/>
              </a:buClr>
              <a:buFont typeface="Arial" pitchFamily="34" charset="0"/>
              <a:buChar char="•"/>
              <a:defRPr/>
            </a:pPr>
            <a:r>
              <a:rPr lang="en-US" sz="1800" dirty="0" smtClean="0">
                <a:solidFill>
                  <a:srgbClr val="000000"/>
                </a:solidFill>
                <a:latin typeface="Times New Roman" pitchFamily="18" charset="0"/>
                <a:ea typeface="+mn-ea"/>
              </a:rPr>
              <a:t>Ray </a:t>
            </a:r>
            <a:r>
              <a:rPr lang="en-US" sz="1800" dirty="0">
                <a:solidFill>
                  <a:srgbClr val="000000"/>
                </a:solidFill>
                <a:latin typeface="Times New Roman" pitchFamily="18" charset="0"/>
                <a:ea typeface="+mn-ea"/>
              </a:rPr>
              <a:t>Tracing</a:t>
            </a:r>
            <a:r>
              <a:rPr lang="tr-TR" sz="1800" dirty="0">
                <a:solidFill>
                  <a:srgbClr val="000000"/>
                </a:solidFill>
                <a:latin typeface="Times New Roman" pitchFamily="18" charset="0"/>
                <a:ea typeface="+mn-ea"/>
              </a:rPr>
              <a:t> Methodology</a:t>
            </a:r>
            <a:endParaRPr lang="en-US" sz="1800" dirty="0">
              <a:solidFill>
                <a:srgbClr val="000000"/>
              </a:solidFill>
              <a:latin typeface="Times New Roman" pitchFamily="18" charset="0"/>
              <a:ea typeface="+mn-ea"/>
            </a:endParaRPr>
          </a:p>
          <a:p>
            <a:pPr marL="548640" lvl="1" indent="-182880" defTabSz="914400">
              <a:buClr>
                <a:srgbClr val="3366CC"/>
              </a:buClr>
              <a:buFont typeface="Arial" pitchFamily="34" charset="0"/>
              <a:buChar char="•"/>
              <a:defRPr/>
            </a:pPr>
            <a:r>
              <a:rPr lang="en-US" sz="1800" dirty="0" smtClean="0">
                <a:solidFill>
                  <a:srgbClr val="000000"/>
                </a:solidFill>
                <a:latin typeface="Times New Roman" pitchFamily="18" charset="0"/>
                <a:ea typeface="+mn-ea"/>
              </a:rPr>
              <a:t>Measurement </a:t>
            </a:r>
            <a:r>
              <a:rPr lang="en-US" sz="1800" dirty="0">
                <a:solidFill>
                  <a:srgbClr val="000000"/>
                </a:solidFill>
                <a:latin typeface="Times New Roman" pitchFamily="18" charset="0"/>
                <a:ea typeface="+mn-ea"/>
              </a:rPr>
              <a:t>Methodology</a:t>
            </a:r>
          </a:p>
          <a:p>
            <a:pPr marL="365760" lvl="1" indent="0" defTabSz="914400">
              <a:buClr>
                <a:srgbClr val="3366CC"/>
              </a:buClr>
              <a:defRPr/>
            </a:pPr>
            <a:endParaRPr lang="en-US" sz="1800" dirty="0">
              <a:solidFill>
                <a:srgbClr val="000000"/>
              </a:solidFill>
              <a:latin typeface="Times New Roman" pitchFamily="18" charset="0"/>
              <a:ea typeface="+mn-ea"/>
            </a:endParaRPr>
          </a:p>
          <a:p>
            <a:pPr marL="342900" lvl="1" indent="-342900" defTabSz="914400">
              <a:spcAft>
                <a:spcPts val="600"/>
              </a:spcAft>
              <a:buClr>
                <a:srgbClr val="0070C0"/>
              </a:buClr>
              <a:buSzPct val="150000"/>
              <a:buFont typeface="Courier New" pitchFamily="49" charset="0"/>
              <a:buChar char="o"/>
              <a:defRPr/>
            </a:pPr>
            <a:r>
              <a:rPr lang="en-US" sz="1800" dirty="0" smtClean="0">
                <a:solidFill>
                  <a:srgbClr val="000000"/>
                </a:solidFill>
                <a:latin typeface="Times New Roman" pitchFamily="18" charset="0"/>
                <a:ea typeface="+mn-ea"/>
              </a:rPr>
              <a:t>Investigated LC Scenarios</a:t>
            </a:r>
            <a:endParaRPr lang="en-US" sz="1800" dirty="0">
              <a:solidFill>
                <a:srgbClr val="000000"/>
              </a:solidFill>
              <a:latin typeface="Times New Roman"/>
              <a:ea typeface="+mn-ea"/>
              <a:cs typeface="Arial" charset="0"/>
            </a:endParaRPr>
          </a:p>
          <a:p>
            <a:pPr marL="765810" lvl="2" indent="0" algn="just" defTabSz="914400">
              <a:buClr>
                <a:srgbClr val="3366CC"/>
              </a:buClr>
              <a:defRPr/>
            </a:pPr>
            <a:r>
              <a:rPr lang="en-US" sz="2000" dirty="0">
                <a:solidFill>
                  <a:srgbClr val="0070C0"/>
                </a:solidFill>
                <a:latin typeface="Times New Roman" pitchFamily="18" charset="0"/>
                <a:ea typeface="+mn-ea"/>
              </a:rPr>
              <a:t>I.</a:t>
            </a:r>
            <a:r>
              <a:rPr lang="en-US" sz="1800" dirty="0">
                <a:solidFill>
                  <a:srgbClr val="000000"/>
                </a:solidFill>
                <a:latin typeface="Times New Roman" pitchFamily="18" charset="0"/>
                <a:ea typeface="+mn-ea"/>
              </a:rPr>
              <a:t> LOS  </a:t>
            </a:r>
            <a:r>
              <a:rPr lang="en-US" sz="2000" dirty="0">
                <a:solidFill>
                  <a:srgbClr val="0070C0"/>
                </a:solidFill>
                <a:latin typeface="Times New Roman" pitchFamily="18" charset="0"/>
                <a:ea typeface="+mn-ea"/>
              </a:rPr>
              <a:t>II.</a:t>
            </a:r>
            <a:r>
              <a:rPr lang="en-US" sz="1800" dirty="0">
                <a:solidFill>
                  <a:srgbClr val="000000"/>
                </a:solidFill>
                <a:latin typeface="Times New Roman" pitchFamily="18" charset="0"/>
                <a:ea typeface="+mn-ea"/>
              </a:rPr>
              <a:t> NLOS with dominant </a:t>
            </a:r>
            <a:r>
              <a:rPr lang="en-US" sz="1800" dirty="0" smtClean="0">
                <a:solidFill>
                  <a:srgbClr val="000000"/>
                </a:solidFill>
                <a:latin typeface="Times New Roman" pitchFamily="18" charset="0"/>
                <a:ea typeface="+mn-ea"/>
              </a:rPr>
              <a:t>first-order </a:t>
            </a:r>
            <a:r>
              <a:rPr lang="en-US" sz="1800" dirty="0">
                <a:solidFill>
                  <a:srgbClr val="000000"/>
                </a:solidFill>
                <a:latin typeface="Times New Roman" pitchFamily="18" charset="0"/>
                <a:ea typeface="+mn-ea"/>
              </a:rPr>
              <a:t>reflection  </a:t>
            </a:r>
            <a:r>
              <a:rPr lang="en-US" sz="2000" dirty="0">
                <a:solidFill>
                  <a:srgbClr val="0070C0"/>
                </a:solidFill>
                <a:latin typeface="Times New Roman" pitchFamily="18" charset="0"/>
                <a:ea typeface="+mn-ea"/>
              </a:rPr>
              <a:t>III.</a:t>
            </a:r>
            <a:r>
              <a:rPr lang="en-US" sz="1800" dirty="0">
                <a:solidFill>
                  <a:srgbClr val="000000"/>
                </a:solidFill>
                <a:latin typeface="Times New Roman" pitchFamily="18" charset="0"/>
                <a:ea typeface="+mn-ea"/>
              </a:rPr>
              <a:t> NLOS with </a:t>
            </a:r>
            <a:r>
              <a:rPr lang="en-US" sz="1800" dirty="0" smtClean="0">
                <a:solidFill>
                  <a:srgbClr val="000000"/>
                </a:solidFill>
                <a:latin typeface="Times New Roman" pitchFamily="18" charset="0"/>
                <a:ea typeface="+mn-ea"/>
              </a:rPr>
              <a:t>higher-order </a:t>
            </a:r>
            <a:r>
              <a:rPr lang="en-US" sz="1800" dirty="0">
                <a:solidFill>
                  <a:srgbClr val="000000"/>
                </a:solidFill>
                <a:latin typeface="Times New Roman" pitchFamily="18" charset="0"/>
                <a:ea typeface="+mn-ea"/>
              </a:rPr>
              <a:t>reflections</a:t>
            </a:r>
          </a:p>
          <a:p>
            <a:pPr marL="548640" lvl="1" indent="-182880" defTabSz="914400">
              <a:buClr>
                <a:srgbClr val="3366CC"/>
              </a:buClr>
              <a:buFont typeface="Arial" pitchFamily="34" charset="0"/>
              <a:buChar char="•"/>
              <a:defRPr/>
            </a:pPr>
            <a:r>
              <a:rPr lang="en-US" sz="1800" dirty="0" smtClean="0">
                <a:solidFill>
                  <a:srgbClr val="000000"/>
                </a:solidFill>
                <a:latin typeface="Times New Roman" pitchFamily="18" charset="0"/>
                <a:ea typeface="+mn-ea"/>
              </a:rPr>
              <a:t>Test Environment and Modeling</a:t>
            </a:r>
            <a:endParaRPr lang="en-US" sz="1800" dirty="0">
              <a:solidFill>
                <a:srgbClr val="000000"/>
              </a:solidFill>
              <a:latin typeface="Times New Roman" pitchFamily="18" charset="0"/>
              <a:ea typeface="+mn-ea"/>
            </a:endParaRPr>
          </a:p>
          <a:p>
            <a:pPr marL="548640" lvl="1" indent="-182880" defTabSz="914400">
              <a:buClr>
                <a:srgbClr val="3366CC"/>
              </a:buClr>
              <a:buFont typeface="Arial" pitchFamily="34" charset="0"/>
              <a:buChar char="•"/>
              <a:defRPr/>
            </a:pPr>
            <a:r>
              <a:rPr lang="en-US" sz="1800" dirty="0">
                <a:solidFill>
                  <a:srgbClr val="000000"/>
                </a:solidFill>
                <a:latin typeface="Times New Roman" pitchFamily="18" charset="0"/>
                <a:ea typeface="+mn-ea"/>
              </a:rPr>
              <a:t>Modeling of Tx Front-end</a:t>
            </a:r>
          </a:p>
          <a:p>
            <a:pPr marL="548640" lvl="1" indent="-182880" defTabSz="914400">
              <a:buClr>
                <a:srgbClr val="3366CC"/>
              </a:buClr>
              <a:buFont typeface="Arial" pitchFamily="34" charset="0"/>
              <a:buChar char="•"/>
              <a:defRPr/>
            </a:pPr>
            <a:r>
              <a:rPr lang="en-US" sz="1800" dirty="0">
                <a:solidFill>
                  <a:srgbClr val="000000"/>
                </a:solidFill>
                <a:latin typeface="Times New Roman" pitchFamily="18" charset="0"/>
                <a:ea typeface="+mn-ea"/>
              </a:rPr>
              <a:t>Modeling of Rx Front-end</a:t>
            </a:r>
          </a:p>
          <a:p>
            <a:pPr marL="548640" lvl="1" indent="-182880" defTabSz="914400">
              <a:buClr>
                <a:srgbClr val="3366CC"/>
              </a:buClr>
              <a:buFont typeface="Arial" pitchFamily="34" charset="0"/>
              <a:buChar char="•"/>
              <a:defRPr/>
            </a:pPr>
            <a:r>
              <a:rPr lang="en-US" sz="1800" dirty="0" smtClean="0">
                <a:solidFill>
                  <a:srgbClr val="000000"/>
                </a:solidFill>
                <a:latin typeface="Times New Roman" pitchFamily="18" charset="0"/>
                <a:ea typeface="MS Gothic"/>
              </a:rPr>
              <a:t>Results</a:t>
            </a:r>
            <a:endParaRPr lang="en-US" sz="1800" dirty="0">
              <a:solidFill>
                <a:srgbClr val="000000"/>
              </a:solidFill>
              <a:latin typeface="Times New Roman" pitchFamily="18" charset="0"/>
              <a:ea typeface="MS Gothic"/>
            </a:endParaRPr>
          </a:p>
          <a:p>
            <a:pPr marL="1165860" lvl="2" indent="-400050" algn="just" defTabSz="914400">
              <a:buClr>
                <a:srgbClr val="3366CC"/>
              </a:buClr>
              <a:buFont typeface="+mj-lt"/>
              <a:buAutoNum type="romanUcPeriod"/>
              <a:defRPr/>
            </a:pPr>
            <a:r>
              <a:rPr lang="en-US" sz="1800" dirty="0">
                <a:solidFill>
                  <a:srgbClr val="000000"/>
                </a:solidFill>
                <a:latin typeface="Times New Roman" pitchFamily="18" charset="0"/>
                <a:ea typeface="+mn-ea"/>
              </a:rPr>
              <a:t>Channel Frequency Responses</a:t>
            </a:r>
          </a:p>
          <a:p>
            <a:pPr marL="1165860" lvl="2" indent="-400050" algn="just" defTabSz="914400">
              <a:buClr>
                <a:srgbClr val="3366CC"/>
              </a:buClr>
              <a:buFont typeface="+mj-lt"/>
              <a:buAutoNum type="romanUcPeriod"/>
              <a:defRPr/>
            </a:pPr>
            <a:r>
              <a:rPr lang="en-US" sz="1800" dirty="0">
                <a:solidFill>
                  <a:srgbClr val="000000"/>
                </a:solidFill>
                <a:latin typeface="Times New Roman" pitchFamily="18" charset="0"/>
                <a:ea typeface="+mn-ea"/>
              </a:rPr>
              <a:t>Channel Impulse Responses (CIRs)</a:t>
            </a:r>
          </a:p>
          <a:p>
            <a:pPr marL="548640" lvl="1" indent="-182880" defTabSz="914400">
              <a:buClr>
                <a:srgbClr val="3366CC"/>
              </a:buClr>
              <a:buFont typeface="Arial" pitchFamily="34" charset="0"/>
              <a:buChar char="•"/>
              <a:defRPr/>
            </a:pPr>
            <a:r>
              <a:rPr lang="en-US" sz="1800" dirty="0">
                <a:solidFill>
                  <a:srgbClr val="000000"/>
                </a:solidFill>
                <a:latin typeface="Times New Roman" pitchFamily="18" charset="0"/>
                <a:ea typeface="+mn-ea"/>
              </a:rPr>
              <a:t>Mean Square Error (MSE)</a:t>
            </a:r>
          </a:p>
          <a:p>
            <a:pPr marL="365760" lvl="1" indent="0" defTabSz="914400">
              <a:spcAft>
                <a:spcPts val="0"/>
              </a:spcAft>
              <a:buClr>
                <a:srgbClr val="3366CC"/>
              </a:buClr>
              <a:defRPr/>
            </a:pPr>
            <a:endParaRPr lang="en-US" sz="1800" dirty="0">
              <a:solidFill>
                <a:srgbClr val="000000"/>
              </a:solidFill>
              <a:latin typeface="Times New Roman"/>
              <a:ea typeface="+mn-ea"/>
              <a:cs typeface="Arial" charset="0"/>
            </a:endParaRPr>
          </a:p>
          <a:p>
            <a:pPr marL="342900" indent="-342900" defTabSz="914400">
              <a:buClr>
                <a:srgbClr val="0070C0"/>
              </a:buClr>
              <a:buSzPct val="150000"/>
              <a:buFont typeface="Courier New" pitchFamily="49" charset="0"/>
              <a:buChar char="o"/>
              <a:defRPr/>
            </a:pPr>
            <a:r>
              <a:rPr lang="en-US" sz="1800" dirty="0">
                <a:solidFill>
                  <a:srgbClr val="000000"/>
                </a:solidFill>
                <a:latin typeface="Times New Roman"/>
                <a:ea typeface="+mn-ea"/>
                <a:cs typeface="Arial" charset="0"/>
              </a:rPr>
              <a:t>Conclusion</a:t>
            </a:r>
            <a:r>
              <a:rPr lang="tr-TR" sz="1800" dirty="0">
                <a:solidFill>
                  <a:srgbClr val="000000"/>
                </a:solidFill>
                <a:latin typeface="Times New Roman"/>
                <a:ea typeface="+mn-ea"/>
                <a:cs typeface="Arial" charset="0"/>
              </a:rPr>
              <a:t>s</a:t>
            </a:r>
            <a:endParaRPr lang="en-US" sz="1800" dirty="0">
              <a:solidFill>
                <a:srgbClr val="000000"/>
              </a:solidFill>
              <a:latin typeface="Times New Roman"/>
              <a:ea typeface="+mn-ea"/>
              <a:cs typeface="Arial" charset="0"/>
            </a:endParaRPr>
          </a:p>
        </p:txBody>
      </p:sp>
    </p:spTree>
    <p:extLst>
      <p:ext uri="{BB962C8B-B14F-4D97-AF65-F5344CB8AC3E}">
        <p14:creationId xmlns:p14="http://schemas.microsoft.com/office/powerpoint/2010/main" val="57535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solidFill>
                  <a:schemeClr val="tx1"/>
                </a:solidFill>
              </a:rPr>
              <a:t>Ray </a:t>
            </a:r>
            <a:r>
              <a:rPr lang="en-GB" sz="4000" dirty="0">
                <a:solidFill>
                  <a:schemeClr val="tx1"/>
                </a:solidFill>
              </a:rPr>
              <a:t>Tracing </a:t>
            </a:r>
            <a:r>
              <a:rPr lang="en-GB" sz="4000" dirty="0" smtClean="0">
                <a:solidFill>
                  <a:schemeClr val="tx1"/>
                </a:solidFill>
              </a:rPr>
              <a:t>Methodology</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pic>
        <p:nvPicPr>
          <p:cNvPr id="7" name="Picture 6">
            <a:extLst>
              <a:ext uri="{FF2B5EF4-FFF2-40B4-BE49-F238E27FC236}">
                <a16:creationId xmlns:a16="http://schemas.microsoft.com/office/drawing/2014/main" id="{17B27D61-B13D-4360-8E07-FF0AAFF928AC}"/>
              </a:ext>
            </a:extLst>
          </p:cNvPr>
          <p:cNvPicPr>
            <a:picLocks noChangeAspect="1"/>
          </p:cNvPicPr>
          <p:nvPr/>
        </p:nvPicPr>
        <p:blipFill>
          <a:blip r:embed="rId2"/>
          <a:stretch>
            <a:fillRect/>
          </a:stretch>
        </p:blipFill>
        <p:spPr>
          <a:xfrm>
            <a:off x="1522705" y="1756752"/>
            <a:ext cx="9146590" cy="4480560"/>
          </a:xfrm>
          <a:prstGeom prst="rect">
            <a:avLst/>
          </a:prstGeom>
        </p:spPr>
      </p:pic>
    </p:spTree>
    <p:extLst>
      <p:ext uri="{BB962C8B-B14F-4D97-AF65-F5344CB8AC3E}">
        <p14:creationId xmlns:p14="http://schemas.microsoft.com/office/powerpoint/2010/main" val="239955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solidFill>
                  <a:schemeClr val="tx1"/>
                </a:solidFill>
              </a:rPr>
              <a:t>Ray </a:t>
            </a:r>
            <a:r>
              <a:rPr lang="en-GB" sz="4000" dirty="0">
                <a:solidFill>
                  <a:schemeClr val="tx1"/>
                </a:solidFill>
              </a:rPr>
              <a:t>Tracing Methodology (2)</a:t>
            </a:r>
          </a:p>
        </p:txBody>
      </p:sp>
      <p:sp>
        <p:nvSpPr>
          <p:cNvPr id="9" name="Rectangle 2"/>
          <p:cNvSpPr>
            <a:spLocks noGrp="1" noChangeArrowheads="1"/>
          </p:cNvSpPr>
          <p:nvPr>
            <p:ph idx="1"/>
          </p:nvPr>
        </p:nvSpPr>
        <p:spPr>
          <a:xfrm>
            <a:off x="914400" y="1581175"/>
            <a:ext cx="10510191" cy="4846614"/>
          </a:xfrm>
          <a:ln/>
        </p:spPr>
        <p:txBody>
          <a:bodyPr/>
          <a:lstStyle/>
          <a:p>
            <a:pPr algn="just"/>
            <a:r>
              <a:rPr lang="en-GB" sz="1600" b="0" dirty="0">
                <a:latin typeface="+mj-lt"/>
              </a:rPr>
              <a:t>The </a:t>
            </a:r>
            <a:r>
              <a:rPr lang="en-US" sz="1600" b="0" dirty="0">
                <a:latin typeface="+mj-lt"/>
              </a:rPr>
              <a:t>Major steps of ray tracing approach can be illustrated as the following:</a:t>
            </a:r>
          </a:p>
          <a:p>
            <a:pPr algn="just">
              <a:buFont typeface="Arial" panose="020B0604020202020204" pitchFamily="34" charset="0"/>
              <a:buChar char="•"/>
            </a:pPr>
            <a:r>
              <a:rPr lang="en-US" sz="1600" b="0" dirty="0">
                <a:latin typeface="+mj-lt"/>
              </a:rPr>
              <a:t>We first create the 3D simulation model of the test environment under consideration in OpticStudio</a:t>
            </a:r>
            <a:r>
              <a:rPr lang="en-US" sz="1600" b="0" baseline="30000" dirty="0">
                <a:latin typeface="+mj-lt"/>
              </a:rPr>
              <a:t>®</a:t>
            </a:r>
            <a:r>
              <a:rPr lang="en-US" sz="1600" b="0" dirty="0">
                <a:latin typeface="+mj-lt"/>
              </a:rPr>
              <a:t> and import the CAD models of the objects (i.e., furniture, human beings, etc.). </a:t>
            </a:r>
          </a:p>
          <a:p>
            <a:pPr algn="just">
              <a:buFont typeface="Arial" panose="020B0604020202020204" pitchFamily="34" charset="0"/>
              <a:buChar char="•"/>
            </a:pPr>
            <a:r>
              <a:rPr lang="en-US" sz="1600" b="0" dirty="0">
                <a:latin typeface="+mj-lt"/>
              </a:rPr>
              <a:t>The coating materials of such CAD objects are then defined in the simulation platform where the wavelength-dependent reflectance as well scatter fraction can be specified. </a:t>
            </a:r>
          </a:p>
          <a:p>
            <a:pPr algn="just">
              <a:buFont typeface="Arial" panose="020B0604020202020204" pitchFamily="34" charset="0"/>
              <a:buChar char="•"/>
            </a:pPr>
            <a:r>
              <a:rPr lang="en-US" sz="1600" b="0" dirty="0">
                <a:latin typeface="+mj-lt"/>
              </a:rPr>
              <a:t>After that, the light source specifications such as optical power, radiation pattern, orientations, and number of emitted rays are defined.</a:t>
            </a:r>
          </a:p>
          <a:p>
            <a:pPr algn="just">
              <a:buFont typeface="Arial" panose="020B0604020202020204" pitchFamily="34" charset="0"/>
              <a:buChar char="•"/>
            </a:pPr>
            <a:r>
              <a:rPr lang="en-US" sz="1600" b="0" dirty="0">
                <a:latin typeface="+mj-lt"/>
              </a:rPr>
              <a:t>The specifications of the detector such as the sensitive area, field-of-view (FOV) angle, orientations, and directivity are defined. </a:t>
            </a:r>
          </a:p>
          <a:p>
            <a:pPr algn="just">
              <a:buFont typeface="Arial" panose="020B0604020202020204" pitchFamily="34" charset="0"/>
              <a:buChar char="•"/>
            </a:pPr>
            <a:r>
              <a:rPr lang="en-US" sz="1600" b="0" dirty="0">
                <a:latin typeface="+mj-lt"/>
              </a:rPr>
              <a:t>The non-sequential ray tracing is performed to generate an output file containing information about the path length and the power of each ray emitted from the light source (Tx) and arrived at the detector (Rx).</a:t>
            </a:r>
          </a:p>
          <a:p>
            <a:pPr algn="just">
              <a:buFont typeface="Arial" panose="020B0604020202020204" pitchFamily="34" charset="0"/>
              <a:buChar char="•"/>
            </a:pPr>
            <a:r>
              <a:rPr lang="en-US" sz="1600" b="0" dirty="0">
                <a:latin typeface="+mj-lt"/>
              </a:rPr>
              <a:t>By processing this information in MATLAB</a:t>
            </a:r>
            <a:r>
              <a:rPr lang="en-US" sz="1600" b="0" baseline="30000" dirty="0">
                <a:latin typeface="+mj-lt"/>
              </a:rPr>
              <a:t>®</a:t>
            </a:r>
            <a:r>
              <a:rPr lang="en-US" sz="1600" b="0" dirty="0">
                <a:latin typeface="+mj-lt"/>
              </a:rPr>
              <a:t>, we can construct the CIR by</a:t>
            </a:r>
          </a:p>
          <a:p>
            <a:pPr algn="just">
              <a:buFont typeface="Arial" panose="020B0604020202020204" pitchFamily="34" charset="0"/>
              <a:buChar char="•"/>
            </a:pPr>
            <a:endParaRPr lang="en-US" sz="1600" b="0" dirty="0">
              <a:latin typeface="+mj-lt"/>
            </a:endParaRPr>
          </a:p>
          <a:p>
            <a:pPr algn="just">
              <a:buFont typeface="Arial" panose="020B0604020202020204" pitchFamily="34" charset="0"/>
              <a:buChar char="•"/>
            </a:pPr>
            <a:endParaRPr lang="en-US" sz="1600" b="0" dirty="0">
              <a:latin typeface="+mj-lt"/>
            </a:endParaRPr>
          </a:p>
          <a:p>
            <a:pPr algn="just"/>
            <a:r>
              <a:rPr lang="en-US" sz="1600" b="0" dirty="0">
                <a:latin typeface="+mj-lt"/>
              </a:rPr>
              <a:t>       where </a:t>
            </a:r>
            <a:r>
              <a:rPr lang="en-US" sz="1600" b="0" i="1" dirty="0">
                <a:latin typeface="+mj-lt"/>
              </a:rPr>
              <a:t>N</a:t>
            </a:r>
            <a:r>
              <a:rPr lang="en-US" sz="1600" b="0" dirty="0">
                <a:latin typeface="+mj-lt"/>
              </a:rPr>
              <a:t> is the number of rays received by the detector and </a:t>
            </a:r>
            <a:r>
              <a:rPr lang="el-GR" sz="1600" b="0" i="1" kern="1200" dirty="0">
                <a:latin typeface="+mj-lt"/>
                <a:cs typeface="Times New Roman" panose="02020603050405020304" pitchFamily="18" charset="0"/>
              </a:rPr>
              <a:t>δ</a:t>
            </a:r>
            <a:r>
              <a:rPr lang="en-US" sz="1600" b="0" kern="1200" dirty="0">
                <a:latin typeface="+mj-lt"/>
                <a:cs typeface="Times New Roman" panose="02020603050405020304" pitchFamily="18" charset="0"/>
              </a:rPr>
              <a:t>(</a:t>
            </a:r>
            <a:r>
              <a:rPr lang="en-US" sz="1600" b="0" i="1" kern="1200" dirty="0">
                <a:latin typeface="+mj-lt"/>
                <a:cs typeface="Times New Roman" panose="02020603050405020304" pitchFamily="18" charset="0"/>
              </a:rPr>
              <a:t>t</a:t>
            </a:r>
            <a:r>
              <a:rPr lang="en-US" sz="1600" b="0" kern="1200" dirty="0">
                <a:latin typeface="+mj-lt"/>
                <a:cs typeface="Times New Roman" panose="02020603050405020304" pitchFamily="18" charset="0"/>
              </a:rPr>
              <a:t>)</a:t>
            </a:r>
            <a:r>
              <a:rPr lang="en-US" sz="1600" b="0" dirty="0">
                <a:latin typeface="+mj-lt"/>
              </a:rPr>
              <a:t> is the Dirac delta function. Here, </a:t>
            </a:r>
            <a:r>
              <a:rPr lang="en-US" sz="1600" b="0" i="1" kern="1200" dirty="0">
                <a:latin typeface="+mj-lt"/>
                <a:cs typeface="Times New Roman" panose="02020603050405020304" pitchFamily="18" charset="0"/>
              </a:rPr>
              <a:t>P</a:t>
            </a:r>
            <a:r>
              <a:rPr lang="en-US" sz="1600" b="0" i="1" kern="1200" baseline="-25000" dirty="0">
                <a:latin typeface="+mj-lt"/>
                <a:cs typeface="Times New Roman" panose="02020603050405020304" pitchFamily="18" charset="0"/>
              </a:rPr>
              <a:t>i</a:t>
            </a:r>
            <a:r>
              <a:rPr lang="en-US" sz="1600" b="0" dirty="0">
                <a:latin typeface="+mj-lt"/>
              </a:rPr>
              <a:t>  and </a:t>
            </a:r>
            <a:r>
              <a:rPr lang="el-GR" sz="1600" b="0" i="1" kern="1200" dirty="0">
                <a:latin typeface="+mj-lt"/>
                <a:cs typeface="Times New Roman" panose="02020603050405020304" pitchFamily="18" charset="0"/>
              </a:rPr>
              <a:t>τ</a:t>
            </a:r>
            <a:r>
              <a:rPr lang="en-US" sz="1600" b="0" i="1" kern="1200" baseline="-25000" dirty="0">
                <a:latin typeface="+mj-lt"/>
                <a:cs typeface="Times New Roman" panose="02020603050405020304" pitchFamily="18" charset="0"/>
              </a:rPr>
              <a:t>i  </a:t>
            </a:r>
            <a:r>
              <a:rPr lang="en-US" sz="1600" b="0" dirty="0">
                <a:latin typeface="+mj-lt"/>
              </a:rPr>
              <a:t>respectively are the power and the propagation delay of the </a:t>
            </a:r>
            <a:r>
              <a:rPr lang="en-US" sz="1600" b="0" i="1" kern="1200" dirty="0">
                <a:latin typeface="+mj-lt"/>
                <a:cs typeface="Times New Roman" panose="02020603050405020304" pitchFamily="18" charset="0"/>
              </a:rPr>
              <a:t>i</a:t>
            </a:r>
            <a:r>
              <a:rPr lang="en-US" sz="1600" b="0" kern="1200" baseline="30000" dirty="0">
                <a:latin typeface="+mj-lt"/>
                <a:cs typeface="Times New Roman" panose="02020603050405020304" pitchFamily="18" charset="0"/>
              </a:rPr>
              <a:t>th</a:t>
            </a:r>
            <a:r>
              <a:rPr lang="en-US" sz="1600" b="0" dirty="0">
                <a:latin typeface="+mj-lt"/>
              </a:rPr>
              <a:t> ray received by the detector. The channel frequency response can be then computed by the help of Fourier transformation.</a:t>
            </a:r>
            <a:endParaRPr lang="en-GB" sz="1800" b="0" dirty="0">
              <a:latin typeface="+mj-lt"/>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5</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graphicFrame>
        <p:nvGraphicFramePr>
          <p:cNvPr id="11" name="Object 10">
            <a:extLst>
              <a:ext uri="{FF2B5EF4-FFF2-40B4-BE49-F238E27FC236}">
                <a16:creationId xmlns:a16="http://schemas.microsoft.com/office/drawing/2014/main" id="{FED11EBE-4B8E-4200-8E4A-43A25C7B1ADC}"/>
              </a:ext>
            </a:extLst>
          </p:cNvPr>
          <p:cNvGraphicFramePr>
            <a:graphicFrameLocks noChangeAspect="1"/>
          </p:cNvGraphicFramePr>
          <p:nvPr>
            <p:extLst>
              <p:ext uri="{D42A27DB-BD31-4B8C-83A1-F6EECF244321}">
                <p14:modId xmlns:p14="http://schemas.microsoft.com/office/powerpoint/2010/main" val="891836859"/>
              </p:ext>
            </p:extLst>
          </p:nvPr>
        </p:nvGraphicFramePr>
        <p:xfrm>
          <a:off x="5016500" y="5113759"/>
          <a:ext cx="1943100" cy="622300"/>
        </p:xfrm>
        <a:graphic>
          <a:graphicData uri="http://schemas.openxmlformats.org/presentationml/2006/ole">
            <mc:AlternateContent xmlns:mc="http://schemas.openxmlformats.org/markup-compatibility/2006">
              <mc:Choice xmlns:v="urn:schemas-microsoft-com:vml" Requires="v">
                <p:oleObj spid="_x0000_s4130" name="Equation" r:id="rId3" imgW="1942920" imgH="622080" progId="Equation.DSMT4">
                  <p:embed/>
                </p:oleObj>
              </mc:Choice>
              <mc:Fallback>
                <p:oleObj name="Equation" r:id="rId3" imgW="1942920" imgH="622080" progId="Equation.DSMT4">
                  <p:embed/>
                  <p:pic>
                    <p:nvPicPr>
                      <p:cNvPr id="2" name="Object 1"/>
                      <p:cNvPicPr/>
                      <p:nvPr/>
                    </p:nvPicPr>
                    <p:blipFill>
                      <a:blip r:embed="rId4"/>
                      <a:stretch>
                        <a:fillRect/>
                      </a:stretch>
                    </p:blipFill>
                    <p:spPr>
                      <a:xfrm>
                        <a:off x="5016500" y="5113759"/>
                        <a:ext cx="1943100" cy="622300"/>
                      </a:xfrm>
                      <a:prstGeom prst="rect">
                        <a:avLst/>
                      </a:prstGeom>
                    </p:spPr>
                  </p:pic>
                </p:oleObj>
              </mc:Fallback>
            </mc:AlternateContent>
          </a:graphicData>
        </a:graphic>
      </p:graphicFrame>
    </p:spTree>
    <p:extLst>
      <p:ext uri="{BB962C8B-B14F-4D97-AF65-F5344CB8AC3E}">
        <p14:creationId xmlns:p14="http://schemas.microsoft.com/office/powerpoint/2010/main" val="26049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solidFill>
                  <a:schemeClr val="tx1"/>
                </a:solidFill>
              </a:rPr>
              <a:t>Measurement Methodology</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6</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pic>
        <p:nvPicPr>
          <p:cNvPr id="7" name="Picture 6">
            <a:extLst>
              <a:ext uri="{FF2B5EF4-FFF2-40B4-BE49-F238E27FC236}">
                <a16:creationId xmlns:a16="http://schemas.microsoft.com/office/drawing/2014/main" id="{17B27D61-B13D-4360-8E07-FF0AAFF928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58440" y="1756752"/>
            <a:ext cx="6675120" cy="4271218"/>
          </a:xfrm>
          <a:prstGeom prst="rect">
            <a:avLst/>
          </a:prstGeom>
        </p:spPr>
      </p:pic>
    </p:spTree>
    <p:extLst>
      <p:ext uri="{BB962C8B-B14F-4D97-AF65-F5344CB8AC3E}">
        <p14:creationId xmlns:p14="http://schemas.microsoft.com/office/powerpoint/2010/main" val="205043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solidFill>
                  <a:schemeClr val="tx1"/>
                </a:solidFill>
              </a:rPr>
              <a:t>Measurement </a:t>
            </a:r>
            <a:r>
              <a:rPr lang="en-GB" sz="4000" dirty="0">
                <a:solidFill>
                  <a:schemeClr val="tx1"/>
                </a:solidFill>
              </a:rPr>
              <a:t>Methodology (2)</a:t>
            </a:r>
          </a:p>
        </p:txBody>
      </p:sp>
      <p:sp>
        <p:nvSpPr>
          <p:cNvPr id="9" name="Rectangle 2"/>
          <p:cNvSpPr>
            <a:spLocks noGrp="1" noChangeArrowheads="1"/>
          </p:cNvSpPr>
          <p:nvPr>
            <p:ph idx="1"/>
          </p:nvPr>
        </p:nvSpPr>
        <p:spPr>
          <a:xfrm>
            <a:off x="914401" y="1537742"/>
            <a:ext cx="10361084" cy="4824536"/>
          </a:xfrm>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 channel measurement system is based on frequency sweep technique using a standard Agilent two-port VNA capable of operating between 5 Hz and 3 GHz. </a:t>
            </a:r>
            <a:r>
              <a:rPr lang="en-GB" sz="1600" b="0" dirty="0"/>
              <a:t>The </a:t>
            </a:r>
            <a:r>
              <a:rPr lang="en-US" sz="1600" b="0" dirty="0"/>
              <a:t>main steps of this approach can be illustrated as the following:</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At first, a 0 dB continuous-sinusoidal-signal, swept from 1 MHz to 200 MHz in steps of 200 kHz, is delivered to the optical Tx front-end. </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Then, Tx (consisting of multiple LEDs) radiates the signals through the propagation channel and a large amount of transmitted rays will be captured by the PD array of Rx according to the sensitive area and FOV angle of the PD. </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 amplitude and phase of the received signal at the port 2 of VNA are compared with the transmitted ones and the corresponding frequency response of the LC system is generated. The resultant frequency response </a:t>
            </a:r>
            <a:r>
              <a:rPr lang="en-US" sz="1600" b="0" i="1" dirty="0">
                <a:latin typeface="+mj-lt"/>
              </a:rPr>
              <a:t>R(f)</a:t>
            </a:r>
            <a:r>
              <a:rPr lang="en-US" sz="1600" b="0" dirty="0">
                <a:latin typeface="+mj-lt"/>
              </a:rPr>
              <a:t> consists of the response of LC channel </a:t>
            </a:r>
            <a:r>
              <a:rPr lang="en-US" sz="1600" b="0" i="1" dirty="0">
                <a:latin typeface="+mj-lt"/>
              </a:rPr>
              <a:t>H</a:t>
            </a:r>
            <a:r>
              <a:rPr lang="en-US" sz="1600" b="0" i="1" baseline="-25000" dirty="0">
                <a:latin typeface="+mj-lt"/>
              </a:rPr>
              <a:t>LC</a:t>
            </a:r>
            <a:r>
              <a:rPr lang="en-US" sz="1600" b="0" i="1" dirty="0">
                <a:latin typeface="+mj-lt"/>
              </a:rPr>
              <a:t>(f)</a:t>
            </a:r>
            <a:r>
              <a:rPr lang="en-US" sz="1600" b="0" dirty="0">
                <a:latin typeface="+mj-lt"/>
              </a:rPr>
              <a:t> and the response of  the system </a:t>
            </a:r>
            <a:r>
              <a:rPr lang="en-US" sz="1600" b="0" i="1" dirty="0"/>
              <a:t>H</a:t>
            </a:r>
            <a:r>
              <a:rPr lang="en-US" sz="1600" b="0" i="1" baseline="-25000" dirty="0"/>
              <a:t>sys</a:t>
            </a:r>
            <a:r>
              <a:rPr lang="en-US" sz="1600" b="0" i="1" dirty="0"/>
              <a:t>(f)</a:t>
            </a:r>
            <a:r>
              <a:rPr lang="en-US" sz="1600" b="0" dirty="0">
                <a:latin typeface="+mj-lt"/>
              </a:rPr>
              <a:t> including the Tx and the Rx front-ends. </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 effect of these front-end responses must be nullified in order to characterize the LC channel. To do this, a LOS calibration at a reference distance, </a:t>
            </a:r>
            <a:r>
              <a:rPr lang="en-US" sz="1600" b="0" i="1" dirty="0">
                <a:latin typeface="+mj-lt"/>
              </a:rPr>
              <a:t>d</a:t>
            </a:r>
            <a:r>
              <a:rPr lang="en-US" sz="1600" b="0" i="1" baseline="-25000" dirty="0">
                <a:latin typeface="+mj-lt"/>
              </a:rPr>
              <a:t>ref</a:t>
            </a:r>
            <a:r>
              <a:rPr lang="en-US" sz="1600" b="0" dirty="0">
                <a:latin typeface="+mj-lt"/>
              </a:rPr>
              <a:t> is performed providing the frequency response of the reference LC channel </a:t>
            </a:r>
            <a:r>
              <a:rPr lang="en-US" sz="1600" b="0" i="1" dirty="0"/>
              <a:t>R</a:t>
            </a:r>
            <a:r>
              <a:rPr lang="en-US" sz="1600" b="0" i="1" baseline="-25000" dirty="0"/>
              <a:t>ref</a:t>
            </a:r>
            <a:r>
              <a:rPr lang="en-US" sz="1600" b="0" i="1" dirty="0"/>
              <a:t>(f)</a:t>
            </a:r>
            <a:r>
              <a:rPr lang="en-US" sz="1600" b="0" dirty="0">
                <a:latin typeface="+mj-lt"/>
              </a:rPr>
              <a:t>. </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 calibrated frequency response of the LC channel, is calculated by dividing the received frequency response at any particular distance by the received frequency response at the reference distance. Let </a:t>
            </a:r>
            <a:r>
              <a:rPr lang="en-US" sz="1600" b="0" i="1" dirty="0">
                <a:latin typeface="+mj-lt"/>
              </a:rPr>
              <a:t>S(f)</a:t>
            </a:r>
            <a:r>
              <a:rPr lang="en-US" sz="1600" b="0" dirty="0">
                <a:latin typeface="+mj-lt"/>
              </a:rPr>
              <a:t> denotes the transmitted signal, the resultant normalized frequency response of the channel is given by</a:t>
            </a: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b="0" dirty="0">
              <a:latin typeface="+mj-lt"/>
            </a:endParaRP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b="0" dirty="0">
              <a:latin typeface="+mj-lt"/>
            </a:endParaRP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latin typeface="+mj-lt"/>
              </a:rPr>
              <a:t>The normalized CIR denoted by </a:t>
            </a:r>
            <a:r>
              <a:rPr lang="en-US" sz="1600" b="0" i="1" dirty="0">
                <a:latin typeface="+mj-lt"/>
              </a:rPr>
              <a:t>h</a:t>
            </a:r>
            <a:r>
              <a:rPr lang="en-US" sz="1600" b="0" i="1" baseline="-25000" dirty="0">
                <a:latin typeface="+mj-lt"/>
              </a:rPr>
              <a:t>N</a:t>
            </a:r>
            <a:r>
              <a:rPr lang="en-US" sz="1600" b="0" i="1" dirty="0">
                <a:latin typeface="+mj-lt"/>
              </a:rPr>
              <a:t>(t)</a:t>
            </a:r>
            <a:r>
              <a:rPr lang="en-US" sz="1600" b="0" dirty="0">
                <a:latin typeface="+mj-lt"/>
              </a:rPr>
              <a:t> can be then calculated using the inverse discrete Fourier transformation method.</a:t>
            </a:r>
            <a:endParaRPr lang="en-GB" sz="1600" b="0" dirty="0">
              <a:latin typeface="+mj-lt"/>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7</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graphicFrame>
        <p:nvGraphicFramePr>
          <p:cNvPr id="7" name="Object 6">
            <a:extLst>
              <a:ext uri="{FF2B5EF4-FFF2-40B4-BE49-F238E27FC236}">
                <a16:creationId xmlns:a16="http://schemas.microsoft.com/office/drawing/2014/main" id="{E0E13891-52B5-43BF-902A-AD301EA448D9}"/>
              </a:ext>
            </a:extLst>
          </p:cNvPr>
          <p:cNvGraphicFramePr>
            <a:graphicFrameLocks noChangeAspect="1"/>
          </p:cNvGraphicFramePr>
          <p:nvPr>
            <p:extLst>
              <p:ext uri="{D42A27DB-BD31-4B8C-83A1-F6EECF244321}">
                <p14:modId xmlns:p14="http://schemas.microsoft.com/office/powerpoint/2010/main" val="4006744721"/>
              </p:ext>
            </p:extLst>
          </p:nvPr>
        </p:nvGraphicFramePr>
        <p:xfrm>
          <a:off x="3641725" y="5420196"/>
          <a:ext cx="4838700" cy="673100"/>
        </p:xfrm>
        <a:graphic>
          <a:graphicData uri="http://schemas.openxmlformats.org/presentationml/2006/ole">
            <mc:AlternateContent xmlns:mc="http://schemas.openxmlformats.org/markup-compatibility/2006">
              <mc:Choice xmlns:v="urn:schemas-microsoft-com:vml" Requires="v">
                <p:oleObj spid="_x0000_s5184" name="Equation" r:id="rId4" imgW="4838400" imgH="672840" progId="Equation.DSMT4">
                  <p:embed/>
                </p:oleObj>
              </mc:Choice>
              <mc:Fallback>
                <p:oleObj name="Equation" r:id="rId4" imgW="4838400" imgH="672840" progId="Equation.DSMT4">
                  <p:embed/>
                  <p:pic>
                    <p:nvPicPr>
                      <p:cNvPr id="11" name="Object 10">
                        <a:extLst>
                          <a:ext uri="{FF2B5EF4-FFF2-40B4-BE49-F238E27FC236}">
                            <a16:creationId xmlns:a16="http://schemas.microsoft.com/office/drawing/2014/main" id="{FED11EBE-4B8E-4200-8E4A-43A25C7B1ADC}"/>
                          </a:ext>
                        </a:extLst>
                      </p:cNvPr>
                      <p:cNvPicPr/>
                      <p:nvPr/>
                    </p:nvPicPr>
                    <p:blipFill>
                      <a:blip r:embed="rId5"/>
                      <a:stretch>
                        <a:fillRect/>
                      </a:stretch>
                    </p:blipFill>
                    <p:spPr>
                      <a:xfrm>
                        <a:off x="3641725" y="5420196"/>
                        <a:ext cx="4838700" cy="673100"/>
                      </a:xfrm>
                      <a:prstGeom prst="rect">
                        <a:avLst/>
                      </a:prstGeom>
                    </p:spPr>
                  </p:pic>
                </p:oleObj>
              </mc:Fallback>
            </mc:AlternateContent>
          </a:graphicData>
        </a:graphic>
      </p:graphicFrame>
    </p:spTree>
    <p:extLst>
      <p:ext uri="{BB962C8B-B14F-4D97-AF65-F5344CB8AC3E}">
        <p14:creationId xmlns:p14="http://schemas.microsoft.com/office/powerpoint/2010/main" val="420366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D1B2E9-7787-404E-B8ED-808FB3043520}"/>
              </a:ext>
            </a:extLst>
          </p:cNvPr>
          <p:cNvSpPr>
            <a:spLocks noGrp="1"/>
          </p:cNvSpPr>
          <p:nvPr>
            <p:ph type="body" sz="quarter" idx="11"/>
          </p:nvPr>
        </p:nvSpPr>
        <p:spPr>
          <a:xfrm>
            <a:off x="335360" y="2321181"/>
            <a:ext cx="3657600" cy="1402667"/>
          </a:xfrm>
        </p:spPr>
        <p:txBody>
          <a:bodyPr/>
          <a:lstStyle/>
          <a:p>
            <a:pPr algn="just">
              <a:buFont typeface="Wingdings" panose="05000000000000000000" pitchFamily="2" charset="2"/>
              <a:buChar char="§"/>
            </a:pPr>
            <a:r>
              <a:rPr lang="en-US" sz="1800" b="1" dirty="0">
                <a:solidFill>
                  <a:schemeClr val="tx1"/>
                </a:solidFill>
                <a:latin typeface="Times New Roman" panose="02020603050405020304" pitchFamily="18" charset="0"/>
                <a:cs typeface="Times New Roman" panose="02020603050405020304" pitchFamily="18" charset="0"/>
              </a:rPr>
              <a:t>Scenario I:</a:t>
            </a:r>
            <a:r>
              <a:rPr lang="en-US" sz="1600" dirty="0">
                <a:solidFill>
                  <a:schemeClr val="tx1"/>
                </a:solidFill>
                <a:latin typeface="Times New Roman" panose="02020603050405020304" pitchFamily="18" charset="0"/>
                <a:cs typeface="Times New Roman" panose="02020603050405020304" pitchFamily="18" charset="0"/>
              </a:rPr>
              <a:t> Tx and Rx front-ends are facing each other in order to maintain a </a:t>
            </a:r>
            <a:r>
              <a:rPr lang="en-US" sz="1600" b="1" dirty="0">
                <a:solidFill>
                  <a:schemeClr val="tx1"/>
                </a:solidFill>
                <a:latin typeface="Times New Roman" panose="02020603050405020304" pitchFamily="18" charset="0"/>
                <a:cs typeface="Times New Roman" panose="02020603050405020304" pitchFamily="18" charset="0"/>
              </a:rPr>
              <a:t>LOS</a:t>
            </a:r>
            <a:r>
              <a:rPr lang="en-US" sz="1600" dirty="0">
                <a:solidFill>
                  <a:schemeClr val="tx1"/>
                </a:solidFill>
                <a:latin typeface="Times New Roman" panose="02020603050405020304" pitchFamily="18" charset="0"/>
                <a:cs typeface="Times New Roman" panose="02020603050405020304" pitchFamily="18" charset="0"/>
              </a:rPr>
              <a:t> link.</a:t>
            </a:r>
          </a:p>
        </p:txBody>
      </p:sp>
      <p:sp>
        <p:nvSpPr>
          <p:cNvPr id="5" name="Text Placeholder 4">
            <a:extLst>
              <a:ext uri="{FF2B5EF4-FFF2-40B4-BE49-F238E27FC236}">
                <a16:creationId xmlns:a16="http://schemas.microsoft.com/office/drawing/2014/main" id="{0BC73610-4C9A-BF4C-AAA4-EA0DF95520DE}"/>
              </a:ext>
            </a:extLst>
          </p:cNvPr>
          <p:cNvSpPr>
            <a:spLocks noGrp="1"/>
          </p:cNvSpPr>
          <p:nvPr>
            <p:ph type="body" sz="quarter" idx="12"/>
          </p:nvPr>
        </p:nvSpPr>
        <p:spPr>
          <a:xfrm>
            <a:off x="4079776" y="2321181"/>
            <a:ext cx="3878900" cy="1402667"/>
          </a:xfrm>
        </p:spPr>
        <p:txBody>
          <a:bodyPr/>
          <a:lstStyle/>
          <a:p>
            <a:pPr algn="just">
              <a:buFont typeface="Wingdings" panose="05000000000000000000" pitchFamily="2" charset="2"/>
              <a:buChar char="§"/>
            </a:pPr>
            <a:r>
              <a:rPr lang="en-US" sz="1800" b="1" dirty="0">
                <a:solidFill>
                  <a:schemeClr val="tx1"/>
                </a:solidFill>
                <a:latin typeface="Times New Roman" panose="02020603050405020304" pitchFamily="18" charset="0"/>
                <a:cs typeface="Times New Roman" panose="02020603050405020304" pitchFamily="18" charset="0"/>
              </a:rPr>
              <a:t>Scenario II:</a:t>
            </a:r>
            <a:r>
              <a:rPr lang="en-US" sz="1600" dirty="0">
                <a:solidFill>
                  <a:schemeClr val="tx1"/>
                </a:solidFill>
                <a:latin typeface="Times New Roman" panose="02020603050405020304" pitchFamily="18" charset="0"/>
                <a:cs typeface="Times New Roman" panose="02020603050405020304" pitchFamily="18" charset="0"/>
              </a:rPr>
              <a:t> Tx and Rx face towards the ceiling. The Rx in this case can capture the rays after the reflection, mostly from the ceiling which represents the </a:t>
            </a:r>
            <a:r>
              <a:rPr lang="en-US" sz="1600" b="1" dirty="0">
                <a:solidFill>
                  <a:schemeClr val="tx1"/>
                </a:solidFill>
                <a:latin typeface="Times New Roman" panose="02020603050405020304" pitchFamily="18" charset="0"/>
                <a:cs typeface="Times New Roman" panose="02020603050405020304" pitchFamily="18" charset="0"/>
              </a:rPr>
              <a:t>first-order</a:t>
            </a:r>
            <a:r>
              <a:rPr lang="en-US" sz="1600" dirty="0">
                <a:solidFill>
                  <a:schemeClr val="tx1"/>
                </a:solidFill>
                <a:latin typeface="Times New Roman" panose="02020603050405020304" pitchFamily="18" charset="0"/>
                <a:cs typeface="Times New Roman" panose="02020603050405020304" pitchFamily="18" charset="0"/>
              </a:rPr>
              <a:t> reflection.</a:t>
            </a:r>
          </a:p>
        </p:txBody>
      </p:sp>
      <p:sp>
        <p:nvSpPr>
          <p:cNvPr id="6" name="Text Placeholder 5">
            <a:extLst>
              <a:ext uri="{FF2B5EF4-FFF2-40B4-BE49-F238E27FC236}">
                <a16:creationId xmlns:a16="http://schemas.microsoft.com/office/drawing/2014/main" id="{5FB20F48-D5BB-024B-AA12-554BBC03431A}"/>
              </a:ext>
            </a:extLst>
          </p:cNvPr>
          <p:cNvSpPr>
            <a:spLocks noGrp="1"/>
          </p:cNvSpPr>
          <p:nvPr>
            <p:ph type="body" sz="quarter" idx="13"/>
          </p:nvPr>
        </p:nvSpPr>
        <p:spPr>
          <a:xfrm>
            <a:off x="7968208" y="2321501"/>
            <a:ext cx="3657600" cy="3693903"/>
          </a:xfrm>
        </p:spPr>
        <p:txBody>
          <a:bodyPr/>
          <a:lstStyle/>
          <a:p>
            <a:pPr algn="just">
              <a:buFont typeface="Wingdings" panose="05000000000000000000" pitchFamily="2" charset="2"/>
              <a:buChar char="§"/>
            </a:pPr>
            <a:r>
              <a:rPr lang="en-US" sz="1800" b="1" dirty="0">
                <a:solidFill>
                  <a:schemeClr val="tx1"/>
                </a:solidFill>
                <a:latin typeface="Times New Roman" panose="02020603050405020304" pitchFamily="18" charset="0"/>
                <a:cs typeface="Times New Roman" panose="02020603050405020304" pitchFamily="18" charset="0"/>
              </a:rPr>
              <a:t>Scenario III:</a:t>
            </a:r>
            <a:r>
              <a:rPr lang="en-US" sz="1600" dirty="0">
                <a:solidFill>
                  <a:schemeClr val="tx1"/>
                </a:solidFill>
                <a:latin typeface="Times New Roman" panose="02020603050405020304" pitchFamily="18" charset="0"/>
                <a:cs typeface="Times New Roman" panose="02020603050405020304" pitchFamily="18" charset="0"/>
              </a:rPr>
              <a:t> Tx and Rx face opposite directions. Hence the signaling takes place through the multiple reflections from the surfaces.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A08376C-2C2D-9A48-BC72-6F769E8E9563}"/>
              </a:ext>
            </a:extLst>
          </p:cNvPr>
          <p:cNvSpPr>
            <a:spLocks noGrp="1"/>
          </p:cNvSpPr>
          <p:nvPr>
            <p:ph type="body" sz="quarter" idx="14"/>
          </p:nvPr>
        </p:nvSpPr>
        <p:spPr>
          <a:xfrm>
            <a:off x="981905" y="1284704"/>
            <a:ext cx="2968993" cy="890016"/>
          </a:xfrm>
        </p:spPr>
        <p:txBody>
          <a:bodyPr/>
          <a:lstStyle/>
          <a:p>
            <a:r>
              <a:rPr lang="en-US" b="1" dirty="0" smtClean="0">
                <a:latin typeface="Times New Roman" panose="02020603050405020304" pitchFamily="18" charset="0"/>
                <a:cs typeface="Times New Roman" panose="02020603050405020304" pitchFamily="18" charset="0"/>
              </a:rPr>
              <a:t>LOS</a:t>
            </a:r>
            <a:endParaRPr lang="en-US" sz="2000" b="1"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438F4759-2851-4740-806C-7EEF9802E45B}"/>
              </a:ext>
            </a:extLst>
          </p:cNvPr>
          <p:cNvSpPr>
            <a:spLocks noGrp="1"/>
          </p:cNvSpPr>
          <p:nvPr>
            <p:ph type="body" sz="quarter" idx="21"/>
          </p:nvPr>
        </p:nvSpPr>
        <p:spPr/>
        <p:txBody>
          <a:bodyPr/>
          <a:lstStyle/>
          <a:p>
            <a:r>
              <a:rPr lang="en-US" b="1" dirty="0">
                <a:latin typeface="Times New Roman" panose="02020603050405020304" pitchFamily="18" charset="0"/>
                <a:cs typeface="Times New Roman" panose="02020603050405020304" pitchFamily="18" charset="0"/>
              </a:rPr>
              <a:t>NLOS </a:t>
            </a:r>
            <a:r>
              <a:rPr lang="en-US" b="1" dirty="0" smtClean="0">
                <a:latin typeface="Times New Roman" panose="02020603050405020304" pitchFamily="18" charset="0"/>
                <a:cs typeface="Times New Roman" panose="02020603050405020304" pitchFamily="18" charset="0"/>
              </a:rPr>
              <a:t>1</a:t>
            </a:r>
            <a:r>
              <a:rPr lang="en-US" b="1" baseline="30000" dirty="0" smtClean="0">
                <a:latin typeface="Times New Roman" panose="02020603050405020304" pitchFamily="18" charset="0"/>
                <a:cs typeface="Times New Roman" panose="02020603050405020304" pitchFamily="18" charset="0"/>
              </a:rPr>
              <a:t>st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order reflection</a:t>
            </a:r>
          </a:p>
        </p:txBody>
      </p:sp>
      <p:sp>
        <p:nvSpPr>
          <p:cNvPr id="9" name="Text Placeholder 8">
            <a:extLst>
              <a:ext uri="{FF2B5EF4-FFF2-40B4-BE49-F238E27FC236}">
                <a16:creationId xmlns:a16="http://schemas.microsoft.com/office/drawing/2014/main" id="{38D4BC32-C221-F949-89E7-15D954AB8785}"/>
              </a:ext>
            </a:extLst>
          </p:cNvPr>
          <p:cNvSpPr>
            <a:spLocks noGrp="1"/>
          </p:cNvSpPr>
          <p:nvPr>
            <p:ph type="body" sz="quarter" idx="22"/>
          </p:nvPr>
        </p:nvSpPr>
        <p:spPr/>
        <p:txBody>
          <a:bodyPr/>
          <a:lstStyle/>
          <a:p>
            <a:r>
              <a:rPr lang="en-US" b="1" dirty="0">
                <a:latin typeface="Times New Roman" panose="02020603050405020304" pitchFamily="18" charset="0"/>
                <a:cs typeface="Times New Roman" panose="02020603050405020304" pitchFamily="18" charset="0"/>
              </a:rPr>
              <a:t>NLOS </a:t>
            </a:r>
            <a:r>
              <a:rPr lang="en-US" b="1" dirty="0" smtClean="0">
                <a:latin typeface="Times New Roman" panose="02020603050405020304" pitchFamily="18" charset="0"/>
                <a:cs typeface="Times New Roman" panose="02020603050405020304" pitchFamily="18" charset="0"/>
              </a:rPr>
              <a:t>higher-order </a:t>
            </a:r>
            <a:r>
              <a:rPr lang="en-US" b="1" dirty="0">
                <a:latin typeface="Times New Roman" panose="02020603050405020304" pitchFamily="18" charset="0"/>
                <a:cs typeface="Times New Roman" panose="02020603050405020304" pitchFamily="18" charset="0"/>
              </a:rPr>
              <a:t>reflections</a:t>
            </a:r>
          </a:p>
        </p:txBody>
      </p:sp>
      <p:pic>
        <p:nvPicPr>
          <p:cNvPr id="11" name="Picture 10">
            <a:extLst>
              <a:ext uri="{FF2B5EF4-FFF2-40B4-BE49-F238E27FC236}">
                <a16:creationId xmlns:a16="http://schemas.microsoft.com/office/drawing/2014/main" id="{7E586B83-8DF1-4F39-A932-48EF9C0619B3}"/>
              </a:ext>
            </a:extLst>
          </p:cNvPr>
          <p:cNvPicPr>
            <a:picLocks noChangeAspect="1"/>
          </p:cNvPicPr>
          <p:nvPr/>
        </p:nvPicPr>
        <p:blipFill rotWithShape="1">
          <a:blip r:embed="rId2"/>
          <a:srcRect t="4773" b="9545"/>
          <a:stretch/>
        </p:blipFill>
        <p:spPr>
          <a:xfrm>
            <a:off x="695400" y="3723848"/>
            <a:ext cx="10761542" cy="2691388"/>
          </a:xfrm>
          <a:prstGeom prst="rect">
            <a:avLst/>
          </a:prstGeom>
        </p:spPr>
      </p:pic>
      <p:sp>
        <p:nvSpPr>
          <p:cNvPr id="13" name="Rectangle 3">
            <a:extLst>
              <a:ext uri="{FF2B5EF4-FFF2-40B4-BE49-F238E27FC236}">
                <a16:creationId xmlns:a16="http://schemas.microsoft.com/office/drawing/2014/main" id="{2523A6AA-0058-4C63-9061-05353C0B0E0A}"/>
              </a:ext>
            </a:extLst>
          </p:cNvPr>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sp>
        <p:nvSpPr>
          <p:cNvPr id="16" name="Foliennummernplatzhalter 3">
            <a:extLst>
              <a:ext uri="{FF2B5EF4-FFF2-40B4-BE49-F238E27FC236}">
                <a16:creationId xmlns:a16="http://schemas.microsoft.com/office/drawing/2014/main" id="{2E875028-C8FD-44FF-971A-C4F2B06380C3}"/>
              </a:ext>
            </a:extLst>
          </p:cNvPr>
          <p:cNvSpPr txBox="1">
            <a:spLocks/>
          </p:cNvSpPr>
          <p:nvPr/>
        </p:nvSpPr>
        <p:spPr bwMode="auto">
          <a:xfrm>
            <a:off x="5793318" y="6427790"/>
            <a:ext cx="704849" cy="26595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Autofit/>
          </a:bodyPr>
          <a:lstStyle>
            <a:lvl1pPr marL="380990" indent="-380990" algn="l" defTabSz="449263" rtl="0" eaLnBrk="1" fontAlgn="base" hangingPunct="1">
              <a:spcBef>
                <a:spcPts val="600"/>
              </a:spcBef>
              <a:spcAft>
                <a:spcPct val="0"/>
              </a:spcAft>
              <a:buClr>
                <a:srgbClr val="000000"/>
              </a:buClr>
              <a:buSzPct val="100000"/>
              <a:buFont typeface="Arial" panose="020B0604020202020204" pitchFamily="34" charset="0"/>
              <a:buChar char="•"/>
              <a:defRPr sz="2000" b="0" i="0">
                <a:solidFill>
                  <a:schemeClr val="accent3"/>
                </a:solidFill>
                <a:latin typeface="Segoe UI" panose="020B0502040204020203" pitchFamily="34" charset="0"/>
                <a:ea typeface="+mn-ea"/>
                <a:cs typeface="Segoe UI" panose="020B0502040204020203" pitchFamily="34" charset="0"/>
              </a:defRPr>
            </a:lvl1pPr>
            <a:lvl2pPr marL="457189" indent="0" algn="l"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377" indent="0" algn="l"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566" indent="0" algn="l"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754" indent="0" algn="l"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buNone/>
            </a:pPr>
            <a:r>
              <a:rPr lang="en-GB" sz="1200" kern="0" dirty="0">
                <a:solidFill>
                  <a:schemeClr val="tx1"/>
                </a:solidFill>
                <a:latin typeface="+mj-lt"/>
              </a:rPr>
              <a:t>Slide 9</a:t>
            </a:r>
          </a:p>
        </p:txBody>
      </p:sp>
      <p:sp>
        <p:nvSpPr>
          <p:cNvPr id="19" name="Rectangle 1">
            <a:extLst>
              <a:ext uri="{FF2B5EF4-FFF2-40B4-BE49-F238E27FC236}">
                <a16:creationId xmlns:a16="http://schemas.microsoft.com/office/drawing/2014/main" id="{4CA8445F-8402-45E0-B3F6-B60F994F0193}"/>
              </a:ext>
            </a:extLst>
          </p:cNvPr>
          <p:cNvSpPr txBox="1">
            <a:spLocks noChangeArrowheads="1"/>
          </p:cNvSpPr>
          <p:nvPr/>
        </p:nvSpPr>
        <p:spPr bwMode="auto">
          <a:xfrm>
            <a:off x="914401" y="628197"/>
            <a:ext cx="10361084" cy="8232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r>
              <a:rPr lang="en-GB" sz="4000" kern="0" dirty="0" smtClean="0">
                <a:solidFill>
                  <a:schemeClr val="tx1"/>
                </a:solidFill>
              </a:rPr>
              <a:t>Investigated LC Scenarios</a:t>
            </a:r>
            <a:endParaRPr lang="en-GB" sz="4000" dirty="0">
              <a:solidFill>
                <a:schemeClr val="tx1"/>
              </a:solidFill>
            </a:endParaRPr>
          </a:p>
        </p:txBody>
      </p:sp>
    </p:spTree>
    <p:extLst>
      <p:ext uri="{BB962C8B-B14F-4D97-AF65-F5344CB8AC3E}">
        <p14:creationId xmlns:p14="http://schemas.microsoft.com/office/powerpoint/2010/main" val="332583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914401" y="62068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solidFill>
                  <a:schemeClr val="tx1"/>
                </a:solidFill>
                <a:latin typeface="Times New Roman" pitchFamily="18" charset="0"/>
              </a:rPr>
              <a:t>Test Environment and Modeling</a:t>
            </a:r>
            <a:endParaRPr lang="en-GB" sz="4000"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9</a:t>
            </a:fld>
            <a:endParaRPr lang="en-GB" dirty="0"/>
          </a:p>
        </p:txBody>
      </p:sp>
      <p:sp>
        <p:nvSpPr>
          <p:cNvPr id="6" name="Rectangle 3"/>
          <p:cNvSpPr txBox="1">
            <a:spLocks noChangeArrowheads="1"/>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mj-lt"/>
                <a:ea typeface="+mj-ea"/>
                <a:cs typeface="Arial Unicode MS"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de-DE" kern="0" dirty="0"/>
              <a:t>September 2020</a:t>
            </a:r>
            <a:endParaRPr lang="en-GB" kern="0" dirty="0"/>
          </a:p>
        </p:txBody>
      </p:sp>
      <p:pic>
        <p:nvPicPr>
          <p:cNvPr id="14" name="Picture Placeholder 8">
            <a:extLst>
              <a:ext uri="{FF2B5EF4-FFF2-40B4-BE49-F238E27FC236}">
                <a16:creationId xmlns:a16="http://schemas.microsoft.com/office/drawing/2014/main" id="{AD2B15D3-DE38-4E2D-915F-562D5F30F3E4}"/>
              </a:ext>
            </a:extLst>
          </p:cNvPr>
          <p:cNvPicPr>
            <a:picLocks noChangeAspect="1"/>
          </p:cNvPicPr>
          <p:nvPr/>
        </p:nvPicPr>
        <p:blipFill>
          <a:blip r:embed="rId2"/>
          <a:stretch>
            <a:fillRect/>
          </a:stretch>
        </p:blipFill>
        <p:spPr>
          <a:xfrm>
            <a:off x="1559496" y="2367713"/>
            <a:ext cx="4572000" cy="3276718"/>
          </a:xfrm>
          <a:prstGeom prst="rect">
            <a:avLst/>
          </a:prstGeom>
        </p:spPr>
      </p:pic>
      <p:pic>
        <p:nvPicPr>
          <p:cNvPr id="15" name="Picture Placeholder 10">
            <a:extLst>
              <a:ext uri="{FF2B5EF4-FFF2-40B4-BE49-F238E27FC236}">
                <a16:creationId xmlns:a16="http://schemas.microsoft.com/office/drawing/2014/main" id="{538F6FBA-B597-4DF1-9BDD-CDEF2124C2E7}"/>
              </a:ext>
            </a:extLst>
          </p:cNvPr>
          <p:cNvPicPr>
            <a:picLocks noChangeAspect="1"/>
          </p:cNvPicPr>
          <p:nvPr/>
        </p:nvPicPr>
        <p:blipFill rotWithShape="1">
          <a:blip r:embed="rId3"/>
          <a:srcRect t="2036" b="1"/>
          <a:stretch/>
        </p:blipFill>
        <p:spPr>
          <a:xfrm>
            <a:off x="6456040" y="2348880"/>
            <a:ext cx="4360196" cy="3314385"/>
          </a:xfrm>
          <a:prstGeom prst="rect">
            <a:avLst/>
          </a:prstGeom>
        </p:spPr>
      </p:pic>
      <p:sp>
        <p:nvSpPr>
          <p:cNvPr id="16" name="TextBox 15">
            <a:extLst>
              <a:ext uri="{FF2B5EF4-FFF2-40B4-BE49-F238E27FC236}">
                <a16:creationId xmlns:a16="http://schemas.microsoft.com/office/drawing/2014/main" id="{3B1E8F4A-ABD4-4D00-94FC-58FE37358499}"/>
              </a:ext>
            </a:extLst>
          </p:cNvPr>
          <p:cNvSpPr txBox="1"/>
          <p:nvPr/>
        </p:nvSpPr>
        <p:spPr>
          <a:xfrm>
            <a:off x="2135560" y="5644216"/>
            <a:ext cx="2880320" cy="707886"/>
          </a:xfrm>
          <a:prstGeom prst="rect">
            <a:avLst/>
          </a:prstGeom>
          <a:noFill/>
        </p:spPr>
        <p:txBody>
          <a:bodyPr wrap="square" rtlCol="0">
            <a:spAutoFit/>
          </a:bodyPr>
          <a:lstStyle/>
          <a:p>
            <a:pPr algn="ctr" defTabSz="914400">
              <a:buClrTx/>
              <a:buSzTx/>
              <a:buFontTx/>
              <a:buNone/>
            </a:pPr>
            <a:r>
              <a:rPr lang="en-US" sz="2000" dirty="0">
                <a:solidFill>
                  <a:prstClr val="black"/>
                </a:solidFill>
                <a:latin typeface="Times New Roman" panose="02020603050405020304" pitchFamily="18" charset="0"/>
                <a:ea typeface="+mn-ea"/>
                <a:cs typeface="Times New Roman" panose="02020603050405020304" pitchFamily="18" charset="0"/>
              </a:rPr>
              <a:t>Room environment where  measurements carried out</a:t>
            </a:r>
          </a:p>
        </p:txBody>
      </p:sp>
      <p:sp>
        <p:nvSpPr>
          <p:cNvPr id="17" name="TextBox 16">
            <a:extLst>
              <a:ext uri="{FF2B5EF4-FFF2-40B4-BE49-F238E27FC236}">
                <a16:creationId xmlns:a16="http://schemas.microsoft.com/office/drawing/2014/main" id="{25C1BDFB-D89F-4056-AEAD-813900C795E0}"/>
              </a:ext>
            </a:extLst>
          </p:cNvPr>
          <p:cNvSpPr txBox="1"/>
          <p:nvPr/>
        </p:nvSpPr>
        <p:spPr>
          <a:xfrm>
            <a:off x="7104112" y="5644216"/>
            <a:ext cx="2880320" cy="707886"/>
          </a:xfrm>
          <a:prstGeom prst="rect">
            <a:avLst/>
          </a:prstGeom>
          <a:noFill/>
        </p:spPr>
        <p:txBody>
          <a:bodyPr wrap="square" rtlCol="0">
            <a:spAutoFit/>
          </a:bodyPr>
          <a:lstStyle/>
          <a:p>
            <a:pPr algn="ctr" defTabSz="914400">
              <a:buClrTx/>
              <a:buSzTx/>
              <a:buFontTx/>
              <a:buNone/>
            </a:pPr>
            <a:r>
              <a:rPr lang="en-US" sz="2000" dirty="0">
                <a:solidFill>
                  <a:prstClr val="black"/>
                </a:solidFill>
                <a:latin typeface="Times New Roman" panose="02020603050405020304" pitchFamily="18" charset="0"/>
                <a:ea typeface="+mn-ea"/>
                <a:cs typeface="Times New Roman" panose="02020603050405020304" pitchFamily="18" charset="0"/>
              </a:rPr>
              <a:t>Corresponding simulated scenario</a:t>
            </a:r>
          </a:p>
        </p:txBody>
      </p:sp>
      <p:sp>
        <p:nvSpPr>
          <p:cNvPr id="18" name="Rectangle 2">
            <a:extLst>
              <a:ext uri="{FF2B5EF4-FFF2-40B4-BE49-F238E27FC236}">
                <a16:creationId xmlns:a16="http://schemas.microsoft.com/office/drawing/2014/main" id="{12296357-AF0F-4717-864D-5E5B8954DC1D}"/>
              </a:ext>
            </a:extLst>
          </p:cNvPr>
          <p:cNvSpPr>
            <a:spLocks noGrp="1" noChangeArrowheads="1"/>
          </p:cNvSpPr>
          <p:nvPr>
            <p:ph idx="1"/>
          </p:nvPr>
        </p:nvSpPr>
        <p:spPr>
          <a:xfrm>
            <a:off x="914401" y="1537742"/>
            <a:ext cx="10361084" cy="707886"/>
          </a:xfrm>
          <a:ln/>
        </p:spPr>
        <p:txBody>
          <a:bodyPr/>
          <a:lstStyle/>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smtClean="0">
                <a:latin typeface="+mj-lt"/>
              </a:rPr>
              <a:t>We </a:t>
            </a:r>
            <a:r>
              <a:rPr lang="en-US" sz="1600" b="0" dirty="0">
                <a:latin typeface="+mj-lt"/>
              </a:rPr>
              <a:t>performed the measurements in a small meeting room at HHI with a dimension of 5.7 m ×4.5 m × 3 m. </a:t>
            </a:r>
            <a:endParaRPr lang="en-US" sz="1600" b="0" dirty="0" smtClean="0">
              <a:latin typeface="+mj-lt"/>
            </a:endParaRPr>
          </a:p>
          <a:p>
            <a:pPr marL="285750" indent="-285750"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smtClean="0">
                <a:latin typeface="+mj-lt"/>
              </a:rPr>
              <a:t>Both </a:t>
            </a:r>
            <a:r>
              <a:rPr lang="en-US" sz="1600" b="0" dirty="0">
                <a:latin typeface="+mj-lt"/>
              </a:rPr>
              <a:t>Tx and Rx front-ends are deployed on a metal tripod at a height of 1.5 m and with a separation distance of </a:t>
            </a:r>
            <a:r>
              <a:rPr lang="en-US" sz="1800" b="0" i="1" dirty="0">
                <a:latin typeface="+mj-lt"/>
              </a:rPr>
              <a:t>d</a:t>
            </a:r>
            <a:r>
              <a:rPr lang="en-US" sz="1600" b="0" dirty="0">
                <a:latin typeface="+mj-lt"/>
              </a:rPr>
              <a:t>.</a:t>
            </a:r>
            <a:endParaRPr lang="en-GB" sz="1600" b="0" dirty="0">
              <a:latin typeface="+mj-lt"/>
            </a:endParaRPr>
          </a:p>
        </p:txBody>
      </p:sp>
    </p:spTree>
    <p:extLst>
      <p:ext uri="{BB962C8B-B14F-4D97-AF65-F5344CB8AC3E}">
        <p14:creationId xmlns:p14="http://schemas.microsoft.com/office/powerpoint/2010/main" val="165965875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1594</Words>
  <Application>Microsoft Office PowerPoint</Application>
  <PresentationFormat>Breitbild</PresentationFormat>
  <Paragraphs>173</Paragraphs>
  <Slides>18</Slides>
  <Notes>3</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2</vt:i4>
      </vt:variant>
      <vt:variant>
        <vt:lpstr>Folientitel</vt:lpstr>
      </vt:variant>
      <vt:variant>
        <vt:i4>18</vt:i4>
      </vt:variant>
    </vt:vector>
  </HeadingPairs>
  <TitlesOfParts>
    <vt:vector size="30" baseType="lpstr">
      <vt:lpstr>MS Gothic</vt:lpstr>
      <vt:lpstr>Arial</vt:lpstr>
      <vt:lpstr>Arial Unicode MS</vt:lpstr>
      <vt:lpstr>Calibri</vt:lpstr>
      <vt:lpstr>Courier New</vt:lpstr>
      <vt:lpstr>Segoe UI</vt:lpstr>
      <vt:lpstr>Segoe UI Light</vt:lpstr>
      <vt:lpstr>Times New Roman</vt:lpstr>
      <vt:lpstr>Wingdings</vt:lpstr>
      <vt:lpstr>Office Theme</vt:lpstr>
      <vt:lpstr>Document</vt:lpstr>
      <vt:lpstr>Equation</vt:lpstr>
      <vt:lpstr>Channel Modelling for LC in TGbb: Validation of Ray Tracing Models by Measurements</vt:lpstr>
      <vt:lpstr>Abstract</vt:lpstr>
      <vt:lpstr>Outline</vt:lpstr>
      <vt:lpstr>Ray Tracing Methodology</vt:lpstr>
      <vt:lpstr>Ray Tracing Methodology (2)</vt:lpstr>
      <vt:lpstr>Measurement Methodology</vt:lpstr>
      <vt:lpstr>Measurement Methodology (2)</vt:lpstr>
      <vt:lpstr>PowerPoint-Präsentation</vt:lpstr>
      <vt:lpstr>Test Environment and Modeling</vt:lpstr>
      <vt:lpstr>Modeling of Tx Front-end</vt:lpstr>
      <vt:lpstr>Modeling of Rx Front-end</vt:lpstr>
      <vt:lpstr>Simulation Parameters</vt:lpstr>
      <vt:lpstr>Results (Amplitude Response)</vt:lpstr>
      <vt:lpstr>Results (Phase Response)</vt:lpstr>
      <vt:lpstr>Results (Chanel Impulse Response)</vt:lpstr>
      <vt:lpstr>Results (Mean Square Error)</vt:lpstr>
      <vt:lpstr>Conclusions</vt:lpstr>
      <vt:lpstr>Acknowledgments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G.9991 Phy and its relevance to TGbb</dc:title>
  <dc:subject/>
  <dc:creator>Marc Emmelmann</dc:creator>
  <cp:keywords/>
  <dc:description/>
  <cp:lastModifiedBy>Jungnickel, Volker</cp:lastModifiedBy>
  <cp:revision>735</cp:revision>
  <cp:lastPrinted>1601-01-01T00:00:00Z</cp:lastPrinted>
  <dcterms:created xsi:type="dcterms:W3CDTF">2019-04-17T13:13:06Z</dcterms:created>
  <dcterms:modified xsi:type="dcterms:W3CDTF">2020-08-20T08:12:26Z</dcterms:modified>
  <cp:category/>
</cp:coreProperties>
</file>