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69" r:id="rId4"/>
    <p:sldId id="377" r:id="rId5"/>
    <p:sldId id="436" r:id="rId6"/>
    <p:sldId id="429" r:id="rId7"/>
    <p:sldId id="449" r:id="rId8"/>
    <p:sldId id="447" r:id="rId9"/>
    <p:sldId id="453" r:id="rId10"/>
    <p:sldId id="451" r:id="rId11"/>
    <p:sldId id="452" r:id="rId12"/>
    <p:sldId id="454" r:id="rId13"/>
    <p:sldId id="438" r:id="rId14"/>
    <p:sldId id="415" r:id="rId15"/>
    <p:sldId id="463" r:id="rId16"/>
    <p:sldId id="464" r:id="rId17"/>
    <p:sldId id="465" r:id="rId18"/>
    <p:sldId id="409" r:id="rId19"/>
    <p:sldId id="456" r:id="rId20"/>
    <p:sldId id="458" r:id="rId21"/>
    <p:sldId id="460" r:id="rId22"/>
    <p:sldId id="461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476" y="102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0182" y="202270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5" y="202270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79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79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2200" y="117368"/>
            <a:ext cx="21958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802.11-yy/0371r0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17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4" y="4715408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8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7" cy="184666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2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3671" y="6475413"/>
            <a:ext cx="163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802.11-20/1223r1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Eunsung Jeon, Samsung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August 2020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 smtClean="0"/>
              <a:t>Subcarrier Grouping for EHT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2020-08-13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18148"/>
              </p:ext>
            </p:extLst>
          </p:nvPr>
        </p:nvGraphicFramePr>
        <p:xfrm>
          <a:off x="527050" y="2752725"/>
          <a:ext cx="7693025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9" name="Document" r:id="rId4" imgW="9141420" imgH="4520518" progId="Word.Document.8">
                  <p:embed/>
                </p:oleObj>
              </mc:Choice>
              <mc:Fallback>
                <p:oleObj name="Document" r:id="rId4" imgW="9141420" imgH="45205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752725"/>
                        <a:ext cx="7693025" cy="378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Feedback overhead reduction is approximately same as the CBR size reduction</a:t>
                </a:r>
              </a:p>
              <a:p>
                <a:pPr lvl="1"/>
                <a:r>
                  <a:rPr lang="en-US" altLang="ko-KR" dirty="0" smtClean="0"/>
                  <a:t>CBR size can be </a:t>
                </a:r>
                <a:r>
                  <a:rPr lang="en-US" altLang="ko-KR" dirty="0"/>
                  <a:t>calculated by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16+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(bits) [1]</a:t>
                </a:r>
              </a:p>
              <a:p>
                <a:pPr lvl="1"/>
                <a:r>
                  <a:rPr lang="en-US" altLang="ko-KR" dirty="0" smtClean="0"/>
                  <a:t>Assuming 8x2, 40MHz, fine codebook, then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26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ko-KR" dirty="0" smtClean="0"/>
                  <a:t>= 4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altLang="ko-KR" dirty="0" smtClean="0"/>
                  <a:t> = 122, 62, 32, 17 for </a:t>
                </a:r>
                <a:r>
                  <a:rPr lang="en-US" altLang="ko-KR" i="1" dirty="0" smtClean="0"/>
                  <a:t>N</a:t>
                </a:r>
                <a:r>
                  <a:rPr lang="en-US" altLang="ko-KR" i="1" baseline="-25000" dirty="0" smtClean="0"/>
                  <a:t>g</a:t>
                </a:r>
                <a:r>
                  <a:rPr lang="en-US" altLang="ko-KR" dirty="0" smtClean="0"/>
                  <a:t> = 4, 8, 16, 32 respectively</a:t>
                </a:r>
              </a:p>
              <a:p>
                <a:pPr lvl="2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Feedback overhead reduction for SU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25916"/>
              </p:ext>
            </p:extLst>
          </p:nvPr>
        </p:nvGraphicFramePr>
        <p:xfrm>
          <a:off x="950199" y="4331653"/>
          <a:ext cx="7243602" cy="1381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83602">
                  <a:extLst>
                    <a:ext uri="{9D8B030D-6E8A-4147-A177-3AD203B41FA5}">
                      <a16:colId xmlns:a16="http://schemas.microsoft.com/office/drawing/2014/main" val="1642884543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3017974910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1621630671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180668450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103828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/>
                        <a:t>N</a:t>
                      </a:r>
                      <a:r>
                        <a:rPr lang="en-US" altLang="ko-KR" i="1" baseline="-25000" dirty="0" smtClean="0"/>
                        <a:t>g</a:t>
                      </a:r>
                      <a:endParaRPr lang="ko-KR" altLang="en-US" i="1" baseline="-25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32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5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CBR size (byte)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1985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1010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522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278</a:t>
                      </a:r>
                      <a:endParaRPr lang="ko-KR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Reduction compared with </a:t>
                      </a:r>
                      <a:r>
                        <a:rPr lang="en-US" altLang="ko-KR" i="1" dirty="0" smtClean="0"/>
                        <a:t>N</a:t>
                      </a:r>
                      <a:r>
                        <a:rPr lang="en-US" altLang="ko-KR" i="1" baseline="-25000" dirty="0" smtClean="0"/>
                        <a:t>g</a:t>
                      </a:r>
                      <a:r>
                        <a:rPr lang="en-US" altLang="ko-KR" dirty="0" smtClean="0"/>
                        <a:t>=4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0%</a:t>
                      </a:r>
                      <a:endParaRPr lang="ko-KR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49%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74%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86%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71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slide, </a:t>
            </a:r>
            <a:r>
              <a:rPr lang="en-US" altLang="ko-KR" dirty="0"/>
              <a:t>we propose the subcarrier grouping size (</a:t>
            </a:r>
            <a:r>
              <a:rPr lang="en-US" altLang="ko-KR" i="1" dirty="0"/>
              <a:t>Ng</a:t>
            </a:r>
            <a:r>
              <a:rPr lang="en-US" altLang="ko-KR" dirty="0"/>
              <a:t>) for 802.11be</a:t>
            </a:r>
          </a:p>
          <a:p>
            <a:pPr lvl="1"/>
            <a:r>
              <a:rPr lang="en-US" altLang="ko-KR" dirty="0" smtClean="0"/>
              <a:t>Proposal </a:t>
            </a:r>
            <a:r>
              <a:rPr lang="en-US" altLang="ko-KR" dirty="0"/>
              <a:t>of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 for EHT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88760"/>
              </p:ext>
            </p:extLst>
          </p:nvPr>
        </p:nvGraphicFramePr>
        <p:xfrm>
          <a:off x="1872000" y="2801620"/>
          <a:ext cx="5400000" cy="1940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21622">
                  <a:extLst>
                    <a:ext uri="{9D8B030D-6E8A-4147-A177-3AD203B41FA5}">
                      <a16:colId xmlns:a16="http://schemas.microsoft.com/office/drawing/2014/main" val="137549317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2992178668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2453452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1, 2, 4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4, 16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16, 32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4, 8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38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VHT: 312.5 KHz</a:t>
                      </a:r>
                    </a:p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 for HE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EHT: 78.125 KHz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9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ko-KR" b="0" dirty="0" smtClean="0"/>
              <a:t>[1] 802.11-20/0566r23, </a:t>
            </a:r>
            <a:r>
              <a:rPr lang="en-US" altLang="ko-KR" b="0" dirty="0"/>
              <a:t>Specification Framework for </a:t>
            </a:r>
            <a:r>
              <a:rPr lang="en-US" altLang="ko-KR" b="0" dirty="0" err="1"/>
              <a:t>TGbe</a:t>
            </a:r>
            <a:r>
              <a:rPr lang="en-US" altLang="ko-KR" b="0" dirty="0" smtClean="0"/>
              <a:t>.</a:t>
            </a:r>
          </a:p>
          <a:p>
            <a:pPr marL="0" indent="0" algn="just">
              <a:buNone/>
            </a:pPr>
            <a:r>
              <a:rPr lang="en-US" altLang="ko-KR" b="0" dirty="0"/>
              <a:t>[2] </a:t>
            </a:r>
            <a:r>
              <a:rPr lang="en-US" altLang="ko-KR" b="0" dirty="0" smtClean="0"/>
              <a:t>802.11-19/0828r4, Feedback </a:t>
            </a:r>
            <a:r>
              <a:rPr lang="en-US" altLang="ko-KR" b="0" dirty="0"/>
              <a:t>Overhead Analysis for 16 Spatial Stream </a:t>
            </a:r>
            <a:r>
              <a:rPr lang="en-US" altLang="ko-KR" b="0" dirty="0" smtClean="0"/>
              <a:t>MIMO</a:t>
            </a:r>
          </a:p>
          <a:p>
            <a:pPr marL="0" indent="0" algn="just">
              <a:buNone/>
            </a:pPr>
            <a:r>
              <a:rPr lang="en-US" altLang="ko-KR" b="0" dirty="0" smtClean="0"/>
              <a:t>[3] </a:t>
            </a:r>
            <a:r>
              <a:rPr lang="en-US" altLang="ko-KR" b="0" dirty="0"/>
              <a:t>“IEEE P802.11ax,” Part 11: Wireless LAN Medium Access </a:t>
            </a:r>
            <a:r>
              <a:rPr lang="en-US" altLang="ko-KR" b="0" dirty="0" smtClean="0"/>
              <a:t>Control (MAC</a:t>
            </a:r>
            <a:r>
              <a:rPr lang="en-US" altLang="ko-KR" b="0" dirty="0"/>
              <a:t>) and Physical Layer (PHY) specifications. Amendment </a:t>
            </a:r>
            <a:r>
              <a:rPr lang="en-US" altLang="ko-KR" b="0" dirty="0" smtClean="0"/>
              <a:t>1: Enhancements for </a:t>
            </a:r>
            <a:r>
              <a:rPr lang="en-US" altLang="ko-KR" b="0" dirty="0"/>
              <a:t>High Efficiency WLAN, Feb. 2019.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869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dirty="0"/>
              <a:t>you agree that 802.11be supports </a:t>
            </a:r>
            <a:r>
              <a:rPr lang="en-US" altLang="ko-KR" dirty="0" smtClean="0"/>
              <a:t>a separate set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</a:t>
            </a:r>
            <a:r>
              <a:rPr lang="en-US" altLang="ko-KR" dirty="0"/>
              <a:t>values for SU-MIMO and MU-MIMO, respectively?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Note: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values are TBD.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en-US" altLang="ko-KR" dirty="0"/>
              <a:t>Y / N / Abstain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that 802.11be </a:t>
            </a:r>
            <a:r>
              <a:rPr lang="en-GB" altLang="ko-KR" dirty="0" smtClean="0"/>
              <a:t>supports </a:t>
            </a:r>
            <a:r>
              <a:rPr lang="en-GB" altLang="ko-KR" i="1" dirty="0"/>
              <a:t>N</a:t>
            </a:r>
            <a:r>
              <a:rPr lang="en-GB" altLang="ko-KR" i="1" baseline="-25000" dirty="0"/>
              <a:t>g</a:t>
            </a:r>
            <a:r>
              <a:rPr lang="en-GB" altLang="ko-KR" dirty="0"/>
              <a:t> = 16, 32 for sounding feedback with </a:t>
            </a:r>
            <a:r>
              <a:rPr lang="en-GB" altLang="ko-KR" dirty="0" smtClean="0"/>
              <a:t>SU-MIMO? </a:t>
            </a:r>
          </a:p>
          <a:p>
            <a:endParaRPr lang="en-GB" altLang="ko-KR" dirty="0"/>
          </a:p>
          <a:p>
            <a:endParaRPr lang="en-GB" altLang="ko-KR" dirty="0" smtClean="0"/>
          </a:p>
          <a:p>
            <a:pPr lvl="1"/>
            <a:r>
              <a:rPr lang="en-US" altLang="ko-KR" dirty="0"/>
              <a:t>Y / N / Abstain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that 802.11be </a:t>
            </a:r>
            <a:r>
              <a:rPr lang="en-GB" altLang="ko-KR" dirty="0" smtClean="0"/>
              <a:t>supports </a:t>
            </a:r>
            <a:r>
              <a:rPr lang="en-GB" altLang="ko-KR" i="1" dirty="0"/>
              <a:t>N</a:t>
            </a:r>
            <a:r>
              <a:rPr lang="en-GB" altLang="ko-KR" i="1" baseline="-25000" dirty="0"/>
              <a:t>g</a:t>
            </a:r>
            <a:r>
              <a:rPr lang="en-GB" altLang="ko-KR" dirty="0"/>
              <a:t> = 4</a:t>
            </a:r>
            <a:r>
              <a:rPr lang="en-GB" altLang="ko-KR" dirty="0" smtClean="0"/>
              <a:t>, 8 </a:t>
            </a:r>
            <a:r>
              <a:rPr lang="en-GB" altLang="ko-KR" dirty="0"/>
              <a:t>for sounding feedback with M</a:t>
            </a:r>
            <a:r>
              <a:rPr lang="en-GB" altLang="ko-KR" dirty="0" smtClean="0"/>
              <a:t>U-MIMO? </a:t>
            </a:r>
          </a:p>
          <a:p>
            <a:endParaRPr lang="en-GB" altLang="ko-KR" dirty="0"/>
          </a:p>
          <a:p>
            <a:endParaRPr lang="en-GB" altLang="ko-KR" dirty="0" smtClean="0"/>
          </a:p>
          <a:p>
            <a:pPr lvl="1"/>
            <a:r>
              <a:rPr lang="en-US" altLang="ko-KR" dirty="0"/>
              <a:t>Y / N / Abstain</a:t>
            </a:r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/>
          <a:lstStyle/>
          <a:p>
            <a:pPr algn="r"/>
            <a:r>
              <a:rPr lang="en-US" altLang="ko-KR" dirty="0" smtClean="0"/>
              <a:t>Appendices</a:t>
            </a:r>
            <a:endParaRPr lang="ko-KR" altLang="en-US" sz="2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652A146-6F07-41EF-8958-F5CF356A0B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29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(6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8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" name="그림 1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0" y="1371600"/>
            <a:ext cx="4320000" cy="252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0" y="3899182"/>
            <a:ext cx="4320000" cy="2520000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60" y="1391569"/>
            <a:ext cx="4320000" cy="25200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899182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(</a:t>
                </a:r>
                <a:r>
                  <a:rPr lang="en-US" altLang="ko-KR" dirty="0"/>
                  <a:t>6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 smtClean="0"/>
                  <a:t>,</a:t>
                </a:r>
                <a:r>
                  <a:rPr lang="en-US" altLang="ko-K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3891600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371600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12045" y="38916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12045" y="1447800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(3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1" y="1406236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0" y="3926236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67" y="14490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95010" y="3940825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800"/>
            <a:ext cx="7772400" cy="4648200"/>
          </a:xfrm>
        </p:spPr>
        <p:txBody>
          <a:bodyPr/>
          <a:lstStyle/>
          <a:p>
            <a:r>
              <a:rPr lang="en-US" altLang="ko-KR" dirty="0" smtClean="0"/>
              <a:t>802.11be shall supports </a:t>
            </a:r>
            <a:r>
              <a:rPr lang="en-US" altLang="ko-KR" dirty="0"/>
              <a:t>that  [1]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Wideband band and noncontiguous spectrum utilization</a:t>
            </a:r>
          </a:p>
          <a:p>
            <a:pPr lvl="1"/>
            <a:r>
              <a:rPr lang="en-US" altLang="ko-KR" dirty="0" smtClean="0"/>
              <a:t>Large size RU combination assigned to </a:t>
            </a:r>
            <a:r>
              <a:rPr lang="en-US" altLang="ko-KR" dirty="0"/>
              <a:t>a single </a:t>
            </a:r>
            <a:r>
              <a:rPr lang="en-US" altLang="ko-KR" dirty="0" smtClean="0"/>
              <a:t>STA.</a:t>
            </a:r>
          </a:p>
          <a:p>
            <a:pPr lvl="1"/>
            <a:r>
              <a:rPr lang="en-US" altLang="ko-KR" dirty="0" smtClean="0"/>
              <a:t>Maximum 16 </a:t>
            </a:r>
            <a:r>
              <a:rPr lang="en-US" altLang="ko-KR" smtClean="0"/>
              <a:t>spatial streams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Beamforming feedback overhead is significantly increased, compared to </a:t>
            </a:r>
            <a:r>
              <a:rPr lang="en-US" altLang="ko-KR" dirty="0"/>
              <a:t>11ax </a:t>
            </a:r>
            <a:r>
              <a:rPr lang="en-US" altLang="ko-KR" dirty="0" smtClean="0"/>
              <a:t>[</a:t>
            </a:r>
            <a:r>
              <a:rPr lang="en-US" altLang="ko-KR" dirty="0"/>
              <a:t>2</a:t>
            </a:r>
            <a:r>
              <a:rPr lang="en-US" altLang="ko-KR" dirty="0" smtClean="0"/>
              <a:t>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 order to reduce feedback overhead, the subcarrier grouping method was adopted in 11ac and 11ax</a:t>
            </a:r>
          </a:p>
          <a:p>
            <a:pPr lvl="2"/>
            <a:endParaRPr lang="en-US" altLang="ko-KR" dirty="0"/>
          </a:p>
          <a:p>
            <a:r>
              <a:rPr lang="en-US" altLang="ko-KR" dirty="0" smtClean="0"/>
              <a:t>In this slide, we propose the subcarrier </a:t>
            </a:r>
            <a:r>
              <a:rPr lang="en-US" altLang="ko-KR" dirty="0"/>
              <a:t>grouping </a:t>
            </a:r>
            <a:r>
              <a:rPr lang="en-US" altLang="ko-KR" dirty="0" smtClean="0"/>
              <a:t>size (</a:t>
            </a:r>
            <a:r>
              <a:rPr lang="en-US" altLang="ko-KR" i="1" dirty="0" smtClean="0"/>
              <a:t>Ng</a:t>
            </a:r>
            <a:r>
              <a:rPr lang="en-US" altLang="ko-KR" dirty="0"/>
              <a:t>) for </a:t>
            </a:r>
            <a:r>
              <a:rPr lang="en-US" altLang="ko-KR" dirty="0" smtClean="0"/>
              <a:t>802.11be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957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(3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dirty="0"/>
                  <a:t> 4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𝐂𝐡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47800"/>
            <a:ext cx="432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9" y="3789000"/>
            <a:ext cx="4320000" cy="2520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0429" y="3789000"/>
            <a:ext cx="4320000" cy="2520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371600"/>
            <a:ext cx="43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Recap: Subcarrier grouping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Subcarrier </a:t>
            </a:r>
            <a:r>
              <a:rPr lang="en-US" altLang="ko-KR" dirty="0" smtClean="0"/>
              <a:t>grouping</a:t>
            </a:r>
            <a:endParaRPr lang="en-US" altLang="ko-KR" dirty="0"/>
          </a:p>
          <a:p>
            <a:pPr lvl="1"/>
            <a:r>
              <a:rPr lang="en-US" altLang="ko-KR" dirty="0"/>
              <a:t>Only a single compressed beamforming feedback matrix is reported for each group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adjacent </a:t>
            </a:r>
            <a:r>
              <a:rPr lang="en-US" altLang="ko-KR" dirty="0"/>
              <a:t>subcarriers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Feedback overhead reduction vs. channel information accuracy</a:t>
            </a:r>
          </a:p>
          <a:p>
            <a:pPr lvl="1"/>
            <a:r>
              <a:rPr lang="en-US" altLang="ko-KR" dirty="0" smtClean="0"/>
              <a:t>By using the grouping method, we can reduce the feedback overhead (i.e., total length of CBR frame)</a:t>
            </a:r>
          </a:p>
          <a:p>
            <a:pPr lvl="1"/>
            <a:r>
              <a:rPr lang="en-US" altLang="ko-KR" dirty="0" smtClean="0"/>
              <a:t>However, the channel information becomes inaccuracy</a:t>
            </a:r>
          </a:p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00" y="4347743"/>
            <a:ext cx="6300000" cy="19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Subcarrier grouping size (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) for EHT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Proposal of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 for EHT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The reason for the proposal</a:t>
            </a:r>
          </a:p>
          <a:p>
            <a:pPr lvl="1"/>
            <a:r>
              <a:rPr lang="en-US" altLang="ko-KR" dirty="0" smtClean="0"/>
              <a:t>In most HE SU-MIMO cases, we observed that there was </a:t>
            </a:r>
            <a:r>
              <a:rPr lang="en-US" altLang="ko-KR" i="1" dirty="0" smtClean="0"/>
              <a:t>little</a:t>
            </a:r>
            <a:r>
              <a:rPr lang="en-US" altLang="ko-KR" dirty="0" smtClean="0"/>
              <a:t> PER performance difference between </a:t>
            </a:r>
            <a:r>
              <a:rPr lang="en-US" altLang="ko-KR" i="1" dirty="0" smtClean="0"/>
              <a:t>Ng</a:t>
            </a:r>
            <a:r>
              <a:rPr lang="en-US" altLang="ko-KR" dirty="0" smtClean="0"/>
              <a:t>=4 and </a:t>
            </a:r>
            <a:r>
              <a:rPr lang="en-US" altLang="ko-KR" i="1" dirty="0" smtClean="0"/>
              <a:t>Ng</a:t>
            </a:r>
            <a:r>
              <a:rPr lang="en-US" altLang="ko-KR" dirty="0" smtClean="0"/>
              <a:t>=16</a:t>
            </a:r>
          </a:p>
          <a:p>
            <a:pPr lvl="1"/>
            <a:r>
              <a:rPr lang="en-US" altLang="ko-KR" dirty="0"/>
              <a:t>In most </a:t>
            </a:r>
            <a:r>
              <a:rPr lang="en-US" altLang="ko-KR" dirty="0" smtClean="0"/>
              <a:t>HE MU-MIMO </a:t>
            </a:r>
            <a:r>
              <a:rPr lang="en-US" altLang="ko-KR" dirty="0"/>
              <a:t>cases, we observed that there was </a:t>
            </a:r>
            <a:r>
              <a:rPr lang="en-US" altLang="ko-KR" i="1" dirty="0" smtClean="0"/>
              <a:t>large</a:t>
            </a:r>
            <a:r>
              <a:rPr lang="en-US" altLang="ko-KR" dirty="0" smtClean="0"/>
              <a:t> </a:t>
            </a:r>
            <a:r>
              <a:rPr lang="en-US" altLang="ko-KR" dirty="0"/>
              <a:t>PER performance difference between </a:t>
            </a:r>
            <a:r>
              <a:rPr lang="en-US" altLang="ko-KR" i="1" dirty="0"/>
              <a:t>Ng</a:t>
            </a:r>
            <a:r>
              <a:rPr lang="en-US" altLang="ko-KR" dirty="0"/>
              <a:t>=4 and </a:t>
            </a:r>
            <a:r>
              <a:rPr lang="en-US" altLang="ko-KR" i="1" dirty="0"/>
              <a:t>Ng</a:t>
            </a:r>
            <a:r>
              <a:rPr lang="en-US" altLang="ko-KR" dirty="0"/>
              <a:t>=16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57921"/>
              </p:ext>
            </p:extLst>
          </p:nvPr>
        </p:nvGraphicFramePr>
        <p:xfrm>
          <a:off x="1872000" y="1982947"/>
          <a:ext cx="5400000" cy="1940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21622">
                  <a:extLst>
                    <a:ext uri="{9D8B030D-6E8A-4147-A177-3AD203B41FA5}">
                      <a16:colId xmlns:a16="http://schemas.microsoft.com/office/drawing/2014/main" val="137549317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2992178668"/>
                    </a:ext>
                  </a:extLst>
                </a:gridCol>
                <a:gridCol w="2189189">
                  <a:extLst>
                    <a:ext uri="{9D8B030D-6E8A-4147-A177-3AD203B41FA5}">
                      <a16:colId xmlns:a16="http://schemas.microsoft.com/office/drawing/2014/main" val="3494846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1, 2, 4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84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4, 16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EHT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16, 32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4, 8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38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VHT: 312.5 KHz</a:t>
                      </a:r>
                    </a:p>
                    <a:p>
                      <a:pPr marL="285750" indent="-285750" algn="l" defTabSz="914400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Subcarrier spacing for HE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EHT: 78.125 KHz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9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321451"/>
              </p:ext>
            </p:extLst>
          </p:nvPr>
        </p:nvGraphicFramePr>
        <p:xfrm>
          <a:off x="1368900" y="1449000"/>
          <a:ext cx="6406200" cy="49346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15400">
                  <a:extLst>
                    <a:ext uri="{9D8B030D-6E8A-4147-A177-3AD203B41FA5}">
                      <a16:colId xmlns:a16="http://schemas.microsoft.com/office/drawing/2014/main" val="327718439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142565484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7680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Frame format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HE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15260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Packet size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4,096 byte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34430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model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B, D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12043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Impairment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Freq. offset:</a:t>
                      </a:r>
                      <a:r>
                        <a:rPr lang="en-US" altLang="ko-KR" sz="1600" baseline="0" dirty="0" smtClean="0"/>
                        <a:t> 20 PPM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417052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coding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LDPC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029136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Channel estimation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LS (w/o smoothing)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73131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GI</a:t>
                      </a:r>
                      <a:r>
                        <a:rPr lang="en-US" altLang="ko-KR" sz="1600" baseline="0" dirty="0" smtClean="0"/>
                        <a:t>+LTF Size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4x</a:t>
                      </a:r>
                      <a:r>
                        <a:rPr lang="en-US" altLang="ko-KR" sz="1600" baseline="0" dirty="0" smtClean="0"/>
                        <a:t> HE-LTF and 3.2</a:t>
                      </a:r>
                      <a:r>
                        <a:rPr lang="el-GR" altLang="ko-KR" sz="1600" baseline="0" dirty="0" smtClean="0"/>
                        <a:t>μ</a:t>
                      </a:r>
                      <a:r>
                        <a:rPr lang="en-US" altLang="ko-KR" sz="1600" baseline="0" dirty="0" smtClean="0"/>
                        <a:t>s GI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06041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transmit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tx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3, 4, 6, 8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795011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receive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rx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76201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</a:t>
                      </a:r>
                      <a:r>
                        <a:rPr lang="en-US" altLang="ko-KR" sz="1600" baseline="0" dirty="0" smtClean="0"/>
                        <a:t> of spatial antennas (</a:t>
                      </a:r>
                      <a:r>
                        <a:rPr lang="en-US" altLang="ko-KR" sz="1600" i="1" baseline="0" dirty="0" err="1" smtClean="0"/>
                        <a:t>N</a:t>
                      </a:r>
                      <a:r>
                        <a:rPr lang="en-US" altLang="ko-KR" sz="1600" i="1" baseline="-25000" dirty="0" err="1" smtClean="0"/>
                        <a:t>ss</a:t>
                      </a:r>
                      <a:r>
                        <a:rPr lang="en-US" altLang="ko-KR" sz="1600" baseline="0" dirty="0" smtClean="0"/>
                        <a:t>)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04227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Number of users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1, 2, 3, 4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488449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Codebook</a:t>
                      </a:r>
                      <a:r>
                        <a:rPr lang="en-US" altLang="ko-KR" sz="1600" baseline="0" dirty="0" smtClean="0"/>
                        <a:t> information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Fine</a:t>
                      </a:r>
                      <a:r>
                        <a:rPr lang="en-US" altLang="ko-KR" sz="1600" baseline="0" dirty="0" smtClean="0"/>
                        <a:t> codebook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11497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MCS</a:t>
                      </a:r>
                      <a:endParaRPr lang="ko-KR" altLang="en-US" sz="16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2, 4, 6, 8, 10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421617"/>
                  </a:ext>
                </a:extLst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parameters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Channel B</a:t>
            </a:r>
          </a:p>
          <a:p>
            <a:pPr lvl="1"/>
            <a:r>
              <a:rPr lang="en-US" altLang="ko-KR" dirty="0" smtClean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</a:t>
            </a:r>
            <a:r>
              <a:rPr lang="en-US" altLang="ko-KR" i="1" dirty="0"/>
              <a:t>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=16 and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=32</a:t>
            </a:r>
          </a:p>
          <a:p>
            <a:r>
              <a:rPr lang="en-US" altLang="ko-KR" dirty="0" smtClean="0"/>
              <a:t>Channel D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loss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=16 is negligible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loss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=32 is &lt; 0.5dB at PER=0.1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</a:t>
                </a:r>
                <a:r>
                  <a:rPr lang="en-US" altLang="ko-KR" dirty="0"/>
                  <a:t>(</a:t>
                </a:r>
                <a:r>
                  <a:rPr lang="en-US" altLang="ko-KR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그림 10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38" y="1246909"/>
            <a:ext cx="4500000" cy="3168000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9" y="1448999"/>
            <a:ext cx="4500000" cy="3168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9" y="1294201"/>
            <a:ext cx="4500000" cy="3168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9819" y="1252357"/>
            <a:ext cx="4500000" cy="316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8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=4,</a:t>
            </a:r>
            <a:r>
              <a:rPr lang="en-US" altLang="ko-KR" i="1" dirty="0"/>
              <a:t> 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and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=32</a:t>
            </a:r>
          </a:p>
          <a:p>
            <a:r>
              <a:rPr lang="en-US" altLang="ko-KR" dirty="0" smtClean="0"/>
              <a:t>Channel D</a:t>
            </a:r>
            <a:endParaRPr lang="en-US" altLang="ko-KR" dirty="0"/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</a:t>
            </a:r>
            <a:r>
              <a:rPr lang="en-US" altLang="ko-KR" dirty="0"/>
              <a:t>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negligible</a:t>
            </a:r>
          </a:p>
          <a:p>
            <a:pPr lvl="1"/>
            <a:r>
              <a:rPr lang="en-US" altLang="ko-KR" dirty="0"/>
              <a:t>Compared with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=4, performance </a:t>
            </a:r>
            <a:r>
              <a:rPr lang="en-US" altLang="ko-KR" dirty="0"/>
              <a:t>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=32 is &lt; 1</a:t>
            </a:r>
            <a:r>
              <a:rPr lang="en-US" altLang="ko-KR" dirty="0" smtClean="0"/>
              <a:t>.0dB </a:t>
            </a:r>
            <a:r>
              <a:rPr lang="en-US" altLang="ko-KR" dirty="0"/>
              <a:t>at PER=0.1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SU-MIMO </a:t>
                </a:r>
                <a:r>
                  <a:rPr lang="en-US" altLang="ko-KR" dirty="0"/>
                  <a:t>(</a:t>
                </a:r>
                <a:r>
                  <a:rPr lang="en-US" altLang="ko-KR" dirty="0" smtClean="0"/>
                  <a:t>4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47" y="1269000"/>
            <a:ext cx="4500000" cy="31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5" y="1249560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 and</a:t>
            </a:r>
            <a:r>
              <a:rPr lang="en-US" altLang="ko-KR" i="1" dirty="0" smtClean="0"/>
              <a:t>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</a:t>
            </a:r>
          </a:p>
          <a:p>
            <a:r>
              <a:rPr lang="en-US" altLang="ko-KR" dirty="0"/>
              <a:t>Channel D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significantly large, especially for high MCS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 is &lt; 0.5dB at PER=0.1</a:t>
            </a:r>
          </a:p>
          <a:p>
            <a:pPr lvl="1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/>
                  <a:t>(4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그림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27" y="1321722"/>
            <a:ext cx="4500000" cy="31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5213" y="1281061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Channel B</a:t>
            </a:r>
          </a:p>
          <a:p>
            <a:pPr lvl="1"/>
            <a:r>
              <a:rPr lang="en-US" altLang="ko-KR" dirty="0"/>
              <a:t>Performance is almost same for </a:t>
            </a:r>
            <a:r>
              <a:rPr lang="en-US" altLang="ko-KR" i="1" dirty="0" smtClean="0"/>
              <a:t>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=4</a:t>
            </a:r>
            <a:r>
              <a:rPr lang="en-US" altLang="ko-KR" dirty="0"/>
              <a:t> </a:t>
            </a:r>
            <a:r>
              <a:rPr lang="en-US" altLang="ko-KR" dirty="0" smtClean="0"/>
              <a:t>and</a:t>
            </a:r>
            <a:r>
              <a:rPr lang="en-US" altLang="ko-KR" i="1" dirty="0" smtClean="0"/>
              <a:t> N</a:t>
            </a:r>
            <a:r>
              <a:rPr lang="en-US" altLang="ko-KR" i="1" baseline="-25000" dirty="0" smtClean="0"/>
              <a:t>g</a:t>
            </a:r>
            <a:r>
              <a:rPr lang="en-US" altLang="ko-KR" dirty="0" smtClean="0"/>
              <a:t>=8</a:t>
            </a:r>
          </a:p>
          <a:p>
            <a:r>
              <a:rPr lang="en-US" altLang="ko-KR" dirty="0" smtClean="0"/>
              <a:t>Channel D</a:t>
            </a:r>
            <a:endParaRPr lang="en-US" altLang="ko-KR" dirty="0"/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=16 is significantly large, especially for high MCS</a:t>
            </a:r>
          </a:p>
          <a:p>
            <a:pPr lvl="1"/>
            <a:r>
              <a:rPr lang="en-US" altLang="ko-KR" dirty="0"/>
              <a:t>Performance loss for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g</a:t>
            </a:r>
            <a:r>
              <a:rPr lang="en-US" altLang="ko-KR" dirty="0"/>
              <a:t>=8 is &lt; </a:t>
            </a:r>
            <a:r>
              <a:rPr lang="en-US" altLang="ko-KR" dirty="0" smtClean="0"/>
              <a:t>0.5dB </a:t>
            </a:r>
            <a:r>
              <a:rPr lang="en-US" altLang="ko-KR" dirty="0"/>
              <a:t>at PER=0.1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PER for MU-MIMO </a:t>
                </a:r>
                <a:r>
                  <a:rPr lang="en-US" altLang="ko-KR" dirty="0"/>
                  <a:t>(4</a:t>
                </a:r>
                <a14:m>
                  <m:oMath xmlns:m="http://schemas.openxmlformats.org/officeDocument/2006/math">
                    <m:r>
                      <a:rPr lang="en-US" altLang="ko-K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August 2020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43" y="1256917"/>
            <a:ext cx="4500000" cy="31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8338" y="438207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B]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2345" y="438207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[Channel D]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2" y="1214077"/>
            <a:ext cx="4500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165905</TotalTime>
  <Words>1135</Words>
  <Application>Microsoft Office PowerPoint</Application>
  <PresentationFormat>화면 슬라이드 쇼(4:3)</PresentationFormat>
  <Paragraphs>300</Paragraphs>
  <Slides>20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Cambria Math</vt:lpstr>
      <vt:lpstr>Times New Roman</vt:lpstr>
      <vt:lpstr>802-11-Submission</vt:lpstr>
      <vt:lpstr>1_디자인 사용자 지정</vt:lpstr>
      <vt:lpstr>디자인 사용자 지정</vt:lpstr>
      <vt:lpstr>Document</vt:lpstr>
      <vt:lpstr>Subcarrier Grouping for EHT</vt:lpstr>
      <vt:lpstr>Introduction</vt:lpstr>
      <vt:lpstr>Recap: Subcarrier grouping</vt:lpstr>
      <vt:lpstr>Subcarrier grouping size (Ng) for EHT</vt:lpstr>
      <vt:lpstr>Simulation parameters</vt:lpstr>
      <vt:lpstr>PER for SU-MIMO (4 ×1)</vt:lpstr>
      <vt:lpstr>PER for SU-MIMO (4 ×2)</vt:lpstr>
      <vt:lpstr>PER for MU-MIMO (4 ×1)</vt:lpstr>
      <vt:lpstr>PER for MU-MIMO (4 ×2)</vt:lpstr>
      <vt:lpstr>Feedback overhead reduction for SU</vt:lpstr>
      <vt:lpstr>Summary</vt:lpstr>
      <vt:lpstr>Reference</vt:lpstr>
      <vt:lpstr>SP #1</vt:lpstr>
      <vt:lpstr>SP #2</vt:lpstr>
      <vt:lpstr>SP #3</vt:lpstr>
      <vt:lpstr>Appendices</vt:lpstr>
      <vt:lpstr>PER for SU-MIMO (6 ×1, 8 ×1, Ch.B, Ch.D)</vt:lpstr>
      <vt:lpstr>PER for SU-MIMO (6 ×2, 8 ×2, Ch.B, Ch.D)</vt:lpstr>
      <vt:lpstr>PER for MU-MIMO (3 ×1, 4 ×1, Ch.B, Ch.D)</vt:lpstr>
      <vt:lpstr>PER for MU-MIMO (3 ×2, 4 ×2, Ch.B, Ch.D)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전은성/JEON EUN SUNG</cp:lastModifiedBy>
  <cp:revision>3447</cp:revision>
  <cp:lastPrinted>2020-06-10T06:40:30Z</cp:lastPrinted>
  <dcterms:created xsi:type="dcterms:W3CDTF">2007-05-21T21:00:37Z</dcterms:created>
  <dcterms:modified xsi:type="dcterms:W3CDTF">2020-08-21T01:41:15Z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NSCPROP_SA">
    <vt:lpwstr>C:\Users\tianyu.wu\Downloads\11-17-0371-04-00ba-wur-duty-cycle-mode-and-timing-synchronization-follow-up.pptx</vt:lpwstr>
  </property>
</Properties>
</file>