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  <p:sldMasterId id="2147483660" r:id="rId3"/>
  </p:sldMasterIdLst>
  <p:notesMasterIdLst>
    <p:notesMasterId r:id="rId22"/>
  </p:notesMasterIdLst>
  <p:handoutMasterIdLst>
    <p:handoutMasterId r:id="rId23"/>
  </p:handoutMasterIdLst>
  <p:sldIdLst>
    <p:sldId id="269" r:id="rId4"/>
    <p:sldId id="377" r:id="rId5"/>
    <p:sldId id="436" r:id="rId6"/>
    <p:sldId id="429" r:id="rId7"/>
    <p:sldId id="449" r:id="rId8"/>
    <p:sldId id="447" r:id="rId9"/>
    <p:sldId id="453" r:id="rId10"/>
    <p:sldId id="451" r:id="rId11"/>
    <p:sldId id="452" r:id="rId12"/>
    <p:sldId id="454" r:id="rId13"/>
    <p:sldId id="438" r:id="rId14"/>
    <p:sldId id="415" r:id="rId15"/>
    <p:sldId id="440" r:id="rId16"/>
    <p:sldId id="409" r:id="rId17"/>
    <p:sldId id="456" r:id="rId18"/>
    <p:sldId id="458" r:id="rId19"/>
    <p:sldId id="460" r:id="rId20"/>
    <p:sldId id="461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CC"/>
    <a:srgbClr val="33CCCC"/>
    <a:srgbClr val="9966FF"/>
    <a:srgbClr val="FFCC99"/>
    <a:srgbClr val="EAEAEA"/>
    <a:srgbClr val="C0000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1" autoAdjust="0"/>
  </p:normalViewPr>
  <p:slideViewPr>
    <p:cSldViewPr>
      <p:cViewPr varScale="1">
        <p:scale>
          <a:sx n="89" d="100"/>
          <a:sy n="89" d="100"/>
        </p:scale>
        <p:origin x="1267" y="72"/>
      </p:cViewPr>
      <p:guideLst>
        <p:guide orient="horz" pos="15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120"/>
      </p:cViewPr>
      <p:guideLst>
        <p:guide orient="horz" pos="3127"/>
        <p:guide pos="2141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20182" y="202270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1635" y="202270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42760" y="9607410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4476" y="9607410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80079" y="414317"/>
            <a:ext cx="54375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0079" y="9607410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0079" y="9595524"/>
            <a:ext cx="55884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62200" y="117368"/>
            <a:ext cx="21958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doc.: IEEE 802.11-yy/0371r0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173" y="11736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34" y="4715408"/>
            <a:ext cx="4986207" cy="446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45301" y="9610806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4074" y="961080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648" y="961080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09108"/>
            <a:ext cx="53783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31"/>
            <a:ext cx="55277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6667" y="9610806"/>
            <a:ext cx="415177" cy="184666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822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47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64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43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35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422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4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53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06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88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80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54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81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38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15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206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5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16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87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187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358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1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78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13671" y="6475413"/>
            <a:ext cx="16302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802.11-20/1223r0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8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6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600" dirty="0" smtClean="0"/>
              <a:t>Subcarrier Grouping for EHT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2020-08-13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18148"/>
              </p:ext>
            </p:extLst>
          </p:nvPr>
        </p:nvGraphicFramePr>
        <p:xfrm>
          <a:off x="527050" y="2752725"/>
          <a:ext cx="7693025" cy="37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8" name="Document" r:id="rId4" imgW="9141420" imgH="4520518" progId="Word.Document.8">
                  <p:embed/>
                </p:oleObj>
              </mc:Choice>
              <mc:Fallback>
                <p:oleObj name="Document" r:id="rId4" imgW="9141420" imgH="45205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752725"/>
                        <a:ext cx="7693025" cy="3789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Feedback overhead reduction is approximately same as the CBR size reduction</a:t>
                </a:r>
              </a:p>
              <a:p>
                <a:pPr lvl="1"/>
                <a:r>
                  <a:rPr lang="en-US" altLang="ko-KR" dirty="0" smtClean="0"/>
                  <a:t>CBR size can be </a:t>
                </a:r>
                <a:r>
                  <a:rPr lang="en-US" altLang="ko-KR" dirty="0"/>
                  <a:t>calculated by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16+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)/2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 smtClean="0"/>
                  <a:t>(bits) [1]</a:t>
                </a:r>
              </a:p>
              <a:p>
                <a:pPr lvl="1"/>
                <a:r>
                  <a:rPr lang="en-US" altLang="ko-KR" dirty="0" smtClean="0"/>
                  <a:t>Assuming 8x2, 40MHz, fine codebook, then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ko-KR" dirty="0" smtClean="0"/>
                  <a:t> = 26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ko-KR" dirty="0" smtClean="0"/>
                  <a:t> = 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altLang="ko-KR" dirty="0" smtClean="0"/>
                  <a:t>= 4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altLang="ko-KR" dirty="0" smtClean="0"/>
                  <a:t> = 122, 62, 32, 17 for </a:t>
                </a:r>
                <a:r>
                  <a:rPr lang="en-US" altLang="ko-KR" i="1" dirty="0" smtClean="0"/>
                  <a:t>N</a:t>
                </a:r>
                <a:r>
                  <a:rPr lang="en-US" altLang="ko-KR" i="1" baseline="-25000" dirty="0" smtClean="0"/>
                  <a:t>g</a:t>
                </a:r>
                <a:r>
                  <a:rPr lang="en-US" altLang="ko-KR" dirty="0" smtClean="0"/>
                  <a:t> = 4, 8, 16, 32 respectively</a:t>
                </a:r>
              </a:p>
              <a:p>
                <a:pPr lvl="2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Feedback overhead reduction for SU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25916"/>
              </p:ext>
            </p:extLst>
          </p:nvPr>
        </p:nvGraphicFramePr>
        <p:xfrm>
          <a:off x="950199" y="4331653"/>
          <a:ext cx="7243602" cy="1381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83602">
                  <a:extLst>
                    <a:ext uri="{9D8B030D-6E8A-4147-A177-3AD203B41FA5}">
                      <a16:colId xmlns:a16="http://schemas.microsoft.com/office/drawing/2014/main" xmlns="" val="1642884543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xmlns="" val="3017974910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xmlns="" val="1621630671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xmlns="" val="180668450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xmlns="" val="1038281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/>
                        <a:t>N</a:t>
                      </a:r>
                      <a:r>
                        <a:rPr lang="en-US" altLang="ko-KR" i="1" baseline="-25000" dirty="0" smtClean="0"/>
                        <a:t>g</a:t>
                      </a:r>
                      <a:endParaRPr lang="ko-KR" altLang="en-US" i="1" baseline="-25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16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32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235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CBR size (byte)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1985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1010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522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278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17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Reduction compared with </a:t>
                      </a:r>
                      <a:r>
                        <a:rPr lang="en-US" altLang="ko-KR" i="1" dirty="0" smtClean="0"/>
                        <a:t>N</a:t>
                      </a:r>
                      <a:r>
                        <a:rPr lang="en-US" altLang="ko-KR" i="1" baseline="-25000" dirty="0" smtClean="0"/>
                        <a:t>g</a:t>
                      </a:r>
                      <a:r>
                        <a:rPr lang="en-US" altLang="ko-KR" dirty="0" smtClean="0"/>
                        <a:t>=4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0%</a:t>
                      </a:r>
                      <a:endParaRPr lang="ko-KR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49%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74%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86%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171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this slide, </a:t>
            </a:r>
            <a:r>
              <a:rPr lang="en-US" altLang="ko-KR" dirty="0"/>
              <a:t>we propose the subcarrier grouping size (</a:t>
            </a:r>
            <a:r>
              <a:rPr lang="en-US" altLang="ko-KR" i="1" dirty="0"/>
              <a:t>Ng</a:t>
            </a:r>
            <a:r>
              <a:rPr lang="en-US" altLang="ko-KR" dirty="0"/>
              <a:t>) for 802.11be</a:t>
            </a:r>
          </a:p>
          <a:p>
            <a:pPr lvl="1"/>
            <a:r>
              <a:rPr lang="en-US" altLang="ko-KR" dirty="0" smtClean="0"/>
              <a:t>Proposal </a:t>
            </a:r>
            <a:r>
              <a:rPr lang="en-US" altLang="ko-KR" dirty="0"/>
              <a:t>of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 for EHT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895524" y="6475413"/>
            <a:ext cx="164840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188760"/>
              </p:ext>
            </p:extLst>
          </p:nvPr>
        </p:nvGraphicFramePr>
        <p:xfrm>
          <a:off x="1872000" y="2801620"/>
          <a:ext cx="5400000" cy="19405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21622">
                  <a:extLst>
                    <a:ext uri="{9D8B030D-6E8A-4147-A177-3AD203B41FA5}">
                      <a16:colId xmlns:a16="http://schemas.microsoft.com/office/drawing/2014/main" xmlns="" val="137549317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xmlns="" val="2992178668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xmlns="" val="2453452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47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1, 2, 4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184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4, 16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511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16, 32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4, 8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203886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VHT: 312.5 KHz</a:t>
                      </a:r>
                    </a:p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 for HE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EHT: 78.125 KHz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99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Reference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ko-KR" b="0" dirty="0" smtClean="0"/>
              <a:t>[1] 802.11-20/0566r23, </a:t>
            </a:r>
            <a:r>
              <a:rPr lang="en-US" altLang="ko-KR" b="0" dirty="0"/>
              <a:t>Specification Framework for </a:t>
            </a:r>
            <a:r>
              <a:rPr lang="en-US" altLang="ko-KR" b="0" dirty="0" err="1"/>
              <a:t>TGbe</a:t>
            </a:r>
            <a:r>
              <a:rPr lang="en-US" altLang="ko-KR" b="0" dirty="0" smtClean="0"/>
              <a:t>.</a:t>
            </a:r>
          </a:p>
          <a:p>
            <a:pPr marL="0" indent="0" algn="just">
              <a:buNone/>
            </a:pPr>
            <a:r>
              <a:rPr lang="en-US" altLang="ko-KR" b="0" dirty="0"/>
              <a:t>[2] </a:t>
            </a:r>
            <a:r>
              <a:rPr lang="en-US" altLang="ko-KR" b="0" dirty="0" smtClean="0"/>
              <a:t>802.11-19/0828r4, Feedback </a:t>
            </a:r>
            <a:r>
              <a:rPr lang="en-US" altLang="ko-KR" b="0" dirty="0"/>
              <a:t>Overhead Analysis for 16 Spatial Stream </a:t>
            </a:r>
            <a:r>
              <a:rPr lang="en-US" altLang="ko-KR" b="0" dirty="0" smtClean="0"/>
              <a:t>MIMO</a:t>
            </a:r>
          </a:p>
          <a:p>
            <a:pPr marL="0" indent="0" algn="just">
              <a:buNone/>
            </a:pPr>
            <a:r>
              <a:rPr lang="en-US" altLang="ko-KR" b="0" dirty="0" smtClean="0"/>
              <a:t>[3] </a:t>
            </a:r>
            <a:r>
              <a:rPr lang="en-US" altLang="ko-KR" b="0" dirty="0"/>
              <a:t>“IEEE P802.11ax,” Part 11: Wireless LAN Medium Access </a:t>
            </a:r>
            <a:r>
              <a:rPr lang="en-US" altLang="ko-KR" b="0" dirty="0" smtClean="0"/>
              <a:t>Control (MAC</a:t>
            </a:r>
            <a:r>
              <a:rPr lang="en-US" altLang="ko-KR" b="0" dirty="0"/>
              <a:t>) and Physical Layer (PHY) specifications. Amendment </a:t>
            </a:r>
            <a:r>
              <a:rPr lang="en-US" altLang="ko-KR" b="0" dirty="0" smtClean="0"/>
              <a:t>1: Enhancements for </a:t>
            </a:r>
            <a:r>
              <a:rPr lang="en-US" altLang="ko-KR" b="0" dirty="0"/>
              <a:t>High Efficiency WLAN, Feb. 2019.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869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SP #1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</a:t>
            </a:r>
            <a:r>
              <a:rPr lang="en-US" altLang="ko-KR" dirty="0" smtClean="0"/>
              <a:t>to </a:t>
            </a:r>
            <a:r>
              <a:rPr lang="en-US" altLang="ko-KR" dirty="0"/>
              <a:t>the </a:t>
            </a:r>
            <a:r>
              <a:rPr lang="en-US" altLang="ko-KR" dirty="0" err="1" smtClean="0"/>
              <a:t>TGbe</a:t>
            </a:r>
            <a:r>
              <a:rPr lang="en-US" altLang="ko-KR" dirty="0" smtClean="0"/>
              <a:t> </a:t>
            </a:r>
            <a:r>
              <a:rPr lang="en-US" altLang="ko-KR" dirty="0"/>
              <a:t>SFD ?</a:t>
            </a:r>
          </a:p>
          <a:p>
            <a:pPr lvl="1"/>
            <a:r>
              <a:rPr lang="en-GB" altLang="ko-KR" dirty="0" smtClean="0"/>
              <a:t>802.11be </a:t>
            </a:r>
            <a:r>
              <a:rPr lang="en-GB" altLang="ko-KR" dirty="0"/>
              <a:t>spec shall support </a:t>
            </a:r>
            <a:r>
              <a:rPr lang="en-GB" altLang="ko-KR" i="1" dirty="0"/>
              <a:t>N</a:t>
            </a:r>
            <a:r>
              <a:rPr lang="en-GB" altLang="ko-KR" i="1" baseline="-25000" dirty="0"/>
              <a:t>g</a:t>
            </a:r>
            <a:r>
              <a:rPr lang="en-GB" altLang="ko-KR" dirty="0"/>
              <a:t> = </a:t>
            </a:r>
            <a:r>
              <a:rPr lang="en-GB" altLang="ko-KR" dirty="0" smtClean="0"/>
              <a:t>16, 32 for sounding </a:t>
            </a:r>
            <a:r>
              <a:rPr lang="en-GB" altLang="ko-KR" dirty="0"/>
              <a:t>feedback with </a:t>
            </a:r>
            <a:r>
              <a:rPr lang="en-GB" altLang="ko-KR" dirty="0" smtClean="0"/>
              <a:t>SU-MIMO.</a:t>
            </a:r>
            <a:endParaRPr lang="en-US" altLang="ko-KR" dirty="0"/>
          </a:p>
          <a:p>
            <a:pPr lvl="1"/>
            <a:r>
              <a:rPr lang="en-GB" altLang="ko-KR" dirty="0" smtClean="0"/>
              <a:t>802.11be </a:t>
            </a:r>
            <a:r>
              <a:rPr lang="en-GB" altLang="ko-KR" dirty="0"/>
              <a:t>spec shall support </a:t>
            </a:r>
            <a:r>
              <a:rPr lang="en-GB" altLang="ko-KR" i="1" dirty="0"/>
              <a:t>N</a:t>
            </a:r>
            <a:r>
              <a:rPr lang="en-GB" altLang="ko-KR" i="1" baseline="-25000" dirty="0"/>
              <a:t>g</a:t>
            </a:r>
            <a:r>
              <a:rPr lang="en-GB" altLang="ko-KR" dirty="0" smtClean="0"/>
              <a:t> </a:t>
            </a:r>
            <a:r>
              <a:rPr lang="en-GB" altLang="ko-KR" dirty="0"/>
              <a:t>= 4</a:t>
            </a:r>
            <a:r>
              <a:rPr lang="en-GB" altLang="ko-KR" dirty="0" smtClean="0"/>
              <a:t>, 8 for </a:t>
            </a:r>
            <a:r>
              <a:rPr lang="en-GB" altLang="ko-KR" dirty="0"/>
              <a:t>sounding feedback with </a:t>
            </a:r>
            <a:r>
              <a:rPr lang="en-GB" altLang="ko-KR" dirty="0" smtClean="0"/>
              <a:t>MU-MIMO.</a:t>
            </a:r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 smtClean="0"/>
              <a:t>Y / N</a:t>
            </a:r>
            <a:r>
              <a:rPr lang="en-US" altLang="ko-KR" dirty="0"/>
              <a:t> </a:t>
            </a:r>
            <a:r>
              <a:rPr lang="en-US" altLang="ko-KR" dirty="0" smtClean="0"/>
              <a:t>/ Abstain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895524" y="6475413"/>
            <a:ext cx="164840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994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1362075"/>
          </a:xfrm>
        </p:spPr>
        <p:txBody>
          <a:bodyPr/>
          <a:lstStyle/>
          <a:p>
            <a:pPr algn="r"/>
            <a:r>
              <a:rPr lang="en-US" altLang="ko-KR" dirty="0" smtClean="0"/>
              <a:t>Appendices</a:t>
            </a:r>
            <a:endParaRPr lang="ko-KR" altLang="en-US" sz="2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652A146-6F07-41EF-8958-F5CF356A0B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29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(6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8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5" name="그림 1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6200" y="1371600"/>
            <a:ext cx="4320000" cy="252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3560" y="3899182"/>
            <a:ext cx="4320000" cy="2520000"/>
          </a:xfrm>
          <a:prstGeom prst="rect">
            <a:avLst/>
          </a:prstGeom>
        </p:spPr>
      </p:pic>
      <p:pic>
        <p:nvPicPr>
          <p:cNvPr id="16" name="그림 15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13560" y="1391569"/>
            <a:ext cx="4320000" cy="2520000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899182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(</a:t>
                </a:r>
                <a:r>
                  <a:rPr lang="en-US" altLang="ko-KR" dirty="0"/>
                  <a:t>6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8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ko-KR" dirty="0" smtClean="0"/>
                  <a:t>,</a:t>
                </a:r>
                <a:r>
                  <a:rPr lang="en-US" altLang="ko-K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3891600"/>
            <a:ext cx="4320000" cy="252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1371600"/>
            <a:ext cx="4320000" cy="2520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12045" y="3891600"/>
            <a:ext cx="4320000" cy="252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412045" y="1447800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(3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4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2231" y="1406236"/>
            <a:ext cx="4320000" cy="252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0" y="3926236"/>
            <a:ext cx="4320000" cy="2520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33467" y="1449000"/>
            <a:ext cx="4320000" cy="252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95010" y="3940825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(3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4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47800"/>
            <a:ext cx="4320000" cy="252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0429" y="3789000"/>
            <a:ext cx="4320000" cy="2520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0429" y="3789000"/>
            <a:ext cx="4320000" cy="252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371600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480800"/>
            <a:ext cx="7772400" cy="4648200"/>
          </a:xfrm>
        </p:spPr>
        <p:txBody>
          <a:bodyPr/>
          <a:lstStyle/>
          <a:p>
            <a:r>
              <a:rPr lang="en-US" altLang="ko-KR" dirty="0" smtClean="0"/>
              <a:t>802.11be shall supports </a:t>
            </a:r>
            <a:r>
              <a:rPr lang="en-US" altLang="ko-KR" dirty="0"/>
              <a:t>that  [1]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Wideband band and noncontiguous spectrum utilization</a:t>
            </a:r>
          </a:p>
          <a:p>
            <a:pPr lvl="1"/>
            <a:r>
              <a:rPr lang="en-US" altLang="ko-KR" dirty="0" smtClean="0"/>
              <a:t>Large size RU combination assigned to </a:t>
            </a:r>
            <a:r>
              <a:rPr lang="en-US" altLang="ko-KR" dirty="0"/>
              <a:t>a single </a:t>
            </a:r>
            <a:r>
              <a:rPr lang="en-US" altLang="ko-KR" dirty="0" smtClean="0"/>
              <a:t>STA.</a:t>
            </a:r>
          </a:p>
          <a:p>
            <a:pPr lvl="1"/>
            <a:r>
              <a:rPr lang="en-US" altLang="ko-KR" dirty="0" smtClean="0"/>
              <a:t>Maximum 16 </a:t>
            </a:r>
            <a:r>
              <a:rPr lang="en-US" altLang="ko-KR" smtClean="0"/>
              <a:t>spatial streams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Beamforming feedback overhead is significantly increased, compared to </a:t>
            </a:r>
            <a:r>
              <a:rPr lang="en-US" altLang="ko-KR" dirty="0"/>
              <a:t>11ax </a:t>
            </a:r>
            <a:r>
              <a:rPr lang="en-US" altLang="ko-KR" dirty="0" smtClean="0"/>
              <a:t>[</a:t>
            </a:r>
            <a:r>
              <a:rPr lang="en-US" altLang="ko-KR" dirty="0"/>
              <a:t>2</a:t>
            </a:r>
            <a:r>
              <a:rPr lang="en-US" altLang="ko-KR" dirty="0" smtClean="0"/>
              <a:t>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In order to reduce feedback overhead, the subcarrier grouping method was adopted in 11ac and 11ax</a:t>
            </a:r>
          </a:p>
          <a:p>
            <a:pPr lvl="2"/>
            <a:endParaRPr lang="en-US" altLang="ko-KR" dirty="0"/>
          </a:p>
          <a:p>
            <a:r>
              <a:rPr lang="en-US" altLang="ko-KR" dirty="0" smtClean="0"/>
              <a:t>In this slide, we propose the subcarrier </a:t>
            </a:r>
            <a:r>
              <a:rPr lang="en-US" altLang="ko-KR" dirty="0"/>
              <a:t>grouping </a:t>
            </a:r>
            <a:r>
              <a:rPr lang="en-US" altLang="ko-KR" dirty="0" smtClean="0"/>
              <a:t>size (</a:t>
            </a:r>
            <a:r>
              <a:rPr lang="en-US" altLang="ko-KR" i="1" dirty="0" smtClean="0"/>
              <a:t>Ng</a:t>
            </a:r>
            <a:r>
              <a:rPr lang="en-US" altLang="ko-KR" dirty="0"/>
              <a:t>) for </a:t>
            </a:r>
            <a:r>
              <a:rPr lang="en-US" altLang="ko-KR" dirty="0" smtClean="0"/>
              <a:t>802.11be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957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Recap: Subcarrier grouping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Subcarrier </a:t>
            </a:r>
            <a:r>
              <a:rPr lang="en-US" altLang="ko-KR" dirty="0" smtClean="0"/>
              <a:t>grouping</a:t>
            </a:r>
            <a:endParaRPr lang="en-US" altLang="ko-KR" dirty="0"/>
          </a:p>
          <a:p>
            <a:pPr lvl="1"/>
            <a:r>
              <a:rPr lang="en-US" altLang="ko-KR" dirty="0"/>
              <a:t>Only a single compressed beamforming feedback matrix is reported for each group of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 adjacent </a:t>
            </a:r>
            <a:r>
              <a:rPr lang="en-US" altLang="ko-KR" dirty="0"/>
              <a:t>subcarriers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Feedback overhead reduction vs. channel information accuracy</a:t>
            </a:r>
          </a:p>
          <a:p>
            <a:pPr lvl="1"/>
            <a:r>
              <a:rPr lang="en-US" altLang="ko-KR" dirty="0" smtClean="0"/>
              <a:t>By using the grouping method, we can reduce the feedback overhead (i.e., total length of CBR frame)</a:t>
            </a:r>
          </a:p>
          <a:p>
            <a:pPr lvl="1"/>
            <a:r>
              <a:rPr lang="en-US" altLang="ko-KR" dirty="0" smtClean="0"/>
              <a:t>However, the channel information becomes inaccuracy</a:t>
            </a:r>
          </a:p>
          <a:p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00" y="4347743"/>
            <a:ext cx="6300000" cy="19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Subcarrier grouping size (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) for EHT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Proposal of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 for EHT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The reason for the proposal</a:t>
            </a:r>
          </a:p>
          <a:p>
            <a:pPr lvl="1"/>
            <a:r>
              <a:rPr lang="en-US" altLang="ko-KR" dirty="0" smtClean="0"/>
              <a:t>In most HE SU-MIMO cases, we observed that there was </a:t>
            </a:r>
            <a:r>
              <a:rPr lang="en-US" altLang="ko-KR" i="1" dirty="0" smtClean="0"/>
              <a:t>little</a:t>
            </a:r>
            <a:r>
              <a:rPr lang="en-US" altLang="ko-KR" dirty="0" smtClean="0"/>
              <a:t> PER performance difference between </a:t>
            </a:r>
            <a:r>
              <a:rPr lang="en-US" altLang="ko-KR" i="1" dirty="0" smtClean="0"/>
              <a:t>Ng</a:t>
            </a:r>
            <a:r>
              <a:rPr lang="en-US" altLang="ko-KR" dirty="0" smtClean="0"/>
              <a:t>=4 and </a:t>
            </a:r>
            <a:r>
              <a:rPr lang="en-US" altLang="ko-KR" i="1" dirty="0" smtClean="0"/>
              <a:t>Ng</a:t>
            </a:r>
            <a:r>
              <a:rPr lang="en-US" altLang="ko-KR" dirty="0" smtClean="0"/>
              <a:t>=16</a:t>
            </a:r>
          </a:p>
          <a:p>
            <a:pPr lvl="1"/>
            <a:r>
              <a:rPr lang="en-US" altLang="ko-KR" dirty="0"/>
              <a:t>In most </a:t>
            </a:r>
            <a:r>
              <a:rPr lang="en-US" altLang="ko-KR" dirty="0" smtClean="0"/>
              <a:t>HE MU-MIMO </a:t>
            </a:r>
            <a:r>
              <a:rPr lang="en-US" altLang="ko-KR" dirty="0"/>
              <a:t>cases, we observed that there was </a:t>
            </a:r>
            <a:r>
              <a:rPr lang="en-US" altLang="ko-KR" i="1" dirty="0" smtClean="0"/>
              <a:t>large</a:t>
            </a:r>
            <a:r>
              <a:rPr lang="en-US" altLang="ko-KR" dirty="0" smtClean="0"/>
              <a:t> </a:t>
            </a:r>
            <a:r>
              <a:rPr lang="en-US" altLang="ko-KR" dirty="0"/>
              <a:t>PER performance difference between </a:t>
            </a:r>
            <a:r>
              <a:rPr lang="en-US" altLang="ko-KR" i="1" dirty="0"/>
              <a:t>Ng</a:t>
            </a:r>
            <a:r>
              <a:rPr lang="en-US" altLang="ko-KR" dirty="0"/>
              <a:t>=4 and </a:t>
            </a:r>
            <a:r>
              <a:rPr lang="en-US" altLang="ko-KR" i="1" dirty="0"/>
              <a:t>Ng</a:t>
            </a:r>
            <a:r>
              <a:rPr lang="en-US" altLang="ko-KR" dirty="0"/>
              <a:t>=16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57921"/>
              </p:ext>
            </p:extLst>
          </p:nvPr>
        </p:nvGraphicFramePr>
        <p:xfrm>
          <a:off x="1872000" y="1982947"/>
          <a:ext cx="5400000" cy="19405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21622">
                  <a:extLst>
                    <a:ext uri="{9D8B030D-6E8A-4147-A177-3AD203B41FA5}">
                      <a16:colId xmlns:a16="http://schemas.microsoft.com/office/drawing/2014/main" xmlns="" val="137549317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xmlns="" val="2992178668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xmlns="" val="3494846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47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1, 2, 4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184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4, 16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511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16, 32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4, 8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203886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VHT: 312.5 KHz</a:t>
                      </a:r>
                    </a:p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 for HE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EHT: 78.125 KHz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99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7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321451"/>
              </p:ext>
            </p:extLst>
          </p:nvPr>
        </p:nvGraphicFramePr>
        <p:xfrm>
          <a:off x="1368900" y="1449000"/>
          <a:ext cx="6406200" cy="49346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15400">
                  <a:extLst>
                    <a:ext uri="{9D8B030D-6E8A-4147-A177-3AD203B41FA5}">
                      <a16:colId xmlns:a16="http://schemas.microsoft.com/office/drawing/2014/main" xmlns="" val="327718439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3142565484"/>
                    </a:ext>
                  </a:extLst>
                </a:gridCol>
              </a:tblGrid>
              <a:tr h="36309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1376804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Frame format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HE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8515260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Packet size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4,096 byte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34430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Channel model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B, D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7512043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Impairment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Freq. offset:</a:t>
                      </a:r>
                      <a:r>
                        <a:rPr lang="en-US" altLang="ko-KR" sz="1600" baseline="0" dirty="0" smtClean="0"/>
                        <a:t> 20 PPM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3417052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Channel coding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LDPC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2029136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Channel estimation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LS (w/o smoothing)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5731314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GI</a:t>
                      </a:r>
                      <a:r>
                        <a:rPr lang="en-US" altLang="ko-KR" sz="1600" baseline="0" dirty="0" smtClean="0"/>
                        <a:t>+LTF Size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4x</a:t>
                      </a:r>
                      <a:r>
                        <a:rPr lang="en-US" altLang="ko-KR" sz="1600" baseline="0" dirty="0" smtClean="0"/>
                        <a:t> HE-LTF and 3.2</a:t>
                      </a:r>
                      <a:r>
                        <a:rPr lang="el-GR" altLang="ko-KR" sz="1600" baseline="0" dirty="0" smtClean="0"/>
                        <a:t>μ</a:t>
                      </a:r>
                      <a:r>
                        <a:rPr lang="en-US" altLang="ko-KR" sz="1600" baseline="0" dirty="0" smtClean="0"/>
                        <a:t>s GI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8060417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Number</a:t>
                      </a:r>
                      <a:r>
                        <a:rPr lang="en-US" altLang="ko-KR" sz="1600" baseline="0" dirty="0" smtClean="0"/>
                        <a:t> of transmit antennas (</a:t>
                      </a:r>
                      <a:r>
                        <a:rPr lang="en-US" altLang="ko-KR" sz="1600" i="1" baseline="0" dirty="0" err="1" smtClean="0"/>
                        <a:t>N</a:t>
                      </a:r>
                      <a:r>
                        <a:rPr lang="en-US" altLang="ko-KR" sz="1600" i="1" baseline="-25000" dirty="0" err="1" smtClean="0"/>
                        <a:t>tx</a:t>
                      </a:r>
                      <a:r>
                        <a:rPr lang="en-US" altLang="ko-KR" sz="1600" baseline="0" dirty="0" smtClean="0"/>
                        <a:t>)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3, 4, 6, 8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7795011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Number</a:t>
                      </a:r>
                      <a:r>
                        <a:rPr lang="en-US" altLang="ko-KR" sz="1600" baseline="0" dirty="0" smtClean="0"/>
                        <a:t> of receive antennas (</a:t>
                      </a:r>
                      <a:r>
                        <a:rPr lang="en-US" altLang="ko-KR" sz="1600" i="1" baseline="0" dirty="0" err="1" smtClean="0"/>
                        <a:t>N</a:t>
                      </a:r>
                      <a:r>
                        <a:rPr lang="en-US" altLang="ko-KR" sz="1600" i="1" baseline="-25000" dirty="0" err="1" smtClean="0"/>
                        <a:t>rx</a:t>
                      </a:r>
                      <a:r>
                        <a:rPr lang="en-US" altLang="ko-KR" sz="1600" baseline="0" dirty="0" smtClean="0"/>
                        <a:t>)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1, 2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1076201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Number</a:t>
                      </a:r>
                      <a:r>
                        <a:rPr lang="en-US" altLang="ko-KR" sz="1600" baseline="0" dirty="0" smtClean="0"/>
                        <a:t> of spatial antennas (</a:t>
                      </a:r>
                      <a:r>
                        <a:rPr lang="en-US" altLang="ko-KR" sz="1600" i="1" baseline="0" dirty="0" err="1" smtClean="0"/>
                        <a:t>N</a:t>
                      </a:r>
                      <a:r>
                        <a:rPr lang="en-US" altLang="ko-KR" sz="1600" i="1" baseline="-25000" dirty="0" err="1" smtClean="0"/>
                        <a:t>ss</a:t>
                      </a:r>
                      <a:r>
                        <a:rPr lang="en-US" altLang="ko-KR" sz="1600" baseline="0" dirty="0" smtClean="0"/>
                        <a:t>)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1, 2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5042277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Number of users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1, 2, 3, 4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9488449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Codebook</a:t>
                      </a:r>
                      <a:r>
                        <a:rPr lang="en-US" altLang="ko-KR" sz="1600" baseline="0" dirty="0" smtClean="0"/>
                        <a:t> information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Fine</a:t>
                      </a:r>
                      <a:r>
                        <a:rPr lang="en-US" altLang="ko-KR" sz="1600" baseline="0" dirty="0" smtClean="0"/>
                        <a:t> codebook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0114974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MCS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2, 4, 6, 8, 10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0421617"/>
                  </a:ext>
                </a:extLst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parameters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Channel B</a:t>
            </a:r>
          </a:p>
          <a:p>
            <a:pPr lvl="1"/>
            <a:r>
              <a:rPr lang="en-US" altLang="ko-KR" dirty="0" smtClean="0"/>
              <a:t>Performance is almost same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</a:t>
            </a:r>
            <a:r>
              <a:rPr lang="en-US" altLang="ko-KR" i="1" dirty="0"/>
              <a:t>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=16 and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=32</a:t>
            </a:r>
          </a:p>
          <a:p>
            <a:r>
              <a:rPr lang="en-US" altLang="ko-KR" dirty="0" smtClean="0"/>
              <a:t>Channel D</a:t>
            </a:r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loss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=16 is negligible</a:t>
            </a:r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loss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=32 is &lt; 0.5dB at PER=0.1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</a:t>
                </a:r>
                <a:r>
                  <a:rPr lang="en-US" altLang="ko-KR" dirty="0"/>
                  <a:t>(</a:t>
                </a:r>
                <a:r>
                  <a:rPr lang="en-US" altLang="ko-KR" dirty="0" smtClean="0"/>
                  <a:t>4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" name="그림 10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13838" y="1246909"/>
            <a:ext cx="4500000" cy="3168000"/>
          </a:xfrm>
          <a:prstGeom prst="rect">
            <a:avLst/>
          </a:prstGeom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6809" y="1448999"/>
            <a:ext cx="4500000" cy="316800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6809" y="1294201"/>
            <a:ext cx="4500000" cy="3168000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9819" y="1252357"/>
            <a:ext cx="4500000" cy="316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8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Channel B</a:t>
            </a:r>
          </a:p>
          <a:p>
            <a:pPr lvl="1"/>
            <a:r>
              <a:rPr lang="en-US" altLang="ko-KR" dirty="0"/>
              <a:t>Performance is almost same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=4,</a:t>
            </a:r>
            <a:r>
              <a:rPr lang="en-US" altLang="ko-KR" i="1" dirty="0"/>
              <a:t> 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and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=32</a:t>
            </a:r>
          </a:p>
          <a:p>
            <a:r>
              <a:rPr lang="en-US" altLang="ko-KR" dirty="0" smtClean="0"/>
              <a:t>Channel D</a:t>
            </a:r>
            <a:endParaRPr lang="en-US" altLang="ko-KR" dirty="0"/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</a:t>
            </a:r>
            <a:r>
              <a:rPr lang="en-US" altLang="ko-KR" dirty="0"/>
              <a:t>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is negligible</a:t>
            </a:r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</a:t>
            </a:r>
            <a:r>
              <a:rPr lang="en-US" altLang="ko-KR" dirty="0"/>
              <a:t>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=32 is &lt; 1</a:t>
            </a:r>
            <a:r>
              <a:rPr lang="en-US" altLang="ko-KR" dirty="0" smtClean="0"/>
              <a:t>.0dB </a:t>
            </a:r>
            <a:r>
              <a:rPr lang="en-US" altLang="ko-KR" dirty="0"/>
              <a:t>at PER=0.1</a:t>
            </a:r>
          </a:p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</a:t>
                </a:r>
                <a:r>
                  <a:rPr lang="en-US" altLang="ko-KR" dirty="0"/>
                  <a:t>(</a:t>
                </a:r>
                <a:r>
                  <a:rPr lang="en-US" altLang="ko-KR" dirty="0" smtClean="0"/>
                  <a:t>4</a:t>
                </a:r>
                <a14:m>
                  <m:oMath xmlns:m="http://schemas.openxmlformats.org/officeDocument/2006/math"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40047" y="1269000"/>
            <a:ext cx="4500000" cy="316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그림 14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3565" y="1249560"/>
            <a:ext cx="4500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Channel B</a:t>
            </a:r>
          </a:p>
          <a:p>
            <a:pPr lvl="1"/>
            <a:r>
              <a:rPr lang="en-US" altLang="ko-KR" dirty="0"/>
              <a:t>Performance is almost same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 and</a:t>
            </a:r>
            <a:r>
              <a:rPr lang="en-US" altLang="ko-KR" i="1" dirty="0" smtClean="0"/>
              <a:t>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=8</a:t>
            </a:r>
          </a:p>
          <a:p>
            <a:r>
              <a:rPr lang="en-US" altLang="ko-KR" dirty="0"/>
              <a:t>Channel D</a:t>
            </a:r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is significantly large, especially for high MCS</a:t>
            </a:r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=8 is &lt; 0.5dB at PER=0.1</a:t>
            </a:r>
          </a:p>
          <a:p>
            <a:pPr lvl="1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</a:t>
                </a:r>
                <a:r>
                  <a:rPr lang="en-US" altLang="ko-KR" dirty="0"/>
                  <a:t>(4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27" y="1321722"/>
            <a:ext cx="4500000" cy="316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5213" y="1281061"/>
            <a:ext cx="4500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Channel B</a:t>
            </a:r>
          </a:p>
          <a:p>
            <a:pPr lvl="1"/>
            <a:r>
              <a:rPr lang="en-US" altLang="ko-KR" dirty="0"/>
              <a:t>Performance is almost same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</a:t>
            </a:r>
            <a:r>
              <a:rPr lang="en-US" altLang="ko-KR" dirty="0"/>
              <a:t> </a:t>
            </a:r>
            <a:r>
              <a:rPr lang="en-US" altLang="ko-KR" dirty="0" smtClean="0"/>
              <a:t>and</a:t>
            </a:r>
            <a:r>
              <a:rPr lang="en-US" altLang="ko-KR" i="1" dirty="0" smtClean="0"/>
              <a:t> 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=8</a:t>
            </a:r>
          </a:p>
          <a:p>
            <a:r>
              <a:rPr lang="en-US" altLang="ko-KR" dirty="0" smtClean="0"/>
              <a:t>Channel D</a:t>
            </a:r>
            <a:endParaRPr lang="en-US" altLang="ko-KR" dirty="0"/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is significantly large, especially for high MCS</a:t>
            </a:r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=8 is &lt; </a:t>
            </a:r>
            <a:r>
              <a:rPr lang="en-US" altLang="ko-KR" dirty="0" smtClean="0"/>
              <a:t>0.5dB </a:t>
            </a:r>
            <a:r>
              <a:rPr lang="en-US" altLang="ko-KR" dirty="0"/>
              <a:t>at PER=0.1</a:t>
            </a:r>
          </a:p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</a:t>
                </a:r>
                <a:r>
                  <a:rPr lang="en-US" altLang="ko-KR" dirty="0"/>
                  <a:t>(4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43843" y="1256917"/>
            <a:ext cx="4500000" cy="316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5242" y="1214077"/>
            <a:ext cx="4500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165858</TotalTime>
  <Words>994</Words>
  <Application>Microsoft Office PowerPoint</Application>
  <PresentationFormat>On-screen Show (4:3)</PresentationFormat>
  <Paragraphs>284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맑은 고딕</vt:lpstr>
      <vt:lpstr>Arial</vt:lpstr>
      <vt:lpstr>Cambria Math</vt:lpstr>
      <vt:lpstr>Times New Roman</vt:lpstr>
      <vt:lpstr>802-11-Submission</vt:lpstr>
      <vt:lpstr>1_디자인 사용자 지정</vt:lpstr>
      <vt:lpstr>디자인 사용자 지정</vt:lpstr>
      <vt:lpstr>Document</vt:lpstr>
      <vt:lpstr>Subcarrier Grouping for EHT</vt:lpstr>
      <vt:lpstr>Introduction</vt:lpstr>
      <vt:lpstr>Recap: Subcarrier grouping</vt:lpstr>
      <vt:lpstr>Subcarrier grouping size (Ng) for EHT</vt:lpstr>
      <vt:lpstr>Simulation parameters</vt:lpstr>
      <vt:lpstr>PER for SU-MIMO (4 ×1)</vt:lpstr>
      <vt:lpstr>PER for SU-MIMO (4 ×2)</vt:lpstr>
      <vt:lpstr>PER for MU-MIMO (4 ×1)</vt:lpstr>
      <vt:lpstr>PER for MU-MIMO (4 ×2)</vt:lpstr>
      <vt:lpstr>Feedback overhead reduction for SU</vt:lpstr>
      <vt:lpstr>Summary</vt:lpstr>
      <vt:lpstr>Reference</vt:lpstr>
      <vt:lpstr>SP #1</vt:lpstr>
      <vt:lpstr>Appendices</vt:lpstr>
      <vt:lpstr>PER for SU-MIMO (6 ×1, 8 ×1, Ch.B, Ch.D)</vt:lpstr>
      <vt:lpstr>PER for SU-MIMO (6 ×2, 8 ×2, Ch.B, Ch.D)</vt:lpstr>
      <vt:lpstr>PER for MU-MIMO (3 ×1, 4 ×1, Ch.B, Ch.D)</vt:lpstr>
      <vt:lpstr>PER for MU-MIMO (3 ×2, 4 ×2, Ch.B, Ch.D)</vt:lpstr>
    </vt:vector>
  </TitlesOfParts>
  <Company>AT&amp;T Labs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Wook Bong Lee</cp:lastModifiedBy>
  <cp:revision>3437</cp:revision>
  <cp:lastPrinted>2020-06-10T06:40:30Z</cp:lastPrinted>
  <dcterms:created xsi:type="dcterms:W3CDTF">2007-05-21T21:00:37Z</dcterms:created>
  <dcterms:modified xsi:type="dcterms:W3CDTF">2020-08-13T17:12:42Z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NSCPROP_SA">
    <vt:lpwstr>C:\Users\tianyu.wu\Downloads\11-17-0371-04-00ba-wur-duty-cycle-mode-and-timing-synchronization-follow-up.pptx</vt:lpwstr>
  </property>
</Properties>
</file>