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9" r:id="rId2"/>
    <p:sldId id="327" r:id="rId3"/>
    <p:sldId id="406" r:id="rId4"/>
    <p:sldId id="393" r:id="rId5"/>
    <p:sldId id="399" r:id="rId6"/>
    <p:sldId id="413" r:id="rId7"/>
    <p:sldId id="418" r:id="rId8"/>
    <p:sldId id="416" r:id="rId9"/>
    <p:sldId id="415" r:id="rId10"/>
    <p:sldId id="412" r:id="rId11"/>
    <p:sldId id="397" r:id="rId12"/>
    <p:sldId id="405" r:id="rId13"/>
    <p:sldId id="414" r:id="rId14"/>
    <p:sldId id="417" r:id="rId15"/>
    <p:sldId id="410" r:id="rId16"/>
    <p:sldId id="385" r:id="rId17"/>
    <p:sldId id="29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57" d="100"/>
          <a:sy n="157" d="100"/>
        </p:scale>
        <p:origin x="108" y="424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17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661" y="332601"/>
            <a:ext cx="3295839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802.11-2020/1221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ML CCA and Channel Access </a:t>
            </a:r>
          </a:p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for non-STR Links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2020-08-13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696182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232247"/>
                <a:gridCol w="792088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43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Lu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 Proposal of Channel Access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258346" cy="3005114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</a:rPr>
              <a:t>ML CCA Rules in </a:t>
            </a:r>
            <a:r>
              <a:rPr lang="en-US" altLang="ko-KR" sz="2400" b="1" dirty="0" err="1">
                <a:ea typeface="Gulim" panose="020B0600000101010101" charset="-127"/>
              </a:rPr>
              <a:t>Tx</a:t>
            </a:r>
            <a:r>
              <a:rPr lang="en-US" altLang="ko-KR" sz="2400" b="1" dirty="0">
                <a:ea typeface="Gulim" panose="020B0600000101010101" charset="-127"/>
              </a:rPr>
              <a:t> Constraint Period </a:t>
            </a:r>
            <a:r>
              <a:rPr lang="en-US" altLang="ko-KR" sz="2400" b="1" dirty="0" smtClean="0">
                <a:ea typeface="Gulim" panose="020B0600000101010101" charset="-127"/>
              </a:rPr>
              <a:t>(2) 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Option 2</a:t>
            </a:r>
            <a:r>
              <a:rPr lang="en-US" altLang="ko-KR" sz="1600" dirty="0" smtClean="0">
                <a:ea typeface="Gulim" panose="020B0600000101010101" charset="-127"/>
              </a:rPr>
              <a:t>:  </a:t>
            </a:r>
            <a:r>
              <a:rPr lang="en-US" altLang="ko-KR" sz="1600" dirty="0" smtClean="0">
                <a:ea typeface="Gulim" panose="020B0600000101010101" charset="-127"/>
              </a:rPr>
              <a:t>An affiliated STA of MLD </a:t>
            </a:r>
            <a:r>
              <a:rPr lang="en-US" altLang="ko-KR" sz="1600" dirty="0">
                <a:ea typeface="Gulim" panose="020B0600000101010101" charset="-127"/>
              </a:rPr>
              <a:t>may perform ML CCA on a </a:t>
            </a:r>
            <a:r>
              <a:rPr lang="en-US" altLang="ko-KR" sz="1600" dirty="0" smtClean="0">
                <a:ea typeface="Gulim" panose="020B0600000101010101" charset="-127"/>
              </a:rPr>
              <a:t>non-STR non-transmitting link </a:t>
            </a:r>
            <a:r>
              <a:rPr lang="en-US" altLang="ko-KR" sz="1600" dirty="0">
                <a:ea typeface="Gulim" panose="020B0600000101010101" charset="-127"/>
              </a:rPr>
              <a:t>during the Tx Constraint Period using the adjusted CCA measurement method with ED threshold.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The adjusted CCA measurement is the measured signal strength on </a:t>
            </a:r>
            <a:r>
              <a:rPr lang="en-US" altLang="ko-KR" sz="1600" dirty="0">
                <a:ea typeface="Gulim" panose="020B0600000101010101" charset="-127"/>
              </a:rPr>
              <a:t>a</a:t>
            </a:r>
            <a:r>
              <a:rPr lang="en-US" altLang="ko-KR" sz="1600" dirty="0" smtClean="0">
                <a:ea typeface="Gulim" panose="020B0600000101010101" charset="-127"/>
              </a:rPr>
              <a:t> link </a:t>
            </a:r>
            <a:r>
              <a:rPr lang="en-US" altLang="ko-KR" sz="1600" u="sng" dirty="0" smtClean="0">
                <a:ea typeface="Gulim" panose="020B0600000101010101" charset="-127"/>
              </a:rPr>
              <a:t>minus the interference on that link from the non-STR transmitting link (e.g. link1) in the Tx Constraint Period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If the adjusted CCA measurement </a:t>
            </a:r>
            <a:r>
              <a:rPr lang="en-US" altLang="ko-KR" sz="1600" dirty="0">
                <a:ea typeface="Gulim" panose="020B0600000101010101" charset="-127"/>
              </a:rPr>
              <a:t>&lt;</a:t>
            </a:r>
            <a:r>
              <a:rPr lang="en-US" altLang="ko-KR" sz="1600" dirty="0" smtClean="0">
                <a:ea typeface="Gulim" panose="020B0600000101010101" charset="-127"/>
              </a:rPr>
              <a:t> ED threshold,  the channel is assessed as idle and the affiliated STA starts the EDCA backoff procedure (e.g. on link2).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The adjusted CCA provides flexibility for asynchronous transmission over a pair of non-STR links.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97127" y="4869160"/>
            <a:ext cx="6831257" cy="1656184"/>
            <a:chOff x="1197127" y="4797152"/>
            <a:chExt cx="6831257" cy="1656184"/>
          </a:xfrm>
        </p:grpSpPr>
        <p:sp>
          <p:nvSpPr>
            <p:cNvPr id="58" name="TextBox 57"/>
            <p:cNvSpPr txBox="1"/>
            <p:nvPr/>
          </p:nvSpPr>
          <p:spPr>
            <a:xfrm>
              <a:off x="3779912" y="6245587"/>
              <a:ext cx="1224136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err="1" smtClean="0"/>
                <a:t>Tx</a:t>
              </a:r>
              <a:r>
                <a:rPr lang="en-US" sz="900" dirty="0" smtClean="0"/>
                <a:t> Constraint Period</a:t>
              </a:r>
              <a:endParaRPr lang="en-US" sz="900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197127" y="4797152"/>
              <a:ext cx="6831257" cy="1426359"/>
              <a:chOff x="1197127" y="4797152"/>
              <a:chExt cx="6831257" cy="1426359"/>
            </a:xfrm>
          </p:grpSpPr>
          <p:cxnSp>
            <p:nvCxnSpPr>
              <p:cNvPr id="39" name="Straight Arrow Connector 38"/>
              <p:cNvCxnSpPr/>
              <p:nvPr/>
            </p:nvCxnSpPr>
            <p:spPr bwMode="auto">
              <a:xfrm flipV="1">
                <a:off x="1979712" y="5990053"/>
                <a:ext cx="5897527" cy="1417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42" name="TextBox 41"/>
              <p:cNvSpPr txBox="1"/>
              <p:nvPr/>
            </p:nvSpPr>
            <p:spPr>
              <a:xfrm>
                <a:off x="1925591" y="5771675"/>
                <a:ext cx="518091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900"/>
                  </a:lnSpc>
                </a:pPr>
                <a:r>
                  <a:rPr lang="en-US" sz="900" dirty="0" smtClean="0"/>
                  <a:t>Link 1 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932682" y="5192115"/>
                <a:ext cx="51809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 smtClean="0"/>
                  <a:t>Link 2 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2987824" y="5140379"/>
                <a:ext cx="1145627" cy="255591"/>
                <a:chOff x="2915816" y="4921318"/>
                <a:chExt cx="1145627" cy="255591"/>
              </a:xfrm>
            </p:grpSpPr>
            <p:sp>
              <p:nvSpPr>
                <p:cNvPr id="44" name="Rectangle 43"/>
                <p:cNvSpPr/>
                <p:nvPr/>
              </p:nvSpPr>
              <p:spPr bwMode="auto">
                <a:xfrm>
                  <a:off x="2927310" y="4921318"/>
                  <a:ext cx="1134133" cy="252614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2915816" y="4946077"/>
                  <a:ext cx="100540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CH Busy (OBSS)</a:t>
                  </a: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3029653" y="5745938"/>
                <a:ext cx="2616535" cy="251919"/>
                <a:chOff x="2871417" y="5826221"/>
                <a:chExt cx="1828453" cy="251919"/>
              </a:xfrm>
            </p:grpSpPr>
            <p:sp>
              <p:nvSpPr>
                <p:cNvPr id="41" name="Rectangle 40"/>
                <p:cNvSpPr/>
                <p:nvPr/>
              </p:nvSpPr>
              <p:spPr bwMode="auto">
                <a:xfrm>
                  <a:off x="2871417" y="5826221"/>
                  <a:ext cx="1828453" cy="251203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endParaRPr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3367795" y="5847308"/>
                  <a:ext cx="857169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900" dirty="0" smtClean="0"/>
                    <a:t>Transmit a UL PPDU</a:t>
                  </a:r>
                </a:p>
              </p:txBody>
            </p:sp>
          </p:grpSp>
          <p:grpSp>
            <p:nvGrpSpPr>
              <p:cNvPr id="60" name="Group 59"/>
              <p:cNvGrpSpPr/>
              <p:nvPr/>
            </p:nvGrpSpPr>
            <p:grpSpPr>
              <a:xfrm>
                <a:off x="4449592" y="5116788"/>
                <a:ext cx="1262575" cy="274070"/>
                <a:chOff x="4492624" y="2747255"/>
                <a:chExt cx="1929181" cy="274070"/>
              </a:xfrm>
              <a:noFill/>
            </p:grpSpPr>
            <p:sp>
              <p:nvSpPr>
                <p:cNvPr id="67" name="Rectangle 66"/>
                <p:cNvSpPr/>
                <p:nvPr/>
              </p:nvSpPr>
              <p:spPr bwMode="auto">
                <a:xfrm>
                  <a:off x="4492624" y="2747255"/>
                  <a:ext cx="1860260" cy="274070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endParaRPr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4499905" y="2801668"/>
                  <a:ext cx="1921900" cy="19492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800"/>
                    </a:lnSpc>
                  </a:pPr>
                  <a:r>
                    <a:rPr lang="en-US" sz="900" dirty="0" smtClean="0"/>
                    <a:t>Transmits a UL PPDU</a:t>
                  </a:r>
                  <a:endParaRPr lang="en-US" sz="900" dirty="0"/>
                </a:p>
              </p:txBody>
            </p:sp>
          </p:grpSp>
          <p:grpSp>
            <p:nvGrpSpPr>
              <p:cNvPr id="4" name="Group 3"/>
              <p:cNvGrpSpPr/>
              <p:nvPr/>
            </p:nvGrpSpPr>
            <p:grpSpPr>
              <a:xfrm>
                <a:off x="4211960" y="5263411"/>
                <a:ext cx="238463" cy="131854"/>
                <a:chOff x="4139952" y="5044350"/>
                <a:chExt cx="238463" cy="131854"/>
              </a:xfrm>
            </p:grpSpPr>
            <p:sp>
              <p:nvSpPr>
                <p:cNvPr id="62" name="Rectangle 61"/>
                <p:cNvSpPr/>
                <p:nvPr/>
              </p:nvSpPr>
              <p:spPr>
                <a:xfrm>
                  <a:off x="4139952" y="5044350"/>
                  <a:ext cx="238463" cy="12329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63" name="Straight Connector 62"/>
                <p:cNvCxnSpPr/>
                <p:nvPr/>
              </p:nvCxnSpPr>
              <p:spPr>
                <a:xfrm flipH="1">
                  <a:off x="4156282" y="5044350"/>
                  <a:ext cx="102742" cy="12329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flipH="1">
                  <a:off x="4257312" y="5052914"/>
                  <a:ext cx="102742" cy="12329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TextBox 54"/>
              <p:cNvSpPr txBox="1"/>
              <p:nvPr/>
            </p:nvSpPr>
            <p:spPr>
              <a:xfrm>
                <a:off x="7170789" y="5796989"/>
                <a:ext cx="857595" cy="207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900"/>
                  </a:lnSpc>
                </a:pPr>
                <a:r>
                  <a:rPr lang="en-US" sz="900" dirty="0" smtClean="0"/>
                  <a:t>Time</a:t>
                </a:r>
                <a:endParaRPr lang="en-US" sz="900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3635896" y="4797152"/>
                <a:ext cx="1656184" cy="207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900"/>
                  </a:lnSpc>
                </a:pPr>
                <a:r>
                  <a:rPr lang="en-US" sz="900" dirty="0" smtClean="0">
                    <a:solidFill>
                      <a:srgbClr val="FF0000"/>
                    </a:solidFill>
                  </a:rPr>
                  <a:t>Perform the adjusted ML CCA</a:t>
                </a:r>
                <a:endParaRPr lang="en-US" sz="9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73" name="Curved Connector 72"/>
              <p:cNvCxnSpPr>
                <a:stCxn id="71" idx="2"/>
                <a:endCxn id="62" idx="0"/>
              </p:cNvCxnSpPr>
              <p:nvPr/>
            </p:nvCxnSpPr>
            <p:spPr bwMode="auto">
              <a:xfrm rot="5400000">
                <a:off x="4268335" y="5067758"/>
                <a:ext cx="258510" cy="132796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grpSp>
            <p:nvGrpSpPr>
              <p:cNvPr id="29" name="Group 28"/>
              <p:cNvGrpSpPr/>
              <p:nvPr/>
            </p:nvGrpSpPr>
            <p:grpSpPr>
              <a:xfrm>
                <a:off x="1197127" y="5175208"/>
                <a:ext cx="710578" cy="846080"/>
                <a:chOff x="405039" y="5024489"/>
                <a:chExt cx="710578" cy="846080"/>
              </a:xfrm>
            </p:grpSpPr>
            <p:sp>
              <p:nvSpPr>
                <p:cNvPr id="30" name="Rectangle 29"/>
                <p:cNvSpPr/>
                <p:nvPr/>
              </p:nvSpPr>
              <p:spPr bwMode="auto">
                <a:xfrm>
                  <a:off x="467544" y="5024489"/>
                  <a:ext cx="612494" cy="84608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05039" y="5229200"/>
                  <a:ext cx="710578" cy="2975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800"/>
                    </a:lnSpc>
                  </a:pPr>
                  <a:r>
                    <a:rPr lang="en-US" sz="900" b="1" dirty="0" smtClean="0"/>
                    <a:t>Non-STR  </a:t>
                  </a:r>
                </a:p>
                <a:p>
                  <a:pPr algn="ctr">
                    <a:lnSpc>
                      <a:spcPts val="800"/>
                    </a:lnSpc>
                  </a:pPr>
                  <a:r>
                    <a:rPr lang="en-US" sz="900" b="1" dirty="0" smtClean="0"/>
                    <a:t>MLD</a:t>
                  </a:r>
                  <a:endParaRPr lang="en-US" sz="900" b="1" dirty="0"/>
                </a:p>
              </p:txBody>
            </p:sp>
          </p:grpSp>
          <p:sp>
            <p:nvSpPr>
              <p:cNvPr id="11" name="Left Brace 10"/>
              <p:cNvSpPr/>
              <p:nvPr/>
            </p:nvSpPr>
            <p:spPr bwMode="auto">
              <a:xfrm rot="16200000">
                <a:off x="4291115" y="4847565"/>
                <a:ext cx="130214" cy="2621678"/>
              </a:xfrm>
              <a:prstGeom prst="leftBrac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268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 Proposal of Channel Access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8"/>
            <a:ext cx="8186338" cy="3173652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Constraint Period </a:t>
            </a:r>
          </a:p>
          <a:p>
            <a:pPr lvl="1"/>
            <a:r>
              <a:rPr lang="en-US" altLang="ko-KR" sz="1600" u="sng" dirty="0">
                <a:ea typeface="Gulim" panose="020B0600000101010101" charset="-127"/>
              </a:rPr>
              <a:t>Rx Constraint </a:t>
            </a:r>
            <a:r>
              <a:rPr lang="en-US" altLang="ko-KR" sz="1600" u="sng" dirty="0" smtClean="0">
                <a:ea typeface="Gulim" panose="020B0600000101010101" charset="-127"/>
              </a:rPr>
              <a:t>Period </a:t>
            </a:r>
            <a:r>
              <a:rPr lang="en-US" altLang="ko-KR" sz="1600" dirty="0" smtClean="0">
                <a:ea typeface="Gulim" panose="020B0600000101010101" charset="-127"/>
              </a:rPr>
              <a:t>is the </a:t>
            </a:r>
            <a:r>
              <a:rPr lang="en-US" altLang="ko-KR" sz="1600" dirty="0">
                <a:ea typeface="Gulim" panose="020B0600000101010101" charset="-127"/>
              </a:rPr>
              <a:t>time period that </a:t>
            </a:r>
            <a:r>
              <a:rPr lang="en-US" altLang="ko-KR" sz="1600" dirty="0" smtClean="0">
                <a:ea typeface="Gulim" panose="020B0600000101010101" charset="-127"/>
              </a:rPr>
              <a:t>the </a:t>
            </a:r>
            <a:r>
              <a:rPr lang="en-US" altLang="ko-KR" sz="1600" dirty="0">
                <a:ea typeface="Gulim" panose="020B0600000101010101" charset="-127"/>
              </a:rPr>
              <a:t>frame </a:t>
            </a:r>
            <a:r>
              <a:rPr lang="en-US" altLang="ko-KR" sz="1600" dirty="0" smtClean="0">
                <a:ea typeface="Gulim" panose="020B0600000101010101" charset="-127"/>
              </a:rPr>
              <a:t>addressed to the MLD is </a:t>
            </a:r>
            <a:r>
              <a:rPr lang="en-US" altLang="ko-KR" sz="1600" dirty="0">
                <a:ea typeface="Gulim" panose="020B0600000101010101" charset="-127"/>
              </a:rPr>
              <a:t>being received on </a:t>
            </a:r>
            <a:r>
              <a:rPr lang="en-US" altLang="ko-KR" sz="1600" dirty="0" smtClean="0">
                <a:ea typeface="Gulim" panose="020B0600000101010101" charset="-127"/>
              </a:rPr>
              <a:t>a non-STR </a:t>
            </a:r>
            <a:r>
              <a:rPr lang="en-US" altLang="ko-KR" sz="1600" dirty="0">
                <a:ea typeface="Gulim" panose="020B0600000101010101" charset="-127"/>
              </a:rPr>
              <a:t>link and </a:t>
            </a:r>
            <a:r>
              <a:rPr lang="en-US" altLang="ko-KR" sz="1600" dirty="0" smtClean="0">
                <a:ea typeface="Gulim" panose="020B0600000101010101" charset="-127"/>
              </a:rPr>
              <a:t>the reception will </a:t>
            </a:r>
            <a:r>
              <a:rPr lang="en-US" altLang="ko-KR" sz="1600" dirty="0">
                <a:ea typeface="Gulim" panose="020B0600000101010101" charset="-127"/>
              </a:rPr>
              <a:t>be interrupted if </a:t>
            </a:r>
            <a:r>
              <a:rPr lang="en-US" altLang="ko-KR" sz="1600" dirty="0" smtClean="0">
                <a:ea typeface="Gulim" panose="020B0600000101010101" charset="-127"/>
              </a:rPr>
              <a:t>the </a:t>
            </a:r>
            <a:r>
              <a:rPr lang="en-US" altLang="ko-KR" sz="1600" dirty="0">
                <a:ea typeface="Gulim" panose="020B0600000101010101" charset="-127"/>
              </a:rPr>
              <a:t>MLD starts to transmit on another non-STR link. </a:t>
            </a:r>
          </a:p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ML CCA Rules in Rx Constraint Period   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MLD </a:t>
            </a:r>
            <a:r>
              <a:rPr lang="en-US" altLang="ko-KR" sz="1600" dirty="0" smtClean="0">
                <a:ea typeface="Gulim" panose="020B0600000101010101" charset="-127"/>
              </a:rPr>
              <a:t>may notify </a:t>
            </a:r>
            <a:r>
              <a:rPr lang="en-US" altLang="ko-KR" sz="1600" dirty="0" smtClean="0">
                <a:ea typeface="Gulim" panose="020B0600000101010101" charset="-127"/>
              </a:rPr>
              <a:t>Rx </a:t>
            </a:r>
            <a:r>
              <a:rPr lang="en-US" altLang="ko-KR" sz="1600" dirty="0">
                <a:ea typeface="Gulim" panose="020B0600000101010101" charset="-127"/>
              </a:rPr>
              <a:t>Constraint </a:t>
            </a:r>
            <a:r>
              <a:rPr lang="en-US" altLang="ko-KR" sz="1600" dirty="0" smtClean="0">
                <a:ea typeface="Gulim" panose="020B0600000101010101" charset="-127"/>
              </a:rPr>
              <a:t>Period </a:t>
            </a:r>
            <a:r>
              <a:rPr lang="en-US" altLang="ko-KR" sz="1600" dirty="0" smtClean="0">
                <a:ea typeface="Gulim" panose="020B0600000101010101" charset="-127"/>
              </a:rPr>
              <a:t>to its STA on </a:t>
            </a:r>
            <a:r>
              <a:rPr lang="en-US" altLang="ko-KR" sz="1600" dirty="0">
                <a:ea typeface="Gulim" panose="020B0600000101010101" charset="-127"/>
              </a:rPr>
              <a:t>the non-STR non receiving </a:t>
            </a:r>
            <a:r>
              <a:rPr lang="en-US" altLang="ko-KR" sz="1600" dirty="0" smtClean="0">
                <a:ea typeface="Gulim" panose="020B0600000101010101" charset="-127"/>
              </a:rPr>
              <a:t>link.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During the </a:t>
            </a:r>
            <a:r>
              <a:rPr lang="en-US" altLang="ko-KR" sz="1600" dirty="0">
                <a:ea typeface="Gulim" panose="020B0600000101010101" charset="-127"/>
              </a:rPr>
              <a:t>Rx Constraint </a:t>
            </a:r>
            <a:r>
              <a:rPr lang="en-US" altLang="ko-KR" sz="1600" dirty="0" smtClean="0">
                <a:ea typeface="Gulim" panose="020B0600000101010101" charset="-127"/>
              </a:rPr>
              <a:t>Period, the </a:t>
            </a:r>
            <a:r>
              <a:rPr lang="en-US" altLang="ko-KR" sz="1600" dirty="0" smtClean="0">
                <a:ea typeface="Gulim" panose="020B0600000101010101" charset="-127"/>
              </a:rPr>
              <a:t>affiliated STA of the MLD </a:t>
            </a:r>
            <a:r>
              <a:rPr lang="en-US" altLang="ko-KR" sz="1600" dirty="0">
                <a:ea typeface="Gulim" panose="020B0600000101010101" charset="-127"/>
              </a:rPr>
              <a:t>may </a:t>
            </a:r>
            <a:r>
              <a:rPr lang="en-US" altLang="ko-KR" sz="1600" dirty="0" smtClean="0">
                <a:ea typeface="Gulim" panose="020B0600000101010101" charset="-127"/>
              </a:rPr>
              <a:t>holds </a:t>
            </a:r>
            <a:r>
              <a:rPr lang="en-US" altLang="ko-KR" sz="1600" dirty="0">
                <a:ea typeface="Gulim" panose="020B0600000101010101" charset="-127"/>
              </a:rPr>
              <a:t>the </a:t>
            </a:r>
            <a:r>
              <a:rPr lang="en-US" altLang="ko-KR" sz="1600" dirty="0" smtClean="0">
                <a:ea typeface="Gulim" panose="020B0600000101010101" charset="-127"/>
              </a:rPr>
              <a:t>backoff counter at “0” and the channel access on the </a:t>
            </a:r>
            <a:r>
              <a:rPr lang="en-US" altLang="ko-KR" sz="1600" dirty="0">
                <a:ea typeface="Gulim" panose="020B0600000101010101" charset="-127"/>
              </a:rPr>
              <a:t>non-STR </a:t>
            </a:r>
            <a:r>
              <a:rPr lang="en-US" altLang="ko-KR" sz="1600" dirty="0" smtClean="0">
                <a:ea typeface="Gulim" panose="020B0600000101010101" charset="-127"/>
              </a:rPr>
              <a:t>non-receiving </a:t>
            </a:r>
            <a:r>
              <a:rPr lang="en-US" altLang="ko-KR" sz="1600" dirty="0">
                <a:ea typeface="Gulim" panose="020B0600000101010101" charset="-127"/>
              </a:rPr>
              <a:t>link.</a:t>
            </a:r>
            <a:r>
              <a:rPr lang="en-US" altLang="ko-KR" sz="1600" dirty="0" smtClean="0">
                <a:ea typeface="Gulim" panose="020B0600000101010101" charset="-127"/>
              </a:rPr>
              <a:t>  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Note 1: This is to address the case (1) of reception interruption. 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Note 2: The non-STR links may need to synchronize the transmissions after the Rx Constraint period.</a:t>
            </a:r>
            <a:endParaRPr lang="en-US" altLang="ko-KR" sz="140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87624" y="4877435"/>
            <a:ext cx="6840760" cy="1596109"/>
            <a:chOff x="1187624" y="4929235"/>
            <a:chExt cx="6840760" cy="1596109"/>
          </a:xfrm>
        </p:grpSpPr>
        <p:sp>
          <p:nvSpPr>
            <p:cNvPr id="90" name="TextBox 89"/>
            <p:cNvSpPr txBox="1"/>
            <p:nvPr/>
          </p:nvSpPr>
          <p:spPr>
            <a:xfrm>
              <a:off x="3303742" y="6317595"/>
              <a:ext cx="1170154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/>
                <a:t>Rx Constraint Period</a:t>
              </a:r>
              <a:endParaRPr lang="en-US" sz="9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 flipV="1">
              <a:off x="1979712" y="6142344"/>
              <a:ext cx="5897527" cy="1417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1925591" y="5923966"/>
              <a:ext cx="518091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/>
                <a:t>Link 1 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932682" y="5344406"/>
              <a:ext cx="5180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Link 2 </a:t>
              </a:r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2987824" y="5292670"/>
              <a:ext cx="1145627" cy="255591"/>
              <a:chOff x="2915816" y="4921318"/>
              <a:chExt cx="1145627" cy="255591"/>
            </a:xfrm>
          </p:grpSpPr>
          <p:sp>
            <p:nvSpPr>
              <p:cNvPr id="76" name="Rectangle 75"/>
              <p:cNvSpPr/>
              <p:nvPr/>
            </p:nvSpPr>
            <p:spPr bwMode="auto">
              <a:xfrm>
                <a:off x="2927310" y="4921318"/>
                <a:ext cx="1134133" cy="25261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15816" y="4946077"/>
                <a:ext cx="100540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CH Busy (OBSS)</a:t>
                </a:r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3015433" y="5898229"/>
              <a:ext cx="1828453" cy="251203"/>
              <a:chOff x="2871417" y="5826221"/>
              <a:chExt cx="1828453" cy="251203"/>
            </a:xfrm>
          </p:grpSpPr>
          <p:sp>
            <p:nvSpPr>
              <p:cNvPr id="79" name="Rectangle 78"/>
              <p:cNvSpPr/>
              <p:nvPr/>
            </p:nvSpPr>
            <p:spPr bwMode="auto">
              <a:xfrm>
                <a:off x="2871417" y="5826221"/>
                <a:ext cx="1828453" cy="2512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3143000" y="5842256"/>
                <a:ext cx="130676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 smtClean="0"/>
                  <a:t>Receiving a DL PPDU </a:t>
                </a: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5160011" y="5269079"/>
              <a:ext cx="1428212" cy="274070"/>
              <a:chOff x="4492624" y="2747255"/>
              <a:chExt cx="2182270" cy="274070"/>
            </a:xfrm>
            <a:noFill/>
          </p:grpSpPr>
          <p:sp>
            <p:nvSpPr>
              <p:cNvPr id="82" name="Rectangle 81"/>
              <p:cNvSpPr/>
              <p:nvPr/>
            </p:nvSpPr>
            <p:spPr bwMode="auto">
              <a:xfrm>
                <a:off x="4492624" y="2747255"/>
                <a:ext cx="2182270" cy="274070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609933" y="2801668"/>
                <a:ext cx="1954937" cy="1949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en-US" sz="900" dirty="0" smtClean="0"/>
                  <a:t>Transmit a UL PPDU</a:t>
                </a:r>
                <a:endParaRPr lang="en-US" sz="900" dirty="0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4333537" y="5415702"/>
              <a:ext cx="238463" cy="131854"/>
              <a:chOff x="4139952" y="5044350"/>
              <a:chExt cx="238463" cy="131854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4139952" y="5044350"/>
                <a:ext cx="238463" cy="1232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flipH="1">
                <a:off x="4156282" y="5044350"/>
                <a:ext cx="102742" cy="1232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4257312" y="5052914"/>
                <a:ext cx="102742" cy="1232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TextBox 87"/>
            <p:cNvSpPr txBox="1"/>
            <p:nvPr/>
          </p:nvSpPr>
          <p:spPr>
            <a:xfrm>
              <a:off x="7170789" y="5949280"/>
              <a:ext cx="857595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/>
                <a:t>Time</a:t>
              </a:r>
              <a:endParaRPr lang="en-US" sz="900" dirty="0"/>
            </a:p>
          </p:txBody>
        </p:sp>
        <p:cxnSp>
          <p:nvCxnSpPr>
            <p:cNvPr id="94" name="Curved Connector 93"/>
            <p:cNvCxnSpPr>
              <a:stCxn id="95" idx="2"/>
              <a:endCxn id="85" idx="0"/>
            </p:cNvCxnSpPr>
            <p:nvPr/>
          </p:nvCxnSpPr>
          <p:spPr bwMode="auto">
            <a:xfrm rot="5400000">
              <a:off x="4553046" y="5036708"/>
              <a:ext cx="278718" cy="479271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>
              <a:off x="3923928" y="4929235"/>
              <a:ext cx="2016224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>
                  <a:solidFill>
                    <a:srgbClr val="FF0000"/>
                  </a:solidFill>
                </a:rPr>
                <a:t>Hold the BC at “0” and channel access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cxnSp>
          <p:nvCxnSpPr>
            <p:cNvPr id="96" name="Curved Connector 95"/>
            <p:cNvCxnSpPr>
              <a:stCxn id="95" idx="2"/>
              <a:endCxn id="82" idx="1"/>
            </p:cNvCxnSpPr>
            <p:nvPr/>
          </p:nvCxnSpPr>
          <p:spPr bwMode="auto">
            <a:xfrm rot="16200000" flipH="1">
              <a:off x="4911460" y="5157563"/>
              <a:ext cx="269130" cy="227971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7" name="Group 6"/>
            <p:cNvGrpSpPr/>
            <p:nvPr/>
          </p:nvGrpSpPr>
          <p:grpSpPr>
            <a:xfrm>
              <a:off x="1187624" y="5301208"/>
              <a:ext cx="720080" cy="846080"/>
              <a:chOff x="395536" y="5024489"/>
              <a:chExt cx="720080" cy="846080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467544" y="5024489"/>
                <a:ext cx="612494" cy="8460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95536" y="5229200"/>
                <a:ext cx="720080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en-US" sz="900" b="1" dirty="0" smtClean="0"/>
                  <a:t>Non-STR  </a:t>
                </a:r>
              </a:p>
              <a:p>
                <a:pPr algn="ctr">
                  <a:lnSpc>
                    <a:spcPts val="800"/>
                  </a:lnSpc>
                </a:pPr>
                <a:r>
                  <a:rPr lang="en-US" sz="900" b="1" dirty="0" smtClean="0"/>
                  <a:t>MLD</a:t>
                </a:r>
                <a:endParaRPr lang="en-US" sz="900" b="1" dirty="0"/>
              </a:p>
            </p:txBody>
          </p:sp>
        </p:grpSp>
        <p:sp>
          <p:nvSpPr>
            <p:cNvPr id="35" name="Rectangle 34"/>
            <p:cNvSpPr/>
            <p:nvPr/>
          </p:nvSpPr>
          <p:spPr bwMode="auto">
            <a:xfrm>
              <a:off x="5170115" y="5897480"/>
              <a:ext cx="1428213" cy="2512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273955" y="5902532"/>
              <a:ext cx="12170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Transmit  a UL PPDU</a:t>
              </a:r>
            </a:p>
          </p:txBody>
        </p:sp>
        <p:sp>
          <p:nvSpPr>
            <p:cNvPr id="40" name="Left Brace 39"/>
            <p:cNvSpPr/>
            <p:nvPr/>
          </p:nvSpPr>
          <p:spPr bwMode="auto">
            <a:xfrm rot="16200000">
              <a:off x="3941815" y="5446192"/>
              <a:ext cx="154002" cy="1629932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10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T</a:t>
            </a:r>
            <a:r>
              <a:rPr lang="en-US" altLang="ko-KR" dirty="0" smtClean="0">
                <a:ea typeface="Gulim" panose="020B0600000101010101" charset="-127"/>
              </a:rPr>
              <a:t>his contribution 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Discuss the issue of cross-link interference to CCA in the non-STR links 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Suggest in the Tx constraint period to restrict the CCA or use adjusted CCA for the channel assessment to compensate cross-link interference from the non-STR transmitting link.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Suggest in the Rx constraint period to hold the backoff counter at “0” and channel access </a:t>
            </a:r>
            <a:r>
              <a:rPr lang="en-US" altLang="ko-KR" sz="1800" dirty="0">
                <a:ea typeface="Gulim" panose="020B0600000101010101" charset="-127"/>
              </a:rPr>
              <a:t>on </a:t>
            </a:r>
            <a:r>
              <a:rPr lang="en-US" altLang="ko-KR" sz="1800" dirty="0" smtClean="0">
                <a:ea typeface="Gulim" panose="020B0600000101010101" charset="-127"/>
              </a:rPr>
              <a:t>the non-STR </a:t>
            </a:r>
            <a:r>
              <a:rPr lang="en-US" altLang="ko-KR" sz="1800" dirty="0">
                <a:ea typeface="Gulim" panose="020B0600000101010101" charset="-127"/>
              </a:rPr>
              <a:t>non-receiving </a:t>
            </a:r>
            <a:r>
              <a:rPr lang="en-US" altLang="ko-KR" sz="1800" dirty="0" smtClean="0">
                <a:ea typeface="Gulim" panose="020B0600000101010101" charset="-127"/>
              </a:rPr>
              <a:t>link.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00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(1)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include the following in SFD ?  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During </a:t>
            </a:r>
            <a:r>
              <a:rPr lang="en-US" altLang="ko-KR" sz="1800" dirty="0">
                <a:ea typeface="Gulim" panose="020B0600000101010101" charset="-127"/>
              </a:rPr>
              <a:t>the Tx Constraint </a:t>
            </a:r>
            <a:r>
              <a:rPr lang="en-US" altLang="ko-KR" sz="1800" dirty="0" smtClean="0">
                <a:ea typeface="Gulim" panose="020B0600000101010101" charset="-127"/>
              </a:rPr>
              <a:t>period, a </a:t>
            </a:r>
            <a:r>
              <a:rPr lang="en-US" altLang="ko-KR" sz="1800" dirty="0">
                <a:ea typeface="Gulim" panose="020B0600000101010101" charset="-127"/>
              </a:rPr>
              <a:t>MLD </a:t>
            </a:r>
            <a:r>
              <a:rPr lang="en-US" altLang="ko-KR" sz="1800" dirty="0" smtClean="0">
                <a:ea typeface="Gulim" panose="020B0600000101010101" charset="-127"/>
              </a:rPr>
              <a:t>should set the CCA state to “busy” on a non-STR non-transmitting link</a:t>
            </a:r>
            <a:r>
              <a:rPr lang="en-US" altLang="ko-KR" dirty="0" smtClean="0">
                <a:ea typeface="Gulim" panose="020B0600000101010101" charset="-127"/>
              </a:rPr>
              <a:t>.</a:t>
            </a: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r>
              <a:rPr lang="en-US" altLang="ko-KR" sz="1600" dirty="0">
                <a:ea typeface="Gulim" panose="020B0600000101010101" charset="-127"/>
              </a:rPr>
              <a:t>Note:  Tx Constraint Period is the time period that a frame </a:t>
            </a:r>
            <a:r>
              <a:rPr lang="en-US" altLang="ko-KR" sz="1600" dirty="0" smtClean="0">
                <a:ea typeface="Gulim" panose="020B0600000101010101" charset="-127"/>
              </a:rPr>
              <a:t>is being </a:t>
            </a:r>
            <a:r>
              <a:rPr lang="en-US" altLang="ko-KR" sz="1600" dirty="0">
                <a:ea typeface="Gulim" panose="020B0600000101010101" charset="-127"/>
              </a:rPr>
              <a:t>transmitted on a </a:t>
            </a:r>
            <a:r>
              <a:rPr lang="en-US" altLang="ko-KR" sz="1600" dirty="0" smtClean="0">
                <a:ea typeface="Gulim" panose="020B0600000101010101" charset="-127"/>
              </a:rPr>
              <a:t>non-STR link </a:t>
            </a:r>
            <a:r>
              <a:rPr lang="en-US" altLang="ko-KR" sz="1600" dirty="0">
                <a:ea typeface="Gulim" panose="020B0600000101010101" charset="-127"/>
              </a:rPr>
              <a:t>and interferes </a:t>
            </a:r>
            <a:r>
              <a:rPr lang="en-US" altLang="ko-KR" sz="1600" dirty="0" smtClean="0">
                <a:ea typeface="Gulim" panose="020B0600000101010101" charset="-127"/>
              </a:rPr>
              <a:t>to another non-STR </a:t>
            </a:r>
            <a:r>
              <a:rPr lang="en-US" altLang="ko-KR" sz="1600" dirty="0">
                <a:ea typeface="Gulim" panose="020B0600000101010101" charset="-127"/>
              </a:rPr>
              <a:t>non-transmitting link.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1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(2)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include the following in SFD ?  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During </a:t>
            </a:r>
            <a:r>
              <a:rPr lang="en-US" altLang="ko-KR" sz="1800" dirty="0">
                <a:ea typeface="Gulim" panose="020B0600000101010101" charset="-127"/>
              </a:rPr>
              <a:t>the Tx Constraint </a:t>
            </a:r>
            <a:r>
              <a:rPr lang="en-US" altLang="ko-KR" sz="1800" dirty="0" smtClean="0">
                <a:ea typeface="Gulim" panose="020B0600000101010101" charset="-127"/>
              </a:rPr>
              <a:t>period, a MLD may perform the adjusted ML CCA on a non-STR non-transmitting link.</a:t>
            </a:r>
            <a:endParaRPr lang="en-US" altLang="ko-KR" sz="18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r>
              <a:rPr lang="en-US" altLang="ko-KR" sz="1600" dirty="0">
                <a:ea typeface="Gulim" panose="020B0600000101010101" charset="-127"/>
              </a:rPr>
              <a:t>Note:  Tx Constraint Period is the time period that a frame is being transmitted on a non-STR link and interferes to another non-STR non-transmitting link.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108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(3)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include the following in SFD ?  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During Rx </a:t>
            </a:r>
            <a:r>
              <a:rPr lang="en-US" altLang="ko-KR" sz="1600" dirty="0">
                <a:ea typeface="Gulim" panose="020B0600000101010101" charset="-127"/>
              </a:rPr>
              <a:t>Constraint </a:t>
            </a:r>
            <a:r>
              <a:rPr lang="en-US" altLang="ko-KR" sz="1600" dirty="0" smtClean="0">
                <a:ea typeface="Gulim" panose="020B0600000101010101" charset="-127"/>
              </a:rPr>
              <a:t>Period, a </a:t>
            </a:r>
            <a:r>
              <a:rPr lang="en-US" altLang="ko-KR" sz="1600" dirty="0">
                <a:ea typeface="Gulim" panose="020B0600000101010101" charset="-127"/>
              </a:rPr>
              <a:t>MLD may perform ML CCA sensing on a non-STR non-receiving link, and </a:t>
            </a:r>
            <a:r>
              <a:rPr lang="en-US" altLang="ko-KR" sz="1600" dirty="0" smtClean="0">
                <a:ea typeface="Gulim" panose="020B0600000101010101" charset="-127"/>
              </a:rPr>
              <a:t>EDCA </a:t>
            </a:r>
            <a:r>
              <a:rPr lang="en-US" altLang="ko-KR" sz="1600" dirty="0">
                <a:ea typeface="Gulim" panose="020B0600000101010101" charset="-127"/>
              </a:rPr>
              <a:t>backoff procedure if </a:t>
            </a:r>
            <a:r>
              <a:rPr lang="en-US" altLang="ko-KR" sz="1600" dirty="0" smtClean="0">
                <a:ea typeface="Gulim" panose="020B0600000101010101" charset="-127"/>
              </a:rPr>
              <a:t>the ML </a:t>
            </a:r>
            <a:r>
              <a:rPr lang="en-US" altLang="ko-KR" sz="1600" dirty="0" smtClean="0">
                <a:ea typeface="Gulim" panose="020B0600000101010101" charset="-127"/>
              </a:rPr>
              <a:t>CCA </a:t>
            </a:r>
            <a:r>
              <a:rPr lang="en-US" altLang="ko-KR" sz="1600" dirty="0">
                <a:ea typeface="Gulim" panose="020B0600000101010101" charset="-127"/>
              </a:rPr>
              <a:t>senses the link </a:t>
            </a:r>
            <a:r>
              <a:rPr lang="en-US" altLang="ko-KR" sz="1600" dirty="0" smtClean="0">
                <a:ea typeface="Gulim" panose="020B0600000101010101" charset="-127"/>
              </a:rPr>
              <a:t>idle. The MLD should </a:t>
            </a:r>
            <a:r>
              <a:rPr lang="en-US" altLang="ko-KR" sz="1600" dirty="0">
                <a:ea typeface="Gulim" panose="020B0600000101010101" charset="-127"/>
              </a:rPr>
              <a:t>hold the backoff counter </a:t>
            </a:r>
            <a:r>
              <a:rPr lang="en-US" altLang="ko-KR" sz="1600" dirty="0" smtClean="0">
                <a:ea typeface="Gulim" panose="020B0600000101010101" charset="-127"/>
              </a:rPr>
              <a:t>after reaching at “</a:t>
            </a:r>
            <a:r>
              <a:rPr lang="en-US" altLang="ko-KR" sz="1600" dirty="0">
                <a:ea typeface="Gulim" panose="020B0600000101010101" charset="-127"/>
              </a:rPr>
              <a:t>0” and the channel access on the non-STR non receiving </a:t>
            </a:r>
            <a:r>
              <a:rPr lang="en-US" altLang="ko-KR" sz="1600" dirty="0" smtClean="0">
                <a:ea typeface="Gulim" panose="020B0600000101010101" charset="-127"/>
              </a:rPr>
              <a:t>link.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Note:  Rx </a:t>
            </a:r>
            <a:r>
              <a:rPr lang="en-US" altLang="ko-KR" sz="1600" dirty="0">
                <a:ea typeface="Gulim" panose="020B0600000101010101" charset="-127"/>
              </a:rPr>
              <a:t>Constraint Period is the time period that </a:t>
            </a:r>
            <a:r>
              <a:rPr lang="en-US" altLang="ko-KR" sz="1600" dirty="0" smtClean="0">
                <a:ea typeface="Gulim" panose="020B0600000101010101" charset="-127"/>
              </a:rPr>
              <a:t>the frame addressed to the MLD is being received on </a:t>
            </a:r>
            <a:r>
              <a:rPr lang="en-US" altLang="ko-KR" sz="1600" dirty="0">
                <a:ea typeface="Gulim" panose="020B0600000101010101" charset="-127"/>
              </a:rPr>
              <a:t>a </a:t>
            </a:r>
            <a:r>
              <a:rPr lang="en-US" altLang="ko-KR" sz="1600" dirty="0" smtClean="0">
                <a:ea typeface="Gulim" panose="020B0600000101010101" charset="-127"/>
              </a:rPr>
              <a:t>non-STR link of the MLD.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286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</a:t>
            </a:r>
            <a:r>
              <a:rPr lang="en-US" altLang="ko-KR" sz="1800" b="0" dirty="0">
                <a:ea typeface="Gulim" panose="020B0600000101010101" charset="-127"/>
              </a:rPr>
              <a:t>1</a:t>
            </a:r>
            <a:r>
              <a:rPr lang="en-US" altLang="ko-KR" sz="1800" b="0" dirty="0" smtClean="0">
                <a:ea typeface="Gulim" panose="020B0600000101010101" charset="-127"/>
              </a:rPr>
              <a:t>] </a:t>
            </a:r>
            <a:r>
              <a:rPr lang="en-US" altLang="ko-KR" sz="1800" b="0" dirty="0">
                <a:ea typeface="Gulim" panose="020B0600000101010101" charset="-127"/>
              </a:rPr>
              <a:t>11-20-0566-53-00be-compendium-of-straw-polls-and-potential-changes-to-the-specification-framework-document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[2] 11-20-0026-02-00be-mlo-sync-ppdus</a:t>
            </a:r>
          </a:p>
          <a:p>
            <a:pPr marL="0" indent="0">
              <a:buNone/>
            </a:pPr>
            <a:r>
              <a:rPr lang="en-US" altLang="ko-KR" sz="1800" b="0" dirty="0">
                <a:ea typeface="Gulim" panose="020B0600000101010101" charset="-127"/>
              </a:rPr>
              <a:t>[3] </a:t>
            </a:r>
            <a:r>
              <a:rPr lang="en-US" altLang="ko-KR" sz="1800" b="0" dirty="0" smtClean="0">
                <a:ea typeface="Gulim" panose="020B0600000101010101" charset="-127"/>
              </a:rPr>
              <a:t>11-20-1220-00-00be-STR </a:t>
            </a:r>
            <a:r>
              <a:rPr lang="en-US" altLang="ko-KR" sz="1800" b="0" dirty="0">
                <a:ea typeface="Gulim" panose="020B0600000101010101" charset="-127"/>
              </a:rPr>
              <a:t>and non-STR capability </a:t>
            </a:r>
            <a:r>
              <a:rPr lang="en-US" altLang="ko-KR" sz="1800" b="0" dirty="0" smtClean="0">
                <a:ea typeface="Gulim" panose="020B0600000101010101" charset="-127"/>
              </a:rPr>
              <a:t>indication</a:t>
            </a:r>
          </a:p>
          <a:p>
            <a:pPr marL="0" indent="0">
              <a:buNone/>
            </a:pPr>
            <a:r>
              <a:rPr lang="en-US" altLang="ko-KR" sz="1800" b="0" dirty="0">
                <a:ea typeface="Gulim" panose="020B0600000101010101" charset="-127"/>
              </a:rPr>
              <a:t>[4] 11-20-0069-05-00be-multi-link-communication-mode-definition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None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17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discusses the ML CCA issue in a pair of non-STR links and proposes solutions to address this issue.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5103287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ML Operation Scenario </a:t>
            </a:r>
          </a:p>
          <a:p>
            <a:pPr lvl="1"/>
            <a:r>
              <a:rPr lang="en-US" altLang="ko-KR" sz="1800" dirty="0" smtClean="0"/>
              <a:t>SFD [1] indicates the </a:t>
            </a:r>
            <a:r>
              <a:rPr lang="en-US" altLang="ko-KR" sz="1600" dirty="0" smtClean="0"/>
              <a:t>R1 shall support two cases:</a:t>
            </a:r>
            <a:endParaRPr lang="en-US" altLang="ko-KR" sz="1600" dirty="0"/>
          </a:p>
          <a:p>
            <a:pPr marL="1200150" lvl="2" indent="-342900">
              <a:buFont typeface="+mj-lt"/>
              <a:buAutoNum type="arabicParenR"/>
            </a:pPr>
            <a:r>
              <a:rPr lang="en-US" altLang="ko-KR" sz="1600" dirty="0" smtClean="0"/>
              <a:t>STR </a:t>
            </a:r>
            <a:r>
              <a:rPr lang="en-US" altLang="ko-KR" sz="1600" dirty="0"/>
              <a:t>AP MLD with STR non-AP MLD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altLang="ko-KR" sz="1600" dirty="0" smtClean="0"/>
              <a:t>STR </a:t>
            </a:r>
            <a:r>
              <a:rPr lang="en-US" altLang="ko-KR" sz="1600" dirty="0"/>
              <a:t>AP MLD with non-STR non-AP </a:t>
            </a:r>
            <a:r>
              <a:rPr lang="en-US" altLang="ko-KR" sz="1600" dirty="0" smtClean="0"/>
              <a:t>MLD</a:t>
            </a:r>
            <a:endParaRPr lang="en-US" altLang="ko-KR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this contribution, it will discuss the scenario 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845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Issues of non-STR Related Operations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Definitions</a:t>
            </a:r>
          </a:p>
          <a:p>
            <a:pPr lvl="1"/>
            <a:r>
              <a:rPr lang="en-US" altLang="ko-KR" sz="1800" dirty="0" smtClean="0"/>
              <a:t>STR or non-STR refers to a pair of links  </a:t>
            </a:r>
          </a:p>
          <a:p>
            <a:pPr lvl="2"/>
            <a:r>
              <a:rPr lang="en-US" altLang="ko-KR" sz="1600" b="1" dirty="0" smtClean="0"/>
              <a:t>STR Channel Access [1]: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802.11be shall allow the following asynchronous multi-link channel access:</a:t>
            </a:r>
          </a:p>
          <a:p>
            <a:pPr lvl="3"/>
            <a:r>
              <a:rPr lang="en-US" altLang="ko-KR" sz="1400" dirty="0" smtClean="0"/>
              <a:t>Each </a:t>
            </a:r>
            <a:r>
              <a:rPr lang="en-US" altLang="ko-KR" sz="1400" dirty="0"/>
              <a:t>of STAs belonging to a MLD performs a channel access over their links independently in order to transmit frames.</a:t>
            </a:r>
          </a:p>
          <a:p>
            <a:pPr lvl="3"/>
            <a:r>
              <a:rPr lang="en-US" altLang="ko-KR" sz="1400" dirty="0" smtClean="0"/>
              <a:t>Downlink </a:t>
            </a:r>
            <a:r>
              <a:rPr lang="en-US" altLang="ko-KR" sz="1400" dirty="0"/>
              <a:t>and uplink frames can be transmitted simultaneously over the multiple links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2"/>
            <a:r>
              <a:rPr lang="en-US" altLang="ko-KR" sz="1600" b="1" dirty="0" smtClean="0"/>
              <a:t>Non-STR </a:t>
            </a:r>
            <a:r>
              <a:rPr lang="en-US" altLang="ko-KR" sz="1600" b="1" dirty="0"/>
              <a:t>Operation: </a:t>
            </a:r>
            <a:endParaRPr lang="en-US" altLang="ko-KR" sz="1600" b="1" dirty="0" smtClean="0"/>
          </a:p>
          <a:p>
            <a:pPr lvl="3"/>
            <a:r>
              <a:rPr lang="en-US" altLang="ko-KR" dirty="0"/>
              <a:t>An MLD that is not capable of simultaneous Tx/Rx on multiple links for the given set of links (i.e., it can only do Tx/Tx or Rx/Rx on </a:t>
            </a:r>
            <a:r>
              <a:rPr lang="en-US" altLang="ko-KR" dirty="0" smtClean="0"/>
              <a:t>a pair of links)</a:t>
            </a:r>
          </a:p>
          <a:p>
            <a:pPr lvl="3"/>
            <a:endParaRPr lang="en-US" altLang="ko-KR" sz="1600" dirty="0"/>
          </a:p>
          <a:p>
            <a:pPr lvl="1"/>
            <a:r>
              <a:rPr lang="en-US" altLang="ko-KR" sz="1800" dirty="0"/>
              <a:t>In </a:t>
            </a:r>
            <a:r>
              <a:rPr lang="en-US" altLang="ko-KR" sz="1800" dirty="0" smtClean="0"/>
              <a:t>[3], </a:t>
            </a:r>
            <a:r>
              <a:rPr lang="en-US" altLang="ko-KR" sz="1800" dirty="0"/>
              <a:t>it </a:t>
            </a:r>
            <a:r>
              <a:rPr lang="en-US" altLang="ko-KR" sz="1800" dirty="0" smtClean="0"/>
              <a:t>discusses the operation of a pair of non-STR links in wide bandwidth. The non-STR link is possible to separate into three parts </a:t>
            </a:r>
          </a:p>
          <a:p>
            <a:pPr lvl="2"/>
            <a:r>
              <a:rPr lang="en-US" altLang="ko-KR" sz="1600" dirty="0" smtClean="0"/>
              <a:t>STR part</a:t>
            </a:r>
          </a:p>
          <a:p>
            <a:pPr lvl="2"/>
            <a:r>
              <a:rPr lang="en-US" altLang="ko-KR" sz="1600" dirty="0" smtClean="0"/>
              <a:t>STR constraint part </a:t>
            </a:r>
          </a:p>
          <a:p>
            <a:pPr lvl="2"/>
            <a:r>
              <a:rPr lang="en-US" altLang="ko-KR" sz="1600" dirty="0" smtClean="0"/>
              <a:t>Non-STR part</a:t>
            </a:r>
            <a:endParaRPr lang="en-US" altLang="ko-KR" sz="1600" dirty="0"/>
          </a:p>
          <a:p>
            <a:pPr lvl="1"/>
            <a:endParaRPr lang="en-US" altLang="ko-KR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23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Issues in a pair of non-STR Links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114330" cy="1944217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ML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C</a:t>
            </a: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hannel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A</a:t>
            </a: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ccess for A Pair of non-STR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L</a:t>
            </a: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inks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pair of non-STR links does not support transmitting </a:t>
            </a:r>
            <a:r>
              <a:rPr lang="en-US" altLang="ko-KR" sz="1600" dirty="0">
                <a:ea typeface="Gulim" panose="020B0600000101010101" charset="-127"/>
              </a:rPr>
              <a:t>and </a:t>
            </a:r>
            <a:r>
              <a:rPr lang="en-US" altLang="ko-KR" sz="1600" dirty="0" smtClean="0">
                <a:ea typeface="Gulim" panose="020B0600000101010101" charset="-127"/>
              </a:rPr>
              <a:t>receiving simultaneously.  It may lead to the following constraints on the ML channel access:</a:t>
            </a:r>
          </a:p>
          <a:p>
            <a:pPr marL="1200150" lvl="2" indent="-342900">
              <a:buFont typeface="+mj-lt"/>
              <a:buAutoNum type="alphaUcPeriod"/>
            </a:pPr>
            <a:r>
              <a:rPr lang="en-US" altLang="ko-KR" sz="1400" dirty="0">
                <a:ea typeface="Gulim" panose="020B0600000101010101" charset="-127"/>
              </a:rPr>
              <a:t>A </a:t>
            </a:r>
            <a:r>
              <a:rPr lang="en-US" altLang="ko-KR" sz="1400" dirty="0" smtClean="0">
                <a:ea typeface="Gulim" panose="020B0600000101010101" charset="-127"/>
              </a:rPr>
              <a:t>MLD </a:t>
            </a:r>
            <a:r>
              <a:rPr lang="en-US" altLang="ko-KR" sz="1400" dirty="0">
                <a:ea typeface="Gulim" panose="020B0600000101010101" charset="-127"/>
              </a:rPr>
              <a:t>may have some constraints on CCA mechanism on </a:t>
            </a:r>
            <a:r>
              <a:rPr lang="en-US" altLang="ko-KR" sz="1400" dirty="0" smtClean="0">
                <a:ea typeface="Gulim" panose="020B0600000101010101" charset="-127"/>
              </a:rPr>
              <a:t>a non-STR link </a:t>
            </a:r>
            <a:r>
              <a:rPr lang="en-US" altLang="ko-KR" sz="1400" dirty="0">
                <a:ea typeface="Gulim" panose="020B0600000101010101" charset="-127"/>
              </a:rPr>
              <a:t>when </a:t>
            </a:r>
            <a:r>
              <a:rPr lang="en-US" altLang="ko-KR" sz="1400" dirty="0" smtClean="0">
                <a:ea typeface="Gulim" panose="020B0600000101010101" charset="-127"/>
              </a:rPr>
              <a:t>it is transmitting </a:t>
            </a:r>
            <a:r>
              <a:rPr lang="en-US" altLang="ko-KR" sz="1400" dirty="0">
                <a:ea typeface="Gulim" panose="020B0600000101010101" charset="-127"/>
              </a:rPr>
              <a:t>PPDU(s) on </a:t>
            </a:r>
            <a:r>
              <a:rPr lang="en-US" altLang="ko-KR" sz="1400" dirty="0" smtClean="0">
                <a:ea typeface="Gulim" panose="020B0600000101010101" charset="-127"/>
              </a:rPr>
              <a:t>another non-STR link. </a:t>
            </a:r>
            <a:endParaRPr lang="en-US" altLang="ko-KR" sz="1400" dirty="0">
              <a:ea typeface="Gulim" panose="020B0600000101010101" charset="-127"/>
            </a:endParaRPr>
          </a:p>
          <a:p>
            <a:pPr marL="1200150" lvl="2" indent="-342900">
              <a:buFont typeface="+mj-lt"/>
              <a:buAutoNum type="alphaUcPeriod"/>
            </a:pPr>
            <a:r>
              <a:rPr lang="en-US" altLang="ko-KR" sz="1400" dirty="0" smtClean="0">
                <a:ea typeface="Gulim" panose="020B0600000101010101" charset="-127"/>
              </a:rPr>
              <a:t>A MLD should </a:t>
            </a:r>
            <a:r>
              <a:rPr lang="en-US" altLang="ko-KR" sz="1400" dirty="0">
                <a:ea typeface="Gulim" panose="020B0600000101010101" charset="-127"/>
              </a:rPr>
              <a:t>not transmit a PPDU on an idle </a:t>
            </a:r>
            <a:r>
              <a:rPr lang="en-US" altLang="ko-KR" sz="1400" dirty="0" smtClean="0">
                <a:ea typeface="Gulim" panose="020B0600000101010101" charset="-127"/>
              </a:rPr>
              <a:t>non-STR link </a:t>
            </a:r>
            <a:r>
              <a:rPr lang="en-US" altLang="ko-KR" sz="1400" dirty="0">
                <a:ea typeface="Gulim" panose="020B0600000101010101" charset="-127"/>
              </a:rPr>
              <a:t>when it is receiving PPDU(s) on </a:t>
            </a:r>
            <a:r>
              <a:rPr lang="en-US" altLang="ko-KR" sz="1400" dirty="0" smtClean="0">
                <a:ea typeface="Gulim" panose="020B0600000101010101" charset="-127"/>
              </a:rPr>
              <a:t>another non-STR link.</a:t>
            </a:r>
            <a:endParaRPr lang="en-US" altLang="ko-KR" sz="1400" dirty="0"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2" name="TextBox 31"/>
          <p:cNvSpPr txBox="1"/>
          <p:nvPr/>
        </p:nvSpPr>
        <p:spPr>
          <a:xfrm>
            <a:off x="1808201" y="594928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Rx sensitivity</a:t>
            </a:r>
            <a:endParaRPr lang="en-US" sz="10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366498" y="5517232"/>
            <a:ext cx="861686" cy="6340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000" dirty="0" smtClean="0"/>
              <a:t>Self- Interference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28160" y="5703059"/>
            <a:ext cx="471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PDT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2228160" y="4910971"/>
            <a:ext cx="471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E</a:t>
            </a:r>
            <a:r>
              <a:rPr lang="en-US" sz="1000" dirty="0" smtClean="0"/>
              <a:t>DT</a:t>
            </a:r>
            <a:endParaRPr 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2611129" y="4149080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RSSI at </a:t>
            </a:r>
          </a:p>
          <a:p>
            <a:pPr algn="ctr"/>
            <a:r>
              <a:rPr lang="en-US" sz="1000" dirty="0" smtClean="0"/>
              <a:t>receiving antenna</a:t>
            </a:r>
            <a:endParaRPr lang="en-US" sz="1000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4790434" y="5935266"/>
            <a:ext cx="1440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Rectangle 41"/>
          <p:cNvSpPr/>
          <p:nvPr/>
        </p:nvSpPr>
        <p:spPr bwMode="auto">
          <a:xfrm>
            <a:off x="5364088" y="4708960"/>
            <a:ext cx="864096" cy="8082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000" dirty="0" smtClean="0"/>
              <a:t>Signal from other STA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71800" y="4725144"/>
            <a:ext cx="792088" cy="12101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000" dirty="0" smtClean="0"/>
              <a:t>Signal from other STA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13849" y="6207115"/>
            <a:ext cx="9220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Baseline CCA</a:t>
            </a:r>
            <a:endParaRPr lang="en-US" sz="1000" dirty="0"/>
          </a:p>
        </p:txBody>
      </p:sp>
      <p:sp>
        <p:nvSpPr>
          <p:cNvPr id="46" name="TextBox 45"/>
          <p:cNvSpPr txBox="1"/>
          <p:nvPr/>
        </p:nvSpPr>
        <p:spPr>
          <a:xfrm>
            <a:off x="5153470" y="6125234"/>
            <a:ext cx="12907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ML CCA </a:t>
            </a:r>
          </a:p>
          <a:p>
            <a:pPr algn="ctr"/>
            <a:r>
              <a:rPr lang="en-US" sz="1000" dirty="0" smtClean="0"/>
              <a:t>with self-interference</a:t>
            </a:r>
            <a:endParaRPr lang="en-US" sz="10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2488201" y="5143178"/>
            <a:ext cx="4388055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0" name="TextBox 49"/>
          <p:cNvSpPr txBox="1"/>
          <p:nvPr/>
        </p:nvSpPr>
        <p:spPr>
          <a:xfrm>
            <a:off x="5203417" y="4221088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RSSI at </a:t>
            </a:r>
          </a:p>
          <a:p>
            <a:pPr algn="ctr"/>
            <a:r>
              <a:rPr lang="en-US" sz="1000" dirty="0" smtClean="0"/>
              <a:t>receiving antenna</a:t>
            </a:r>
            <a:endParaRPr lang="en-US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4355976" y="5703059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Rx sensitivity</a:t>
            </a:r>
            <a:endParaRPr lang="en-US" sz="1000" dirty="0"/>
          </a:p>
        </p:txBody>
      </p:sp>
      <p:sp>
        <p:nvSpPr>
          <p:cNvPr id="53" name="Right Brace 52"/>
          <p:cNvSpPr/>
          <p:nvPr/>
        </p:nvSpPr>
        <p:spPr bwMode="auto">
          <a:xfrm rot="10800000">
            <a:off x="5220071" y="5517232"/>
            <a:ext cx="114001" cy="63405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4" name="Right Brace 53"/>
          <p:cNvSpPr/>
          <p:nvPr/>
        </p:nvSpPr>
        <p:spPr bwMode="auto">
          <a:xfrm rot="10800000">
            <a:off x="2627784" y="5935266"/>
            <a:ext cx="72008" cy="21602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70736" y="5935266"/>
            <a:ext cx="792088" cy="2160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2483768" y="5937141"/>
            <a:ext cx="4388055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97620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Issues </a:t>
            </a:r>
            <a:r>
              <a:rPr lang="en-US" altLang="zh-CN" dirty="0">
                <a:solidFill>
                  <a:schemeClr val="tx1"/>
                </a:solidFill>
              </a:rPr>
              <a:t>in </a:t>
            </a:r>
            <a:r>
              <a:rPr lang="en-US" altLang="zh-CN" dirty="0" smtClean="0">
                <a:solidFill>
                  <a:schemeClr val="tx1"/>
                </a:solidFill>
              </a:rPr>
              <a:t>a pair of non-STR Links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223225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CCA Blindness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When a MLD transmits a frame on a </a:t>
            </a:r>
            <a:r>
              <a:rPr lang="en-US" altLang="ko-KR" sz="1600" dirty="0">
                <a:ea typeface="Gulim" panose="020B0600000101010101" charset="-127"/>
              </a:rPr>
              <a:t>non-STR </a:t>
            </a:r>
            <a:r>
              <a:rPr lang="en-US" altLang="ko-KR" sz="1600" dirty="0" smtClean="0">
                <a:ea typeface="Gulim" panose="020B0600000101010101" charset="-127"/>
              </a:rPr>
              <a:t>link, the transmitting signal from that link may leak out to interfere to the other </a:t>
            </a:r>
            <a:r>
              <a:rPr lang="en-US" altLang="ko-KR" sz="1600" dirty="0">
                <a:ea typeface="Gulim" panose="020B0600000101010101" charset="-127"/>
              </a:rPr>
              <a:t>non-STR</a:t>
            </a:r>
            <a:r>
              <a:rPr lang="en-US" altLang="ko-KR" sz="1600" dirty="0" smtClean="0">
                <a:ea typeface="Gulim" panose="020B0600000101010101" charset="-127"/>
              </a:rPr>
              <a:t> link in listening mode:</a:t>
            </a:r>
          </a:p>
          <a:p>
            <a:pPr lvl="2">
              <a:buFontTx/>
              <a:buChar char="–"/>
            </a:pPr>
            <a:r>
              <a:rPr lang="en-US" altLang="ko-KR" sz="1600" dirty="0">
                <a:ea typeface="Gulim" panose="020B0600000101010101" charset="-127"/>
              </a:rPr>
              <a:t>T</a:t>
            </a:r>
            <a:r>
              <a:rPr lang="en-US" altLang="ko-KR" sz="1600" dirty="0" smtClean="0">
                <a:ea typeface="Gulim" panose="020B0600000101010101" charset="-127"/>
              </a:rPr>
              <a:t>he CCA in other </a:t>
            </a:r>
            <a:r>
              <a:rPr lang="en-US" altLang="ko-KR" sz="1600" dirty="0">
                <a:ea typeface="Gulim" panose="020B0600000101010101" charset="-127"/>
              </a:rPr>
              <a:t>non-STR </a:t>
            </a:r>
            <a:r>
              <a:rPr lang="en-US" altLang="ko-KR" sz="1600" dirty="0" smtClean="0">
                <a:ea typeface="Gulim" panose="020B0600000101010101" charset="-127"/>
              </a:rPr>
              <a:t>link would not be able to detect the preamble or the signal energy from other STAs if </a:t>
            </a:r>
            <a:r>
              <a:rPr lang="en-US" altLang="ko-KR" sz="1600" dirty="0">
                <a:ea typeface="Gulim" panose="020B0600000101010101" charset="-127"/>
              </a:rPr>
              <a:t>the </a:t>
            </a:r>
            <a:r>
              <a:rPr lang="en-US" altLang="ko-KR" sz="1600" dirty="0" smtClean="0">
                <a:ea typeface="Gulim" panose="020B0600000101010101" charset="-127"/>
              </a:rPr>
              <a:t>cross link interference </a:t>
            </a:r>
            <a:r>
              <a:rPr lang="en-US" altLang="ko-KR" sz="1600" dirty="0">
                <a:ea typeface="Gulim" panose="020B0600000101010101" charset="-127"/>
              </a:rPr>
              <a:t>is strong </a:t>
            </a:r>
            <a:r>
              <a:rPr lang="en-US" altLang="ko-KR" sz="1600" dirty="0" smtClean="0">
                <a:ea typeface="Gulim" panose="020B0600000101010101" charset="-127"/>
              </a:rPr>
              <a:t>enough</a:t>
            </a:r>
          </a:p>
          <a:p>
            <a:pPr lvl="2">
              <a:buFontTx/>
              <a:buChar char="–"/>
            </a:pPr>
            <a:r>
              <a:rPr lang="en-US" altLang="ko-KR" sz="1600" dirty="0" smtClean="0">
                <a:ea typeface="Gulim" panose="020B0600000101010101" charset="-127"/>
              </a:rPr>
              <a:t>If the other non-STR link is in the EDCA backoff, the backoff procedure would be suspended by the cross link interference.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6" name="Rectangle 105"/>
          <p:cNvSpPr/>
          <p:nvPr/>
        </p:nvSpPr>
        <p:spPr bwMode="auto">
          <a:xfrm>
            <a:off x="2195736" y="4577390"/>
            <a:ext cx="4968552" cy="15879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 flipV="1">
            <a:off x="3356453" y="5909469"/>
            <a:ext cx="3168352" cy="117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302332" y="5688628"/>
            <a:ext cx="518091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Link 1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09423" y="5109068"/>
            <a:ext cx="5180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Link 2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392174" y="5662891"/>
            <a:ext cx="1828453" cy="251203"/>
            <a:chOff x="2871417" y="5826221"/>
            <a:chExt cx="1828453" cy="251203"/>
          </a:xfrm>
        </p:grpSpPr>
        <p:sp>
          <p:nvSpPr>
            <p:cNvPr id="41" name="Rectangle 40"/>
            <p:cNvSpPr/>
            <p:nvPr/>
          </p:nvSpPr>
          <p:spPr bwMode="auto">
            <a:xfrm>
              <a:off x="2871417" y="5826221"/>
              <a:ext cx="1828453" cy="2512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228202" y="5842256"/>
              <a:ext cx="114646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Transmit UL PPDU</a:t>
              </a: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4427984" y="4733419"/>
            <a:ext cx="16561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>
                <a:solidFill>
                  <a:srgbClr val="FF0000"/>
                </a:solidFill>
              </a:rPr>
              <a:t>Interference causes CCA blind</a:t>
            </a:r>
            <a:endParaRPr lang="en-US" sz="900" dirty="0">
              <a:solidFill>
                <a:srgbClr val="FF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554818" y="5092161"/>
            <a:ext cx="729627" cy="846080"/>
            <a:chOff x="385989" y="5024489"/>
            <a:chExt cx="729627" cy="84608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467544" y="5024489"/>
              <a:ext cx="612494" cy="846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5989" y="5229200"/>
              <a:ext cx="729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en-US" sz="900" b="1" dirty="0" smtClean="0"/>
                <a:t>Non-STR non-AP </a:t>
              </a:r>
            </a:p>
            <a:p>
              <a:pPr algn="ctr">
                <a:lnSpc>
                  <a:spcPts val="800"/>
                </a:lnSpc>
              </a:pPr>
              <a:r>
                <a:rPr lang="en-US" sz="900" b="1" dirty="0" smtClean="0"/>
                <a:t>MLD</a:t>
              </a:r>
              <a:endParaRPr lang="en-US" sz="900" b="1" dirty="0"/>
            </a:p>
          </p:txBody>
        </p:sp>
      </p:grpSp>
      <p:sp>
        <p:nvSpPr>
          <p:cNvPr id="37" name="Rectangle 36"/>
          <p:cNvSpPr/>
          <p:nvPr/>
        </p:nvSpPr>
        <p:spPr bwMode="auto">
          <a:xfrm>
            <a:off x="4379721" y="5133451"/>
            <a:ext cx="1828453" cy="18372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99357" y="5282661"/>
            <a:ext cx="1409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interference from link 1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4141258" y="5786179"/>
            <a:ext cx="238463" cy="131854"/>
            <a:chOff x="4139952" y="5044350"/>
            <a:chExt cx="238463" cy="131854"/>
          </a:xfrm>
        </p:grpSpPr>
        <p:sp>
          <p:nvSpPr>
            <p:cNvPr id="43" name="Rectangle 42"/>
            <p:cNvSpPr/>
            <p:nvPr/>
          </p:nvSpPr>
          <p:spPr>
            <a:xfrm>
              <a:off x="4139952" y="5044350"/>
              <a:ext cx="238463" cy="1232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4156282" y="5044350"/>
              <a:ext cx="102742" cy="123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4257312" y="5052914"/>
              <a:ext cx="102742" cy="123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4149821" y="5161309"/>
            <a:ext cx="724805" cy="153831"/>
            <a:chOff x="3131840" y="5187504"/>
            <a:chExt cx="724805" cy="153831"/>
          </a:xfrm>
        </p:grpSpPr>
        <p:sp>
          <p:nvSpPr>
            <p:cNvPr id="62" name="Rectangle 61"/>
            <p:cNvSpPr/>
            <p:nvPr/>
          </p:nvSpPr>
          <p:spPr>
            <a:xfrm>
              <a:off x="3131840" y="5191403"/>
              <a:ext cx="724805" cy="1499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/>
            <p:cNvCxnSpPr/>
            <p:nvPr/>
          </p:nvCxnSpPr>
          <p:spPr>
            <a:xfrm flipH="1">
              <a:off x="3599252" y="5191403"/>
              <a:ext cx="102742" cy="123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3700282" y="5199967"/>
              <a:ext cx="102742" cy="123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3384402" y="5187504"/>
              <a:ext cx="102742" cy="123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3485432" y="5196068"/>
              <a:ext cx="102742" cy="123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180736" y="5189562"/>
              <a:ext cx="102742" cy="123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3281766" y="5188022"/>
              <a:ext cx="102742" cy="123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Left Brace 60"/>
          <p:cNvSpPr/>
          <p:nvPr/>
        </p:nvSpPr>
        <p:spPr bwMode="auto">
          <a:xfrm rot="16200000" flipH="1">
            <a:off x="5189647" y="4080349"/>
            <a:ext cx="168714" cy="181887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4368643" y="5154717"/>
            <a:ext cx="503150" cy="1434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4377405" y="5133451"/>
            <a:ext cx="504065" cy="1798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4" name="TextBox 103"/>
          <p:cNvSpPr txBox="1"/>
          <p:nvPr/>
        </p:nvSpPr>
        <p:spPr>
          <a:xfrm>
            <a:off x="3687696" y="5886435"/>
            <a:ext cx="2150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Interfere to CCA of other link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45497" y="5678686"/>
            <a:ext cx="55875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Time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49779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Issues </a:t>
            </a:r>
            <a:r>
              <a:rPr lang="en-US" altLang="zh-CN" dirty="0">
                <a:solidFill>
                  <a:schemeClr val="tx1"/>
                </a:solidFill>
              </a:rPr>
              <a:t>in </a:t>
            </a:r>
            <a:r>
              <a:rPr lang="en-US" altLang="zh-CN" dirty="0" smtClean="0">
                <a:solidFill>
                  <a:schemeClr val="tx1"/>
                </a:solidFill>
              </a:rPr>
              <a:t>a pair of non-STR Links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2725266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Reception Interruption </a:t>
            </a:r>
            <a:endParaRPr lang="en-US" altLang="ko-KR" sz="14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Case 1</a:t>
            </a:r>
            <a:r>
              <a:rPr lang="en-US" altLang="ko-KR" sz="1600" dirty="0">
                <a:ea typeface="Gulim" panose="020B0600000101010101" charset="-127"/>
              </a:rPr>
              <a:t>: If one non-STR link is in the receiving </a:t>
            </a:r>
            <a:r>
              <a:rPr lang="en-US" altLang="ko-KR" sz="1600" dirty="0" smtClean="0">
                <a:ea typeface="Gulim" panose="020B0600000101010101" charset="-127"/>
              </a:rPr>
              <a:t>mode already, another non-STR is going to start CCA and transmit a PPDU. The </a:t>
            </a:r>
            <a:r>
              <a:rPr lang="en-US" altLang="ko-KR" sz="1600" dirty="0">
                <a:ea typeface="Gulim" panose="020B0600000101010101" charset="-127"/>
              </a:rPr>
              <a:t>cross-link interference from the non-STR transmitting link would interrupt the reception on the non-STR receiving link.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 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Case 2: </a:t>
            </a:r>
            <a:r>
              <a:rPr lang="en-US" altLang="ko-KR" sz="1600" u="sng" dirty="0">
                <a:ea typeface="Gulim" panose="020B0600000101010101" charset="-127"/>
              </a:rPr>
              <a:t>This is a </a:t>
            </a:r>
            <a:r>
              <a:rPr lang="en-US" altLang="ko-KR" sz="1600" u="sng" dirty="0" smtClean="0">
                <a:ea typeface="Gulim" panose="020B0600000101010101" charset="-127"/>
              </a:rPr>
              <a:t>race condition.</a:t>
            </a:r>
            <a:r>
              <a:rPr lang="en-US" altLang="ko-KR" sz="1600" dirty="0" smtClean="0">
                <a:ea typeface="Gulim" panose="020B0600000101010101" charset="-127"/>
              </a:rPr>
              <a:t> When one </a:t>
            </a:r>
            <a:r>
              <a:rPr lang="en-US" altLang="ko-KR" sz="1600" dirty="0">
                <a:ea typeface="Gulim" panose="020B0600000101010101" charset="-127"/>
              </a:rPr>
              <a:t>non-STR </a:t>
            </a:r>
            <a:r>
              <a:rPr lang="en-US" altLang="ko-KR" sz="1600" dirty="0" smtClean="0">
                <a:ea typeface="Gulim" panose="020B0600000101010101" charset="-127"/>
              </a:rPr>
              <a:t>link is receiving a preamble, but another non-STR link is in EDCA backoff procedure.  If the EDCA backoff reaches to 0 and starts to transmit, the cross-link interference from the </a:t>
            </a:r>
            <a:r>
              <a:rPr lang="en-US" altLang="ko-KR" sz="1600" dirty="0">
                <a:ea typeface="Gulim" panose="020B0600000101010101" charset="-127"/>
              </a:rPr>
              <a:t>non-STR </a:t>
            </a:r>
            <a:r>
              <a:rPr lang="en-US" altLang="ko-KR" sz="1600" dirty="0" smtClean="0">
                <a:ea typeface="Gulim" panose="020B0600000101010101" charset="-127"/>
              </a:rPr>
              <a:t>transmitting link may interrupt the reception on the </a:t>
            </a:r>
            <a:r>
              <a:rPr lang="en-US" altLang="ko-KR" sz="1600" dirty="0">
                <a:ea typeface="Gulim" panose="020B0600000101010101" charset="-127"/>
              </a:rPr>
              <a:t>non-STR </a:t>
            </a:r>
            <a:r>
              <a:rPr lang="en-US" altLang="ko-KR" sz="1600" dirty="0" smtClean="0">
                <a:ea typeface="Gulim" panose="020B0600000101010101" charset="-127"/>
              </a:rPr>
              <a:t>receiving link.  </a:t>
            </a:r>
            <a:endParaRPr lang="en-US" altLang="ko-KR" sz="1600" u="sng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0" y="4691829"/>
            <a:ext cx="4392488" cy="1617491"/>
            <a:chOff x="2339752" y="4549681"/>
            <a:chExt cx="4392488" cy="1617491"/>
          </a:xfrm>
        </p:grpSpPr>
        <p:sp>
          <p:nvSpPr>
            <p:cNvPr id="107" name="Rectangle 106"/>
            <p:cNvSpPr/>
            <p:nvPr/>
          </p:nvSpPr>
          <p:spPr bwMode="auto">
            <a:xfrm>
              <a:off x="2339752" y="4549681"/>
              <a:ext cx="4392488" cy="15879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66" name="Straight Arrow Connector 65"/>
            <p:cNvCxnSpPr/>
            <p:nvPr/>
          </p:nvCxnSpPr>
          <p:spPr bwMode="auto">
            <a:xfrm flipV="1">
              <a:off x="3278715" y="5913207"/>
              <a:ext cx="3168352" cy="1171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9" name="TextBox 68"/>
            <p:cNvSpPr txBox="1"/>
            <p:nvPr/>
          </p:nvSpPr>
          <p:spPr>
            <a:xfrm>
              <a:off x="3224594" y="5692366"/>
              <a:ext cx="518091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/>
                <a:t>Link 1 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231685" y="5112806"/>
              <a:ext cx="5180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Link 2 </a:t>
              </a:r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4427985" y="5666629"/>
              <a:ext cx="1702452" cy="251203"/>
              <a:chOff x="2871417" y="5826221"/>
              <a:chExt cx="1828453" cy="251203"/>
            </a:xfrm>
          </p:grpSpPr>
          <p:sp>
            <p:nvSpPr>
              <p:cNvPr id="95" name="Rectangle 94"/>
              <p:cNvSpPr/>
              <p:nvPr/>
            </p:nvSpPr>
            <p:spPr bwMode="auto">
              <a:xfrm>
                <a:off x="2871417" y="5826221"/>
                <a:ext cx="1828453" cy="2512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3228202" y="5842256"/>
                <a:ext cx="114646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 smtClean="0"/>
                  <a:t>Transmit UL PPDU</a:t>
                </a:r>
              </a:p>
            </p:txBody>
          </p:sp>
        </p:grpSp>
        <p:sp>
          <p:nvSpPr>
            <p:cNvPr id="75" name="TextBox 74"/>
            <p:cNvSpPr txBox="1"/>
            <p:nvPr/>
          </p:nvSpPr>
          <p:spPr>
            <a:xfrm>
              <a:off x="6156176" y="5662395"/>
              <a:ext cx="576064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/>
                <a:t>Time</a:t>
              </a:r>
              <a:endParaRPr lang="en-US" sz="9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285498" y="4663279"/>
              <a:ext cx="1818878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>
                  <a:solidFill>
                    <a:srgbClr val="FF0000"/>
                  </a:solidFill>
                </a:rPr>
                <a:t>Cause reception interrupted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2502758" y="5095899"/>
              <a:ext cx="703949" cy="846080"/>
              <a:chOff x="411667" y="5024489"/>
              <a:chExt cx="703949" cy="846080"/>
            </a:xfrm>
          </p:grpSpPr>
          <p:sp>
            <p:nvSpPr>
              <p:cNvPr id="93" name="Rectangle 92"/>
              <p:cNvSpPr/>
              <p:nvPr/>
            </p:nvSpPr>
            <p:spPr bwMode="auto">
              <a:xfrm>
                <a:off x="467544" y="5024489"/>
                <a:ext cx="612494" cy="8460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11667" y="5229200"/>
                <a:ext cx="70394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en-US" sz="900" b="1" dirty="0" smtClean="0"/>
                  <a:t>Non-STR non-AP </a:t>
                </a:r>
              </a:p>
              <a:p>
                <a:pPr algn="ctr">
                  <a:lnSpc>
                    <a:spcPts val="800"/>
                  </a:lnSpc>
                </a:pPr>
                <a:r>
                  <a:rPr lang="en-US" sz="900" b="1" dirty="0" smtClean="0"/>
                  <a:t>MLD</a:t>
                </a:r>
                <a:endParaRPr lang="en-US" sz="900" b="1" dirty="0"/>
              </a:p>
            </p:txBody>
          </p:sp>
        </p:grpSp>
        <p:sp>
          <p:nvSpPr>
            <p:cNvPr id="78" name="Rectangle 77"/>
            <p:cNvSpPr/>
            <p:nvPr/>
          </p:nvSpPr>
          <p:spPr bwMode="auto">
            <a:xfrm>
              <a:off x="4301983" y="5137189"/>
              <a:ext cx="1828453" cy="183723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4189521" y="5789917"/>
              <a:ext cx="238463" cy="131854"/>
              <a:chOff x="4139952" y="5044350"/>
              <a:chExt cx="238463" cy="131854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4139952" y="5044350"/>
                <a:ext cx="238463" cy="1232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 flipH="1">
                <a:off x="4156282" y="5044350"/>
                <a:ext cx="102742" cy="1232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flipH="1">
                <a:off x="4257312" y="5052914"/>
                <a:ext cx="102742" cy="1232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Left Brace 81"/>
            <p:cNvSpPr/>
            <p:nvPr/>
          </p:nvSpPr>
          <p:spPr bwMode="auto">
            <a:xfrm rot="16200000" flipH="1">
              <a:off x="5111909" y="4021248"/>
              <a:ext cx="168714" cy="1818877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4388888" y="5070212"/>
              <a:ext cx="1906402" cy="2512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451403" y="5086247"/>
              <a:ext cx="10567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Receiving a PPDU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818760" y="5301207"/>
              <a:ext cx="14094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interference from link 1</a:t>
              </a:r>
            </a:p>
          </p:txBody>
        </p:sp>
        <p:cxnSp>
          <p:nvCxnSpPr>
            <p:cNvPr id="102" name="Straight Connector 101"/>
            <p:cNvCxnSpPr/>
            <p:nvPr/>
          </p:nvCxnSpPr>
          <p:spPr bwMode="auto">
            <a:xfrm>
              <a:off x="4275691" y="5173611"/>
              <a:ext cx="1854745" cy="1434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3" name="Straight Connector 102"/>
            <p:cNvCxnSpPr/>
            <p:nvPr/>
          </p:nvCxnSpPr>
          <p:spPr bwMode="auto">
            <a:xfrm flipV="1">
              <a:off x="4289020" y="5153403"/>
              <a:ext cx="1818136" cy="1586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5" name="TextBox 104"/>
            <p:cNvSpPr txBox="1"/>
            <p:nvPr/>
          </p:nvSpPr>
          <p:spPr>
            <a:xfrm>
              <a:off x="3563888" y="5890173"/>
              <a:ext cx="24414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Interfere to reception of other link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3973863" y="5070345"/>
              <a:ext cx="412559" cy="251203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851920" y="5087052"/>
              <a:ext cx="62068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Preamble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7504" y="4691829"/>
            <a:ext cx="4392488" cy="1617491"/>
            <a:chOff x="4572000" y="4547813"/>
            <a:chExt cx="4392488" cy="1617491"/>
          </a:xfrm>
        </p:grpSpPr>
        <p:sp>
          <p:nvSpPr>
            <p:cNvPr id="81" name="Rectangle 80"/>
            <p:cNvSpPr/>
            <p:nvPr/>
          </p:nvSpPr>
          <p:spPr bwMode="auto">
            <a:xfrm>
              <a:off x="4572000" y="4547813"/>
              <a:ext cx="4392488" cy="15879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 bwMode="auto">
            <a:xfrm flipV="1">
              <a:off x="5510963" y="5911339"/>
              <a:ext cx="3168352" cy="1171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4" name="TextBox 83"/>
            <p:cNvSpPr txBox="1"/>
            <p:nvPr/>
          </p:nvSpPr>
          <p:spPr>
            <a:xfrm>
              <a:off x="5456842" y="5690498"/>
              <a:ext cx="518091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/>
                <a:t>Link 1 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463933" y="5110938"/>
              <a:ext cx="5180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Link 2 </a:t>
              </a: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7092281" y="5664761"/>
              <a:ext cx="1224135" cy="251203"/>
              <a:chOff x="2871417" y="5826221"/>
              <a:chExt cx="1828453" cy="251203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2871417" y="5826221"/>
                <a:ext cx="1828453" cy="2512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3228202" y="5842256"/>
                <a:ext cx="114646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 smtClean="0"/>
                  <a:t>Transmit UL PPDU</a:t>
                </a: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8388424" y="5660527"/>
              <a:ext cx="576064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/>
                <a:t>Time</a:t>
              </a:r>
              <a:endParaRPr lang="en-US" sz="9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517746" y="4661411"/>
              <a:ext cx="1818878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>
                  <a:solidFill>
                    <a:srgbClr val="FF0000"/>
                  </a:solidFill>
                </a:rPr>
                <a:t>Cause reception interrupted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4735006" y="5094031"/>
              <a:ext cx="703949" cy="846080"/>
              <a:chOff x="411667" y="5024489"/>
              <a:chExt cx="703949" cy="846080"/>
            </a:xfrm>
          </p:grpSpPr>
          <p:sp>
            <p:nvSpPr>
              <p:cNvPr id="121" name="Rectangle 120"/>
              <p:cNvSpPr/>
              <p:nvPr/>
            </p:nvSpPr>
            <p:spPr bwMode="auto">
              <a:xfrm>
                <a:off x="467544" y="5024489"/>
                <a:ext cx="612494" cy="8460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11667" y="5229200"/>
                <a:ext cx="70394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en-US" sz="900" b="1" dirty="0" smtClean="0"/>
                  <a:t>Non-STR non-AP </a:t>
                </a:r>
              </a:p>
              <a:p>
                <a:pPr algn="ctr">
                  <a:lnSpc>
                    <a:spcPts val="800"/>
                  </a:lnSpc>
                </a:pPr>
                <a:r>
                  <a:rPr lang="en-US" sz="900" b="1" dirty="0" smtClean="0"/>
                  <a:t>MLD</a:t>
                </a:r>
                <a:endParaRPr lang="en-US" sz="900" b="1" dirty="0"/>
              </a:p>
            </p:txBody>
          </p:sp>
        </p:grpSp>
        <p:sp>
          <p:nvSpPr>
            <p:cNvPr id="97" name="Rectangle 96"/>
            <p:cNvSpPr/>
            <p:nvPr/>
          </p:nvSpPr>
          <p:spPr bwMode="auto">
            <a:xfrm>
              <a:off x="7092280" y="5136464"/>
              <a:ext cx="1270404" cy="18258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6853817" y="5788049"/>
              <a:ext cx="238463" cy="131854"/>
              <a:chOff x="4139952" y="5044350"/>
              <a:chExt cx="238463" cy="131854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4139952" y="5044350"/>
                <a:ext cx="238463" cy="1232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9" name="Straight Connector 118"/>
              <p:cNvCxnSpPr/>
              <p:nvPr/>
            </p:nvCxnSpPr>
            <p:spPr>
              <a:xfrm flipH="1">
                <a:off x="4156282" y="5044350"/>
                <a:ext cx="102742" cy="1232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flipH="1">
                <a:off x="4257312" y="5052914"/>
                <a:ext cx="102742" cy="1232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Left Brace 108"/>
            <p:cNvSpPr/>
            <p:nvPr/>
          </p:nvSpPr>
          <p:spPr bwMode="auto">
            <a:xfrm rot="16200000" flipH="1">
              <a:off x="7344157" y="4019380"/>
              <a:ext cx="168714" cy="1818877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6621136" y="5068344"/>
              <a:ext cx="1906402" cy="2512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683651" y="5084379"/>
              <a:ext cx="10567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Receiving a PPDU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051008" y="5299339"/>
              <a:ext cx="14094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interference from link 1</a:t>
              </a:r>
            </a:p>
          </p:txBody>
        </p:sp>
        <p:cxnSp>
          <p:nvCxnSpPr>
            <p:cNvPr id="113" name="Straight Connector 112"/>
            <p:cNvCxnSpPr/>
            <p:nvPr/>
          </p:nvCxnSpPr>
          <p:spPr bwMode="auto">
            <a:xfrm>
              <a:off x="7092280" y="5168983"/>
              <a:ext cx="1270404" cy="14622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4" name="Straight Connector 113"/>
            <p:cNvCxnSpPr/>
            <p:nvPr/>
          </p:nvCxnSpPr>
          <p:spPr bwMode="auto">
            <a:xfrm flipV="1">
              <a:off x="7092280" y="5151535"/>
              <a:ext cx="1247124" cy="1431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15" name="TextBox 114"/>
            <p:cNvSpPr txBox="1"/>
            <p:nvPr/>
          </p:nvSpPr>
          <p:spPr>
            <a:xfrm>
              <a:off x="5796136" y="5888305"/>
              <a:ext cx="24414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Interfere to reception of other link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6206111" y="5068477"/>
              <a:ext cx="412559" cy="251203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6084168" y="5085184"/>
              <a:ext cx="62068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Preamble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145951" y="5665751"/>
              <a:ext cx="586289" cy="251203"/>
              <a:chOff x="3821749" y="3789040"/>
              <a:chExt cx="643737" cy="251203"/>
            </a:xfrm>
          </p:grpSpPr>
          <p:sp>
            <p:nvSpPr>
              <p:cNvPr id="72" name="Rectangle 71"/>
              <p:cNvSpPr/>
              <p:nvPr/>
            </p:nvSpPr>
            <p:spPr bwMode="auto">
              <a:xfrm>
                <a:off x="3821749" y="3789040"/>
                <a:ext cx="643737" cy="251203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869254" y="3797256"/>
                <a:ext cx="542517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OBSS</a:t>
                </a: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2195736" y="6248345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(1)</a:t>
            </a:r>
            <a:endParaRPr lang="en-US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6656070" y="6237312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(2)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566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 Proposal of Channel Access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8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Baseline Channel Access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Physical CCA Carrier Sensing is used to assess the channel occupancy state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CCA Preamble Detection:  If the CCA detects a preamble of a frame and its signal strength is less than PDT (-82dBm), the channel is assessed as idle. Otherwise, the channel is busy.  </a:t>
            </a:r>
          </a:p>
          <a:p>
            <a:pPr lvl="3"/>
            <a:r>
              <a:rPr lang="en-US" altLang="ko-KR" dirty="0" smtClean="0">
                <a:ea typeface="Gulim" panose="020B0600000101010101" charset="-127"/>
              </a:rPr>
              <a:t>The PD can be used to set NAV.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CCA Energy Detection:  If the CCA detects a signal other than the preamble and its signal strength is less than EDT (-62dBm), the channel is assessed as idle. Otherwise, the channel is busy. </a:t>
            </a:r>
          </a:p>
          <a:p>
            <a:pPr lvl="3"/>
            <a:r>
              <a:rPr lang="en-US" altLang="ko-KR" dirty="0" smtClean="0">
                <a:ea typeface="Gulim" panose="020B0600000101010101" charset="-127"/>
              </a:rPr>
              <a:t>The ED has to detect the signal in every time slot to determine whether the signal exists or not time. </a:t>
            </a:r>
          </a:p>
          <a:p>
            <a:pPr lvl="3"/>
            <a:r>
              <a:rPr lang="en-US" altLang="ko-KR" dirty="0" smtClean="0">
                <a:ea typeface="Gulim" panose="020B0600000101010101" charset="-127"/>
              </a:rPr>
              <a:t>It </a:t>
            </a:r>
            <a:r>
              <a:rPr lang="en-US" altLang="ko-KR" dirty="0" smtClean="0">
                <a:ea typeface="Gulim" panose="020B0600000101010101" charset="-127"/>
              </a:rPr>
              <a:t>may </a:t>
            </a:r>
            <a:r>
              <a:rPr lang="en-US" altLang="ko-KR" dirty="0" smtClean="0">
                <a:ea typeface="Gulim" panose="020B0600000101010101" charset="-127"/>
              </a:rPr>
              <a:t>not </a:t>
            </a:r>
            <a:r>
              <a:rPr lang="en-US" altLang="ko-KR" dirty="0" smtClean="0">
                <a:ea typeface="Gulim" panose="020B0600000101010101" charset="-127"/>
              </a:rPr>
              <a:t>be used to set NAV. </a:t>
            </a:r>
            <a:endParaRPr lang="en-US" altLang="ko-KR" sz="1800" dirty="0" smtClean="0">
              <a:ea typeface="Gulim" panose="020B0600000101010101" charset="-127"/>
            </a:endParaRPr>
          </a:p>
          <a:p>
            <a:pPr lvl="1"/>
            <a:endParaRPr lang="en-US" altLang="ko-KR" sz="1400" dirty="0" smtClean="0">
              <a:solidFill>
                <a:srgbClr val="FF0000"/>
              </a:solidFill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505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 Proposal of Channel Access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8"/>
            <a:ext cx="8114330" cy="3100305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Constraint Period</a:t>
            </a:r>
          </a:p>
          <a:p>
            <a:pPr lvl="1"/>
            <a:r>
              <a:rPr lang="en-US" altLang="ko-KR" sz="1600" u="sng" dirty="0">
                <a:ea typeface="Gulim" panose="020B0600000101010101" charset="-127"/>
              </a:rPr>
              <a:t>Tx Constraint </a:t>
            </a:r>
            <a:r>
              <a:rPr lang="en-US" altLang="ko-KR" sz="1600" u="sng" dirty="0" smtClean="0">
                <a:ea typeface="Gulim" panose="020B0600000101010101" charset="-127"/>
              </a:rPr>
              <a:t>Period </a:t>
            </a:r>
            <a:r>
              <a:rPr lang="en-US" altLang="ko-KR" sz="1600" dirty="0" smtClean="0">
                <a:ea typeface="Gulim" panose="020B0600000101010101" charset="-127"/>
              </a:rPr>
              <a:t>is the </a:t>
            </a:r>
            <a:r>
              <a:rPr lang="en-US" altLang="ko-KR" sz="1600" dirty="0">
                <a:ea typeface="Gulim" panose="020B0600000101010101" charset="-127"/>
              </a:rPr>
              <a:t>time period that </a:t>
            </a:r>
            <a:r>
              <a:rPr lang="en-US" altLang="ko-KR" sz="1600" dirty="0" smtClean="0">
                <a:ea typeface="Gulim" panose="020B0600000101010101" charset="-127"/>
              </a:rPr>
              <a:t>a </a:t>
            </a:r>
            <a:r>
              <a:rPr lang="en-US" altLang="ko-KR" sz="1600" dirty="0">
                <a:ea typeface="Gulim" panose="020B0600000101010101" charset="-127"/>
              </a:rPr>
              <a:t>frame is being transmitted on a non-STR link and interferes to another non-STR non-transmitting </a:t>
            </a:r>
            <a:r>
              <a:rPr lang="en-US" altLang="ko-KR" sz="1600" dirty="0" smtClean="0">
                <a:ea typeface="Gulim" panose="020B0600000101010101" charset="-127"/>
              </a:rPr>
              <a:t>link.</a:t>
            </a:r>
          </a:p>
          <a:p>
            <a:pPr lvl="1">
              <a:buFontTx/>
              <a:buChar char="–"/>
            </a:pP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ML CCA Rules in Tx Constraint Period (1)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Option 1</a:t>
            </a:r>
            <a:r>
              <a:rPr lang="en-US" altLang="ko-KR" sz="1600" dirty="0" smtClean="0">
                <a:ea typeface="Gulim" panose="020B0600000101010101" charset="-127"/>
              </a:rPr>
              <a:t>: </a:t>
            </a:r>
            <a:r>
              <a:rPr lang="en-US" altLang="ko-KR" sz="1600" dirty="0">
                <a:ea typeface="Gulim" panose="020B0600000101010101" charset="-127"/>
              </a:rPr>
              <a:t>The MLD should set CCA state </a:t>
            </a:r>
            <a:r>
              <a:rPr lang="en-US" altLang="ko-KR" sz="1600" dirty="0" smtClean="0">
                <a:ea typeface="Gulim" panose="020B0600000101010101" charset="-127"/>
              </a:rPr>
              <a:t>to “Busy” </a:t>
            </a:r>
            <a:r>
              <a:rPr lang="en-US" altLang="ko-KR" sz="1600" dirty="0">
                <a:ea typeface="Gulim" panose="020B0600000101010101" charset="-127"/>
              </a:rPr>
              <a:t>on the non-STR non-transmitting link during Tx Constraint </a:t>
            </a:r>
            <a:r>
              <a:rPr lang="en-US" altLang="ko-KR" sz="1600" dirty="0" smtClean="0">
                <a:ea typeface="Gulim" panose="020B0600000101010101" charset="-127"/>
              </a:rPr>
              <a:t>period.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Note: During </a:t>
            </a:r>
            <a:r>
              <a:rPr lang="en-US" altLang="ko-KR" sz="1400" dirty="0">
                <a:ea typeface="Gulim" panose="020B0600000101010101" charset="-127"/>
              </a:rPr>
              <a:t>the Tx Constraint period, </a:t>
            </a:r>
            <a:r>
              <a:rPr lang="en-US" altLang="ko-KR" sz="1400" dirty="0" smtClean="0">
                <a:ea typeface="Gulim" panose="020B0600000101010101" charset="-127"/>
              </a:rPr>
              <a:t>the cross-link interference </a:t>
            </a:r>
            <a:r>
              <a:rPr lang="en-US" altLang="ko-KR" sz="1400" dirty="0">
                <a:ea typeface="Gulim" panose="020B0600000101010101" charset="-127"/>
              </a:rPr>
              <a:t>from the </a:t>
            </a:r>
            <a:r>
              <a:rPr lang="en-US" altLang="ko-KR" sz="1400" dirty="0" smtClean="0">
                <a:ea typeface="Gulim" panose="020B0600000101010101" charset="-127"/>
              </a:rPr>
              <a:t>non-STR transmitting link would interfere CCA </a:t>
            </a:r>
            <a:r>
              <a:rPr lang="en-US" altLang="ko-KR" sz="1400" dirty="0">
                <a:ea typeface="Gulim" panose="020B0600000101010101" charset="-127"/>
              </a:rPr>
              <a:t>measurement </a:t>
            </a:r>
            <a:r>
              <a:rPr lang="en-US" altLang="ko-KR" sz="1400" dirty="0" smtClean="0">
                <a:ea typeface="Gulim" panose="020B0600000101010101" charset="-127"/>
              </a:rPr>
              <a:t>accuracy on the non-STR non-transmitting link.</a:t>
            </a:r>
            <a:endParaRPr lang="en-US" altLang="ko-KR" sz="160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5" name="TextBox 54"/>
          <p:cNvSpPr txBox="1"/>
          <p:nvPr/>
        </p:nvSpPr>
        <p:spPr>
          <a:xfrm>
            <a:off x="7026773" y="5868997"/>
            <a:ext cx="85759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Time</a:t>
            </a:r>
            <a:endParaRPr lang="en-US" sz="9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86164" y="4871322"/>
            <a:ext cx="6626196" cy="1645747"/>
            <a:chOff x="1107027" y="4871322"/>
            <a:chExt cx="6626196" cy="1645747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V="1">
              <a:off x="1835696" y="6062061"/>
              <a:ext cx="5897527" cy="1417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1781575" y="5843683"/>
              <a:ext cx="518091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/>
                <a:t>Link 1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788666" y="5264123"/>
              <a:ext cx="5180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/>
                <a:t>Link 2 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843808" y="5212387"/>
              <a:ext cx="1145627" cy="255591"/>
              <a:chOff x="2915816" y="4921318"/>
              <a:chExt cx="1145627" cy="255591"/>
            </a:xfrm>
          </p:grpSpPr>
          <p:sp>
            <p:nvSpPr>
              <p:cNvPr id="44" name="Rectangle 43"/>
              <p:cNvSpPr/>
              <p:nvPr/>
            </p:nvSpPr>
            <p:spPr bwMode="auto">
              <a:xfrm>
                <a:off x="2927310" y="4921318"/>
                <a:ext cx="1134133" cy="25261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915816" y="4946077"/>
                <a:ext cx="100540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CH Busy (OBSS)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871417" y="5817946"/>
              <a:ext cx="1828453" cy="251203"/>
              <a:chOff x="2871417" y="5826221"/>
              <a:chExt cx="1828453" cy="251203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2871417" y="5826221"/>
                <a:ext cx="1828453" cy="2512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228202" y="5842256"/>
                <a:ext cx="114646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 smtClean="0"/>
                  <a:t>Transmit UL PPDU</a:t>
                </a: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5015996" y="5188796"/>
              <a:ext cx="1217469" cy="274070"/>
              <a:chOff x="4492624" y="2747255"/>
              <a:chExt cx="1860260" cy="274070"/>
            </a:xfrm>
            <a:noFill/>
          </p:grpSpPr>
          <p:sp>
            <p:nvSpPr>
              <p:cNvPr id="67" name="Rectangle 66"/>
              <p:cNvSpPr/>
              <p:nvPr/>
            </p:nvSpPr>
            <p:spPr bwMode="auto">
              <a:xfrm>
                <a:off x="4492624" y="2747255"/>
                <a:ext cx="1860260" cy="274070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499905" y="2801668"/>
                <a:ext cx="1825269" cy="1949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en-US" sz="900" dirty="0" smtClean="0"/>
                  <a:t>Transmits a PPDU</a:t>
                </a:r>
                <a:endParaRPr lang="en-US" sz="900" dirty="0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4777112" y="5335419"/>
              <a:ext cx="238463" cy="131854"/>
              <a:chOff x="4139952" y="5044350"/>
              <a:chExt cx="238463" cy="131854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139952" y="5044350"/>
                <a:ext cx="238463" cy="1232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flipH="1">
                <a:off x="4156282" y="5044350"/>
                <a:ext cx="102742" cy="1232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>
                <a:off x="4257312" y="5052914"/>
                <a:ext cx="102742" cy="1232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/>
            <p:cNvSpPr txBox="1"/>
            <p:nvPr/>
          </p:nvSpPr>
          <p:spPr>
            <a:xfrm>
              <a:off x="3131840" y="6309320"/>
              <a:ext cx="1316486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err="1" smtClean="0"/>
                <a:t>Tx</a:t>
              </a:r>
              <a:r>
                <a:rPr lang="en-US" sz="900" dirty="0" smtClean="0"/>
                <a:t> Constraint Period</a:t>
              </a:r>
              <a:endParaRPr lang="en-US" sz="9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830494" y="4871322"/>
              <a:ext cx="1235664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900" dirty="0" smtClean="0">
                  <a:solidFill>
                    <a:srgbClr val="FF0000"/>
                  </a:solidFill>
                </a:rPr>
                <a:t>Set CCA state = Busy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>
              <a:off x="3989435" y="5408149"/>
              <a:ext cx="764902" cy="36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73" name="Curved Connector 72"/>
            <p:cNvCxnSpPr/>
            <p:nvPr/>
          </p:nvCxnSpPr>
          <p:spPr bwMode="auto">
            <a:xfrm rot="5400000">
              <a:off x="4150929" y="5119029"/>
              <a:ext cx="367662" cy="227132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1115616" y="5247216"/>
              <a:ext cx="612494" cy="846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07027" y="5451927"/>
              <a:ext cx="656661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en-US" sz="900" b="1" dirty="0" smtClean="0"/>
                <a:t>Non-STR  </a:t>
              </a:r>
            </a:p>
            <a:p>
              <a:pPr algn="ctr">
                <a:lnSpc>
                  <a:spcPts val="800"/>
                </a:lnSpc>
              </a:pPr>
              <a:r>
                <a:rPr lang="en-US" sz="900" b="1" dirty="0" smtClean="0"/>
                <a:t>MLD</a:t>
              </a:r>
              <a:endParaRPr lang="en-US" sz="900" b="1" dirty="0"/>
            </a:p>
          </p:txBody>
        </p:sp>
        <p:sp>
          <p:nvSpPr>
            <p:cNvPr id="35" name="Left Brace 34"/>
            <p:cNvSpPr/>
            <p:nvPr/>
          </p:nvSpPr>
          <p:spPr bwMode="auto">
            <a:xfrm rot="16200000">
              <a:off x="3721140" y="5330590"/>
              <a:ext cx="144016" cy="1813444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081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1678</Words>
  <Application>Microsoft Office PowerPoint</Application>
  <PresentationFormat>On-screen Show (4:3)</PresentationFormat>
  <Paragraphs>243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Gulim</vt:lpstr>
      <vt:lpstr>宋体</vt:lpstr>
      <vt:lpstr>Arial</vt:lpstr>
      <vt:lpstr>Calibri</vt:lpstr>
      <vt:lpstr>Times New Roman</vt:lpstr>
      <vt:lpstr>802-11-Submission</vt:lpstr>
      <vt:lpstr>PowerPoint Presentation</vt:lpstr>
      <vt:lpstr>Abstract</vt:lpstr>
      <vt:lpstr>Introduction</vt:lpstr>
      <vt:lpstr>Issues of non-STR Related Operations</vt:lpstr>
      <vt:lpstr>Issues in a pair of non-STR Links</vt:lpstr>
      <vt:lpstr>Issues in a pair of non-STR Links</vt:lpstr>
      <vt:lpstr>Issues in a pair of non-STR Links</vt:lpstr>
      <vt:lpstr>A Proposal of Channel Access</vt:lpstr>
      <vt:lpstr>A Proposal of Channel Access</vt:lpstr>
      <vt:lpstr>A Proposal of Channel Access</vt:lpstr>
      <vt:lpstr>A Proposal of Channel Access</vt:lpstr>
      <vt:lpstr>Summary</vt:lpstr>
      <vt:lpstr>Straw Poll (1)</vt:lpstr>
      <vt:lpstr>Straw Poll (2)</vt:lpstr>
      <vt:lpstr>Straw Poll (3)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2020-08-25T17:09:59Z</dcterms:modified>
</cp:coreProperties>
</file>