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9" r:id="rId2"/>
    <p:sldId id="327" r:id="rId3"/>
    <p:sldId id="405" r:id="rId4"/>
    <p:sldId id="417" r:id="rId5"/>
    <p:sldId id="429" r:id="rId6"/>
    <p:sldId id="430" r:id="rId7"/>
    <p:sldId id="436" r:id="rId8"/>
    <p:sldId id="392" r:id="rId9"/>
    <p:sldId id="431" r:id="rId10"/>
    <p:sldId id="446" r:id="rId11"/>
    <p:sldId id="427" r:id="rId12"/>
    <p:sldId id="442" r:id="rId13"/>
    <p:sldId id="443" r:id="rId14"/>
    <p:sldId id="385" r:id="rId15"/>
    <p:sldId id="29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3">
          <p15:clr>
            <a:srgbClr val="A4A3A4"/>
          </p15:clr>
        </p15:guide>
        <p15:guide id="2" pos="28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9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3304" autoAdjust="0"/>
  </p:normalViewPr>
  <p:slideViewPr>
    <p:cSldViewPr>
      <p:cViewPr varScale="1">
        <p:scale>
          <a:sx n="115" d="100"/>
          <a:sy n="115" d="100"/>
        </p:scale>
        <p:origin x="92" y="204"/>
      </p:cViewPr>
      <p:guideLst>
        <p:guide orient="horz" pos="2213"/>
        <p:guide pos="284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6" y="-3188"/>
      </p:cViewPr>
      <p:guideLst>
        <p:guide orient="horz" pos="2995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 dirty="0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56048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87337" y="8985250"/>
            <a:ext cx="179440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19427" y="8960742"/>
            <a:ext cx="513185" cy="3197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135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 dirty="0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2630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dirty="0" smtClean="0"/>
              <a:t>15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97437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34246" y="332601"/>
            <a:ext cx="3411254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802.11-2020/1220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2020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STR and non-STR capability indication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2020-08-13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28228" y="2888704"/>
          <a:ext cx="7416180" cy="1933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160239"/>
                <a:gridCol w="864096"/>
                <a:gridCol w="2088232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Zhiqiang 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200" dirty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Liuming Lu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76161" y="6484694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Summary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endParaRPr lang="en-US" altLang="ko-KR" sz="1495" dirty="0" smtClean="0">
              <a:ea typeface="Gulim" panose="020B0600000101010101" charset="-127"/>
            </a:endParaRPr>
          </a:p>
          <a:p>
            <a:r>
              <a:rPr lang="en-US" sz="1800" dirty="0" smtClean="0">
                <a:sym typeface="+mn-ea"/>
              </a:rPr>
              <a:t>The entire bandwidth </a:t>
            </a:r>
            <a:r>
              <a:rPr lang="en-US" sz="1800" dirty="0">
                <a:sym typeface="+mn-ea"/>
              </a:rPr>
              <a:t>of one link </a:t>
            </a:r>
            <a:r>
              <a:rPr lang="en-US" sz="1800" dirty="0" smtClean="0">
                <a:sym typeface="+mn-ea"/>
              </a:rPr>
              <a:t>could be </a:t>
            </a:r>
            <a:r>
              <a:rPr lang="en-US" sz="1800" dirty="0">
                <a:sym typeface="+mn-ea"/>
              </a:rPr>
              <a:t>devided into different parts </a:t>
            </a:r>
            <a:r>
              <a:rPr lang="en-US" sz="1800" dirty="0" smtClean="0">
                <a:sym typeface="+mn-ea"/>
              </a:rPr>
              <a:t>according to interference level from </a:t>
            </a:r>
            <a:r>
              <a:rPr lang="en-US" sz="1800" dirty="0">
                <a:sym typeface="+mn-ea"/>
              </a:rPr>
              <a:t>other link, especially in case of </a:t>
            </a:r>
            <a:r>
              <a:rPr lang="en-US" sz="1800" dirty="0" smtClean="0">
                <a:sym typeface="+mn-ea"/>
              </a:rPr>
              <a:t>wider bandwidth such as 320MHz and </a:t>
            </a:r>
            <a:r>
              <a:rPr lang="en-US" altLang="ko-KR" sz="1800" dirty="0">
                <a:sym typeface="+mn-ea"/>
              </a:rPr>
              <a:t>d</a:t>
            </a:r>
            <a:r>
              <a:rPr lang="en-US" sz="1800" dirty="0" smtClean="0">
                <a:sym typeface="+mn-ea"/>
              </a:rPr>
              <a:t>iscontinuous </a:t>
            </a:r>
            <a:r>
              <a:rPr lang="en-US" sz="1800" dirty="0">
                <a:sym typeface="+mn-ea"/>
              </a:rPr>
              <a:t>b</a:t>
            </a:r>
            <a:r>
              <a:rPr lang="en-US" sz="1800" dirty="0" smtClean="0">
                <a:sym typeface="+mn-ea"/>
              </a:rPr>
              <a:t>andwidth.</a:t>
            </a:r>
          </a:p>
          <a:p>
            <a:r>
              <a:rPr lang="en-US" altLang="ko-KR" sz="1800" dirty="0" smtClean="0">
                <a:ea typeface="Gulim" panose="020B0600000101010101" charset="-127"/>
                <a:cs typeface="+mn-ea"/>
                <a:sym typeface="+mn-ea"/>
              </a:rPr>
              <a:t>To align with the existing specification, the measurement and capability indication should be in units of 20MHz for ML operation.</a:t>
            </a:r>
          </a:p>
          <a:p>
            <a:r>
              <a:rPr lang="en-US" altLang="ko-KR" sz="1800" dirty="0" smtClean="0">
                <a:ea typeface="Gulim" panose="020B0600000101010101" charset="-127"/>
                <a:sym typeface="+mn-ea"/>
              </a:rPr>
              <a:t>IEEE 802.11 basic operation is based on primary 20MHz channel. So an AP MLD should set up the BSS with a primary 20MHz channel that coincides with STR part.</a:t>
            </a:r>
            <a:endParaRPr lang="en-US" sz="1800" dirty="0" smtClean="0">
              <a:sym typeface="+mn-ea"/>
            </a:endParaRPr>
          </a:p>
          <a:p>
            <a:endParaRPr lang="en-US" altLang="ko-KR" sz="1800" dirty="0">
              <a:ea typeface="Gulim" panose="020B0600000101010101" charset="-127"/>
            </a:endParaRPr>
          </a:p>
          <a:p>
            <a:endParaRPr lang="en-US" altLang="ko-KR" sz="1800" dirty="0" smtClean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1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  <a:ea typeface="Gulim" panose="020B0600000101010101" charset="-127"/>
              </a:rPr>
              <a:t>Do you support  in the SFD R1 to have a ML capability indication of a pair of multi-links including ?</a:t>
            </a:r>
          </a:p>
          <a:p>
            <a:pPr lvl="1"/>
            <a:r>
              <a:rPr lang="en-US" altLang="ko-KR" dirty="0" smtClean="0">
                <a:solidFill>
                  <a:schemeClr val="tx1"/>
                </a:solidFill>
                <a:ea typeface="Gulim" panose="020B0600000101010101" charset="-127"/>
              </a:rPr>
              <a:t>The transmission and reception capability of a pair of multi-links may be divided into STR, STR-constraint or STR.</a:t>
            </a:r>
          </a:p>
          <a:p>
            <a:pPr lvl="1"/>
            <a:r>
              <a:rPr lang="en-US" altLang="ko-KR" dirty="0" smtClean="0">
                <a:solidFill>
                  <a:schemeClr val="tx1"/>
                </a:solidFill>
                <a:ea typeface="Gulim" panose="020B0600000101010101" charset="-127"/>
                <a:sym typeface="+mn-ea"/>
              </a:rPr>
              <a:t>Note: Not all operation are possible in a pair of multi-links.</a:t>
            </a:r>
            <a:endParaRPr lang="en-US" altLang="ko-KR" dirty="0" smtClean="0">
              <a:solidFill>
                <a:srgbClr val="FF0000"/>
              </a:solidFill>
              <a:ea typeface="Gulim" panose="020B0600000101010101" charset="-127"/>
            </a:endParaRPr>
          </a:p>
          <a:p>
            <a:pPr marL="0" indent="0">
              <a:buNone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11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2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  <a:ea typeface="Gulim" panose="020B0600000101010101" charset="-127"/>
              </a:rPr>
              <a:t>Do you support </a:t>
            </a:r>
            <a:r>
              <a:rPr lang="en-US" altLang="ko-KR" sz="2000" dirty="0">
                <a:solidFill>
                  <a:schemeClr val="tx1"/>
                </a:solidFill>
                <a:ea typeface="Gulim" panose="020B0600000101010101" charset="-127"/>
              </a:rPr>
              <a:t>in the SFD R1 </a:t>
            </a:r>
            <a:r>
              <a:rPr lang="en-US" altLang="ko-KR" sz="2000" dirty="0" smtClean="0">
                <a:solidFill>
                  <a:schemeClr val="tx1"/>
                </a:solidFill>
                <a:ea typeface="Gulim" panose="020B0600000101010101" charset="-127"/>
              </a:rPr>
              <a:t>to have the </a:t>
            </a:r>
            <a:r>
              <a:rPr lang="en-US" altLang="ko-KR" sz="2000" dirty="0">
                <a:solidFill>
                  <a:schemeClr val="tx1"/>
                </a:solidFill>
                <a:ea typeface="Gulim" panose="020B0600000101010101" charset="-127"/>
              </a:rPr>
              <a:t>transmission and reception</a:t>
            </a:r>
            <a:r>
              <a:rPr lang="en-US" altLang="ko-KR" sz="2000" dirty="0" smtClean="0">
                <a:solidFill>
                  <a:schemeClr val="tx1"/>
                </a:solidFill>
                <a:ea typeface="Gulim" panose="020B0600000101010101" charset="-127"/>
              </a:rPr>
              <a:t> capability indication in units of 20 </a:t>
            </a:r>
            <a:r>
              <a:rPr lang="en-US" altLang="ko-KR" sz="2000" dirty="0">
                <a:solidFill>
                  <a:schemeClr val="tx1"/>
                </a:solidFill>
                <a:ea typeface="Gulim" panose="020B0600000101010101" charset="-127"/>
              </a:rPr>
              <a:t>MHz for </a:t>
            </a:r>
            <a:r>
              <a:rPr lang="en-US" altLang="ko-KR" sz="2000" dirty="0" smtClean="0">
                <a:solidFill>
                  <a:schemeClr val="tx1"/>
                </a:solidFill>
                <a:ea typeface="Gulim" panose="020B0600000101010101" charset="-127"/>
              </a:rPr>
              <a:t>a </a:t>
            </a:r>
            <a:r>
              <a:rPr lang="en-US" altLang="ko-KR" sz="2000" dirty="0">
                <a:solidFill>
                  <a:schemeClr val="tx1"/>
                </a:solidFill>
                <a:ea typeface="Gulim" panose="020B0600000101010101" charset="-127"/>
              </a:rPr>
              <a:t>pair of </a:t>
            </a:r>
            <a:r>
              <a:rPr lang="en-US" altLang="ko-KR" sz="2000" dirty="0" smtClean="0">
                <a:solidFill>
                  <a:schemeClr val="tx1"/>
                </a:solidFill>
                <a:ea typeface="Gulim" panose="020B0600000101010101" charset="-127"/>
              </a:rPr>
              <a:t>multi-links </a:t>
            </a:r>
            <a:r>
              <a:rPr lang="en-US" altLang="ko-KR" sz="2000" dirty="0">
                <a:solidFill>
                  <a:schemeClr val="tx1"/>
                </a:solidFill>
                <a:ea typeface="Gulim" panose="020B0600000101010101" charset="-127"/>
              </a:rPr>
              <a:t>?</a:t>
            </a:r>
            <a:endParaRPr lang="en-US" altLang="ko-KR" sz="2000" dirty="0" smtClean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dirty="0" smtClean="0">
              <a:solidFill>
                <a:srgbClr val="FF0000"/>
              </a:solidFill>
              <a:ea typeface="Gulim" panose="020B0600000101010101" charset="-127"/>
            </a:endParaRPr>
          </a:p>
          <a:p>
            <a:pPr marL="0" indent="0">
              <a:buNone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12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3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  <a:ea typeface="Gulim" panose="020B0600000101010101" charset="-127"/>
              </a:rPr>
              <a:t>Do you support </a:t>
            </a:r>
            <a:r>
              <a:rPr lang="en-US" altLang="ko-KR" sz="2000" dirty="0">
                <a:solidFill>
                  <a:schemeClr val="tx1"/>
                </a:solidFill>
                <a:ea typeface="Gulim" panose="020B0600000101010101" charset="-127"/>
              </a:rPr>
              <a:t>in the SFD R1 </a:t>
            </a:r>
            <a:r>
              <a:rPr lang="en-US" altLang="ko-KR" sz="2000" dirty="0" smtClean="0">
                <a:solidFill>
                  <a:schemeClr val="tx1"/>
                </a:solidFill>
                <a:ea typeface="Gulim" panose="020B0600000101010101" charset="-127"/>
                <a:sym typeface="+mn-ea"/>
              </a:rPr>
              <a:t>an AP MLD should select a primary 20 MHz channel in a STR part in the operation channel bandwidth</a:t>
            </a:r>
            <a:r>
              <a:rPr lang="en-US" altLang="ko-KR" sz="2000" dirty="0" smtClean="0">
                <a:solidFill>
                  <a:schemeClr val="tx1"/>
                </a:solidFill>
                <a:ea typeface="Gulim" panose="020B0600000101010101" charset="-127"/>
              </a:rPr>
              <a:t>?</a:t>
            </a:r>
            <a:endParaRPr lang="en-US" altLang="ko-KR" sz="2000" dirty="0" smtClean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dirty="0" smtClean="0">
              <a:solidFill>
                <a:srgbClr val="FF0000"/>
              </a:solidFill>
              <a:ea typeface="Gulim" panose="020B0600000101010101" charset="-127"/>
            </a:endParaRPr>
          </a:p>
          <a:p>
            <a:pPr marL="0" indent="0">
              <a:buNone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11-20-0566-51-00be-compendium-of-straw-polls-and-potential-changes-to-the-specification-framework-document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11-20-0527-01-00be-multi-link-constraint-signaling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11-20-0809-00-00be-str-capability-report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11-20-0909-00-00be-enhanced-non-str-mld-operation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11-20-0921-01-00be-discussion-about-str-capabilities-indication</a:t>
            </a:r>
          </a:p>
          <a:p>
            <a:pPr>
              <a:buFont typeface="+mj-lt"/>
              <a:buAutoNum type="arabicPeriod"/>
            </a:pPr>
            <a:endParaRPr lang="en-US" altLang="ko-KR" sz="1800" b="0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15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>
                <a:ea typeface="Gulim" panose="020B0600000101010101" charset="-127"/>
              </a:rPr>
              <a:t>This contribution discusses STR and non-STR indication and primary channel selection.   </a:t>
            </a:r>
            <a:endParaRPr lang="zh-CN" alt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Background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010088" cy="4660005"/>
          </a:xfrm>
        </p:spPr>
        <p:txBody>
          <a:bodyPr/>
          <a:lstStyle/>
          <a:p>
            <a:r>
              <a:rPr lang="en-US" altLang="ko-KR" sz="2000" dirty="0" smtClean="0">
                <a:ea typeface="Gulim" panose="020B0600000101010101" charset="-127"/>
              </a:rPr>
              <a:t>Non-STR </a:t>
            </a:r>
            <a:r>
              <a:rPr lang="en-US" altLang="ko-KR" dirty="0" smtClean="0">
                <a:ea typeface="Gulim" panose="020B0600000101010101" charset="-127"/>
              </a:rPr>
              <a:t>  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  <a:sym typeface="+mn-ea"/>
              </a:rPr>
              <a:t>An MLD that is not capable of simultaneous Tx/Rx on multiple links for the given set of links</a:t>
            </a:r>
            <a:r>
              <a:rPr lang="en-US" sz="1600" dirty="0">
                <a:solidFill>
                  <a:srgbClr val="FF0000"/>
                </a:solidFill>
                <a:sym typeface="+mn-ea"/>
              </a:rPr>
              <a:t> </a:t>
            </a:r>
            <a:r>
              <a:rPr lang="en-US" sz="1600" dirty="0">
                <a:solidFill>
                  <a:schemeClr val="tx2"/>
                </a:solidFill>
                <a:sym typeface="+mn-ea"/>
              </a:rPr>
              <a:t>(i.e., it can only do Tx/Tx or Rx/Rx on all links)</a:t>
            </a:r>
            <a:endParaRPr lang="en-US" altLang="ko-KR" sz="1600" dirty="0" smtClean="0">
              <a:ea typeface="Gulim" panose="020B0600000101010101" charset="-127"/>
            </a:endParaRPr>
          </a:p>
          <a:p>
            <a:r>
              <a:rPr lang="en-US" altLang="ko-KR" sz="2000" dirty="0">
                <a:ea typeface="Gulim" panose="020B0600000101010101" charset="-127"/>
              </a:rPr>
              <a:t>STR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  <a:sym typeface="+mn-ea"/>
              </a:rPr>
              <a:t>An MLD that is capable of simultaneous Tx/Rx on multiple links for the given set of links</a:t>
            </a:r>
            <a:r>
              <a:rPr lang="en-US" altLang="ko-KR" sz="1600" dirty="0" smtClean="0">
                <a:ea typeface="Gulim" panose="020B0600000101010101" charset="-127"/>
              </a:rPr>
              <a:t>.</a:t>
            </a:r>
          </a:p>
          <a:p>
            <a:r>
              <a:rPr lang="en-US" altLang="ko-KR" sz="2000" dirty="0">
                <a:ea typeface="Gulim" panose="020B0600000101010101" charset="-127"/>
              </a:rPr>
              <a:t>A MLD that supports multiple links can announce whether it can support transmission on one link concurrent with reception on the other link for each pair of links[1].</a:t>
            </a:r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sz="2000" b="1" dirty="0">
                <a:solidFill>
                  <a:schemeClr val="tx1"/>
                </a:solidFill>
                <a:ea typeface="Gulim" panose="020B0600000101010101" charset="-127"/>
              </a:rPr>
              <a:t>In this contribution, we discuss STR and non-STR capability indication and primary channel selection.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r>
              <a:rPr lang="en-US" dirty="0">
                <a:sym typeface="+mn-ea"/>
              </a:rPr>
              <a:t>Introduction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115" y="1649095"/>
            <a:ext cx="8240395" cy="4587240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  <a:sym typeface="+mn-ea"/>
              </a:rPr>
              <a:t>The transmission power leakage from one link (link1) </a:t>
            </a:r>
            <a:r>
              <a:rPr lang="en-US" altLang="ko-KR" sz="2000" dirty="0" smtClean="0">
                <a:ea typeface="Gulim" panose="020B0600000101010101" charset="-127"/>
                <a:sym typeface="+mn-ea"/>
              </a:rPr>
              <a:t>to </a:t>
            </a:r>
            <a:r>
              <a:rPr lang="en-US" altLang="ko-KR" sz="2000" dirty="0">
                <a:ea typeface="Gulim" panose="020B0600000101010101" charset="-127"/>
                <a:sym typeface="+mn-ea"/>
              </a:rPr>
              <a:t>the other link (link2) for a pair of links are not constant even if both the two links are in 5GHz or 6GHz.</a:t>
            </a:r>
          </a:p>
          <a:p>
            <a:endParaRPr lang="en-US" altLang="ko-KR" sz="2000" dirty="0">
              <a:ea typeface="Gulim" panose="020B0600000101010101" charset="-127"/>
              <a:sym typeface="+mn-ea"/>
            </a:endParaRPr>
          </a:p>
          <a:p>
            <a:endParaRPr lang="en-US" sz="2000" dirty="0">
              <a:sym typeface="+mn-ea"/>
            </a:endParaRPr>
          </a:p>
          <a:p>
            <a:endParaRPr lang="en-US" dirty="0" smtClean="0">
              <a:sym typeface="+mn-ea"/>
            </a:endParaRPr>
          </a:p>
          <a:p>
            <a:endParaRPr lang="en-US" dirty="0">
              <a:sym typeface="+mn-ea"/>
            </a:endParaRPr>
          </a:p>
          <a:p>
            <a:endParaRPr lang="en-US" altLang="ko-KR" sz="240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965" y="3091815"/>
            <a:ext cx="5996940" cy="3168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STR  in </a:t>
            </a:r>
            <a:r>
              <a:rPr lang="en-US" altLang="ko-KR" dirty="0">
                <a:sym typeface="+mn-ea"/>
              </a:rPr>
              <a:t>C</a:t>
            </a:r>
            <a:r>
              <a:rPr lang="en-US" dirty="0" smtClean="0">
                <a:sym typeface="+mn-ea"/>
              </a:rPr>
              <a:t>ontinuous </a:t>
            </a:r>
            <a:r>
              <a:rPr lang="en-US" dirty="0">
                <a:sym typeface="+mn-ea"/>
              </a:rPr>
              <a:t>B</a:t>
            </a:r>
            <a:r>
              <a:rPr lang="en-US" dirty="0" smtClean="0">
                <a:sym typeface="+mn-ea"/>
              </a:rPr>
              <a:t>andwidth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8490" y="1553845"/>
            <a:ext cx="8240395" cy="3921125"/>
          </a:xfrm>
        </p:spPr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  <a:sym typeface="+mn-ea"/>
              </a:rPr>
              <a:t>Interference in Wide Bandwidth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sym typeface="+mn-ea"/>
              </a:rPr>
              <a:t>When link2 supports wider bandwidth such as 320MHz, the transmission on link1 may interfere the reception on a part of link2 while the transmission on link2 may not interfere the reception on link1.</a:t>
            </a:r>
            <a:endParaRPr lang="en-US" sz="1600" dirty="0">
              <a:solidFill>
                <a:schemeClr val="tx1"/>
              </a:solidFill>
              <a:sym typeface="+mn-ea"/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  <a:sym typeface="+mn-ea"/>
              </a:rPr>
              <a:t>The interference on the entire bandwidth is not even.  The entire bandwidth 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of link2 </a:t>
            </a:r>
            <a:r>
              <a:rPr lang="en-US" sz="1600" dirty="0" smtClean="0">
                <a:solidFill>
                  <a:schemeClr val="tx1"/>
                </a:solidFill>
                <a:sym typeface="+mn-ea"/>
              </a:rPr>
              <a:t>could be 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devided into different parts </a:t>
            </a:r>
            <a:r>
              <a:rPr lang="en-US" sz="1600" dirty="0" smtClean="0">
                <a:solidFill>
                  <a:schemeClr val="tx1"/>
                </a:solidFill>
                <a:sym typeface="+mn-ea"/>
              </a:rPr>
              <a:t>according to interference level from 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link1:</a:t>
            </a:r>
            <a:endParaRPr lang="en-US" altLang="ko-KR" sz="2000" dirty="0">
              <a:solidFill>
                <a:schemeClr val="tx1"/>
              </a:solidFill>
              <a:ea typeface="Gulim" panose="020B0600000101010101" charset="-127"/>
            </a:endParaRPr>
          </a:p>
          <a:p>
            <a:pPr lvl="2"/>
            <a:r>
              <a:rPr lang="en-US" altLang="ko-KR" sz="1600" b="1" dirty="0" smtClean="0">
                <a:solidFill>
                  <a:schemeClr val="tx1"/>
                </a:solidFill>
                <a:ea typeface="Gulim" panose="020B0600000101010101" charset="-127"/>
                <a:sym typeface="+mn-ea"/>
              </a:rPr>
              <a:t>Non-STR part</a:t>
            </a:r>
            <a:r>
              <a:rPr lang="en-US" altLang="ko-KR" sz="1600" dirty="0" smtClean="0">
                <a:solidFill>
                  <a:schemeClr val="tx1"/>
                </a:solidFill>
                <a:ea typeface="Gulim" panose="020B0600000101010101" charset="-127"/>
                <a:sym typeface="+mn-ea"/>
              </a:rPr>
              <a:t>: </a:t>
            </a:r>
            <a:r>
              <a:rPr lang="en-US" altLang="ko-KR" sz="1400" dirty="0" smtClean="0">
                <a:solidFill>
                  <a:schemeClr val="tx1"/>
                </a:solidFill>
                <a:ea typeface="Gulim" panose="020B0600000101010101" charset="-127"/>
                <a:sym typeface="+mn-ea"/>
              </a:rPr>
              <a:t>When the </a:t>
            </a:r>
            <a:r>
              <a:rPr lang="en-US" sz="1400" dirty="0" smtClean="0">
                <a:solidFill>
                  <a:schemeClr val="tx1"/>
                </a:solidFill>
                <a:sym typeface="+mn-ea"/>
              </a:rPr>
              <a:t>Tx occurs on link1, the Rx is not supported on this part of bandwidth on </a:t>
            </a:r>
            <a:r>
              <a:rPr lang="en-US" altLang="ko-KR" sz="1400" dirty="0" smtClean="0">
                <a:solidFill>
                  <a:schemeClr val="tx1"/>
                </a:solidFill>
                <a:ea typeface="Gulim" panose="020B0600000101010101" charset="-127"/>
                <a:sym typeface="+mn-ea"/>
              </a:rPr>
              <a:t>link2. </a:t>
            </a:r>
          </a:p>
          <a:p>
            <a:pPr lvl="2"/>
            <a:r>
              <a:rPr lang="en-US" altLang="ko-KR" sz="1600" b="1" dirty="0" smtClean="0">
                <a:solidFill>
                  <a:schemeClr val="tx1"/>
                </a:solidFill>
                <a:ea typeface="Gulim" panose="020B0600000101010101" charset="-127"/>
                <a:sym typeface="+mn-ea"/>
              </a:rPr>
              <a:t>STR-constraint part</a:t>
            </a:r>
            <a:r>
              <a:rPr lang="en-US" altLang="ko-KR" sz="1600" dirty="0" smtClean="0">
                <a:solidFill>
                  <a:schemeClr val="tx1"/>
                </a:solidFill>
                <a:ea typeface="Gulim" panose="020B0600000101010101" charset="-127"/>
                <a:sym typeface="+mn-ea"/>
              </a:rPr>
              <a:t>:  </a:t>
            </a:r>
            <a:r>
              <a:rPr lang="en-US" altLang="ko-KR" sz="1400" dirty="0" smtClean="0">
                <a:solidFill>
                  <a:schemeClr val="tx1"/>
                </a:solidFill>
                <a:ea typeface="Gulim" panose="020B0600000101010101" charset="-127"/>
                <a:sym typeface="+mn-ea"/>
              </a:rPr>
              <a:t>When the </a:t>
            </a:r>
            <a:r>
              <a:rPr lang="en-US" sz="1400" dirty="0" smtClean="0">
                <a:solidFill>
                  <a:schemeClr val="tx1"/>
                </a:solidFill>
                <a:sym typeface="+mn-ea"/>
              </a:rPr>
              <a:t>Tx occurs on link1, the constraint Rx is allowed on this part of bandwidth on link2. </a:t>
            </a:r>
            <a:endParaRPr lang="en-US" altLang="ko-KR" sz="1400" dirty="0" smtClean="0">
              <a:solidFill>
                <a:schemeClr val="tx1"/>
              </a:solidFill>
              <a:ea typeface="Gulim" panose="020B0600000101010101" charset="-127"/>
              <a:sym typeface="+mn-ea"/>
            </a:endParaRPr>
          </a:p>
          <a:p>
            <a:pPr lvl="2"/>
            <a:r>
              <a:rPr lang="en-US" altLang="ko-KR" sz="1600" b="1" dirty="0" smtClean="0">
                <a:solidFill>
                  <a:schemeClr val="tx1"/>
                </a:solidFill>
                <a:ea typeface="Gulim" panose="020B0600000101010101" charset="-127"/>
                <a:sym typeface="+mn-ea"/>
              </a:rPr>
              <a:t>STR part</a:t>
            </a:r>
            <a:r>
              <a:rPr lang="en-US" altLang="ko-KR" sz="1600" dirty="0" smtClean="0">
                <a:solidFill>
                  <a:schemeClr val="tx1"/>
                </a:solidFill>
                <a:ea typeface="Gulim" panose="020B0600000101010101" charset="-127"/>
                <a:sym typeface="+mn-ea"/>
              </a:rPr>
              <a:t>: </a:t>
            </a:r>
            <a:r>
              <a:rPr lang="en-US" altLang="ko-KR" sz="1400" dirty="0" smtClean="0">
                <a:solidFill>
                  <a:schemeClr val="tx1"/>
                </a:solidFill>
                <a:ea typeface="Gulim" panose="020B0600000101010101" charset="-127"/>
                <a:sym typeface="+mn-ea"/>
              </a:rPr>
              <a:t>When the </a:t>
            </a:r>
            <a:r>
              <a:rPr lang="en-US" sz="1400" dirty="0" smtClean="0">
                <a:solidFill>
                  <a:schemeClr val="tx1"/>
                </a:solidFill>
                <a:sym typeface="+mn-ea"/>
              </a:rPr>
              <a:t>Tx occurs on link1, the Rx is allowed on this part of bandwidth on link2</a:t>
            </a:r>
            <a:r>
              <a:rPr lang="en-US" altLang="ko-KR" sz="1400" dirty="0" smtClean="0">
                <a:solidFill>
                  <a:schemeClr val="tx1"/>
                </a:solidFill>
                <a:ea typeface="Gulim" panose="020B0600000101010101" charset="-127"/>
                <a:sym typeface="+mn-ea"/>
              </a:rPr>
              <a:t>.</a:t>
            </a:r>
            <a:endParaRPr lang="en-US" altLang="ko-KR" sz="1600" dirty="0">
              <a:solidFill>
                <a:schemeClr val="tx1"/>
              </a:solidFill>
              <a:ea typeface="Gulim" panose="020B0600000101010101" charset="-127"/>
              <a:sym typeface="+mn-ea"/>
            </a:endParaRPr>
          </a:p>
          <a:p>
            <a:pPr marL="57150" indent="0">
              <a:buNone/>
            </a:pPr>
            <a:r>
              <a:rPr lang="en-US" altLang="ko-KR" sz="1600" b="0" dirty="0" smtClean="0">
                <a:solidFill>
                  <a:schemeClr val="tx1"/>
                </a:solidFill>
                <a:ea typeface="Gulim" panose="020B0600000101010101" charset="-127"/>
                <a:sym typeface="+mn-ea"/>
              </a:rPr>
              <a:t>Note:  This depends on Tx power, channel BW and spacing, etc. </a:t>
            </a:r>
            <a:r>
              <a:rPr lang="en-US" altLang="ko-KR" sz="1600" b="0" dirty="0">
                <a:solidFill>
                  <a:schemeClr val="tx1"/>
                </a:solidFill>
                <a:ea typeface="Gulim" panose="020B0600000101010101" charset="-127"/>
                <a:sym typeface="+mn-ea"/>
              </a:rPr>
              <a:t>A</a:t>
            </a:r>
            <a:r>
              <a:rPr lang="en-US" altLang="ko-KR" sz="1600" b="0" dirty="0" smtClean="0">
                <a:solidFill>
                  <a:schemeClr val="tx1"/>
                </a:solidFill>
                <a:ea typeface="Gulim" panose="020B0600000101010101" charset="-127"/>
                <a:sym typeface="+mn-ea"/>
              </a:rPr>
              <a:t>ll parts may not exist in a link.</a:t>
            </a:r>
          </a:p>
          <a:p>
            <a:pPr marL="57150" indent="0">
              <a:buNone/>
            </a:pPr>
            <a:r>
              <a:rPr lang="en-US" altLang="ko-KR" sz="1600" b="0" dirty="0" smtClean="0">
                <a:ea typeface="Gulim" panose="020B0600000101010101" charset="-127"/>
                <a:sym typeface="+mn-ea"/>
              </a:rPr>
              <a:t>Note:  The entire link may be STR, non-STR or STR-constraint.</a:t>
            </a:r>
          </a:p>
          <a:p>
            <a:pPr lvl="1"/>
            <a:endParaRPr lang="en-US" dirty="0">
              <a:solidFill>
                <a:schemeClr val="tx1"/>
              </a:solidFill>
              <a:sym typeface="+mn-ea"/>
            </a:endParaRPr>
          </a:p>
          <a:p>
            <a:endParaRPr lang="en-US" dirty="0">
              <a:solidFill>
                <a:schemeClr val="tx1"/>
              </a:solidFill>
              <a:sym typeface="+mn-ea"/>
            </a:endParaRPr>
          </a:p>
          <a:p>
            <a:endParaRPr lang="en-US" dirty="0">
              <a:solidFill>
                <a:schemeClr val="tx1"/>
              </a:solidFill>
              <a:sym typeface="+mn-ea"/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sym typeface="+mn-ea"/>
            </a:endParaRPr>
          </a:p>
          <a:p>
            <a:endParaRPr lang="en-US" dirty="0">
              <a:solidFill>
                <a:schemeClr val="tx1"/>
              </a:solidFill>
              <a:sym typeface="+mn-ea"/>
            </a:endParaRPr>
          </a:p>
          <a:p>
            <a:endParaRPr lang="en-US" altLang="ko-KR" sz="2400" dirty="0" smtClean="0">
              <a:solidFill>
                <a:schemeClr val="tx1"/>
              </a:solidFill>
              <a:ea typeface="Gulim" panose="020B0600000101010101" charset="-127"/>
              <a:sym typeface="+mn-e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9" name="文本框 38"/>
          <p:cNvSpPr txBox="1"/>
          <p:nvPr/>
        </p:nvSpPr>
        <p:spPr>
          <a:xfrm>
            <a:off x="2131060" y="6176010"/>
            <a:ext cx="54292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Link 1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232525" y="6176010"/>
            <a:ext cx="58547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Link 2</a:t>
            </a:r>
          </a:p>
        </p:txBody>
      </p:sp>
      <p:cxnSp>
        <p:nvCxnSpPr>
          <p:cNvPr id="45" name="直接箭头连接符 44"/>
          <p:cNvCxnSpPr/>
          <p:nvPr/>
        </p:nvCxnSpPr>
        <p:spPr>
          <a:xfrm>
            <a:off x="1188720" y="6145530"/>
            <a:ext cx="701992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46" name="矩形 45"/>
          <p:cNvSpPr/>
          <p:nvPr/>
        </p:nvSpPr>
        <p:spPr>
          <a:xfrm>
            <a:off x="1680210" y="6050915"/>
            <a:ext cx="1423670" cy="9461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916805" y="6050915"/>
            <a:ext cx="3056890" cy="9461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左大括号 6"/>
          <p:cNvSpPr/>
          <p:nvPr/>
        </p:nvSpPr>
        <p:spPr>
          <a:xfrm rot="5400000">
            <a:off x="5444490" y="5379720"/>
            <a:ext cx="144145" cy="119888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左大括号 7"/>
          <p:cNvSpPr/>
          <p:nvPr/>
        </p:nvSpPr>
        <p:spPr>
          <a:xfrm rot="5400000">
            <a:off x="6643370" y="5379720"/>
            <a:ext cx="144145" cy="119888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左大括号 8"/>
          <p:cNvSpPr/>
          <p:nvPr/>
        </p:nvSpPr>
        <p:spPr>
          <a:xfrm rot="5400000">
            <a:off x="7570470" y="5652135"/>
            <a:ext cx="144145" cy="654685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129530" y="5631815"/>
            <a:ext cx="77533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Non-STR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184265" y="5631815"/>
            <a:ext cx="111506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STR-constraint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437120" y="5631815"/>
            <a:ext cx="46482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STR</a:t>
            </a:r>
          </a:p>
        </p:txBody>
      </p:sp>
      <p:sp>
        <p:nvSpPr>
          <p:cNvPr id="24" name="梯形 23"/>
          <p:cNvSpPr/>
          <p:nvPr/>
        </p:nvSpPr>
        <p:spPr>
          <a:xfrm>
            <a:off x="1682750" y="5474970"/>
            <a:ext cx="1421130" cy="575945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223770" y="5631815"/>
            <a:ext cx="3860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STR </a:t>
            </a:r>
            <a:r>
              <a:rPr lang="en-US" altLang="ko-KR" dirty="0" smtClean="0">
                <a:ea typeface="Gulim" panose="020B0600000101010101" charset="-127"/>
              </a:rPr>
              <a:t>in </a:t>
            </a:r>
            <a:r>
              <a:rPr lang="en-US" altLang="ko-KR" dirty="0">
                <a:sym typeface="+mn-ea"/>
              </a:rPr>
              <a:t>D</a:t>
            </a:r>
            <a:r>
              <a:rPr lang="en-US" dirty="0" smtClean="0">
                <a:sym typeface="+mn-ea"/>
              </a:rPr>
              <a:t>iscontinuous </a:t>
            </a:r>
            <a:r>
              <a:rPr lang="en-US" dirty="0">
                <a:sym typeface="+mn-ea"/>
              </a:rPr>
              <a:t>B</a:t>
            </a:r>
            <a:r>
              <a:rPr lang="en-US" dirty="0" smtClean="0">
                <a:sym typeface="+mn-ea"/>
              </a:rPr>
              <a:t>andwidth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8490" y="1553845"/>
            <a:ext cx="8240395" cy="2476500"/>
          </a:xfrm>
        </p:spPr>
        <p:txBody>
          <a:bodyPr/>
          <a:lstStyle/>
          <a:p>
            <a:r>
              <a:rPr lang="en-US" sz="2000" dirty="0">
                <a:sym typeface="+mn-ea"/>
              </a:rPr>
              <a:t>When link2 supports the </a:t>
            </a:r>
            <a:r>
              <a:rPr lang="en-US" sz="2000" dirty="0" smtClean="0">
                <a:sym typeface="+mn-ea"/>
              </a:rPr>
              <a:t>discontinuous </a:t>
            </a:r>
            <a:r>
              <a:rPr lang="en-US" sz="2000" dirty="0">
                <a:sym typeface="+mn-ea"/>
              </a:rPr>
              <a:t>bandwidth such as 80+80MHz and 160+160MHz, the affect of the interference on </a:t>
            </a:r>
            <a:r>
              <a:rPr lang="en-US" sz="2000" dirty="0" smtClean="0">
                <a:sym typeface="+mn-ea"/>
              </a:rPr>
              <a:t>two </a:t>
            </a:r>
            <a:r>
              <a:rPr lang="en-US" sz="2000" dirty="0">
                <a:sym typeface="+mn-ea"/>
              </a:rPr>
              <a:t>segments </a:t>
            </a:r>
            <a:r>
              <a:rPr lang="en-US" sz="2000" dirty="0" smtClean="0">
                <a:sym typeface="+mn-ea"/>
              </a:rPr>
              <a:t>are  </a:t>
            </a:r>
            <a:r>
              <a:rPr lang="en-US" sz="2000" dirty="0">
                <a:sym typeface="+mn-ea"/>
              </a:rPr>
              <a:t>different.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sym typeface="+mn-ea"/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sym typeface="+mn-ea"/>
              </a:rPr>
              <a:t>interference on each segment of the discontinues bandwidth also depends 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on the </a:t>
            </a:r>
            <a:r>
              <a:rPr lang="en-US" sz="1600" dirty="0" smtClean="0">
                <a:solidFill>
                  <a:schemeClr val="tx1"/>
                </a:solidFill>
                <a:sym typeface="+mn-ea"/>
              </a:rPr>
              <a:t>channel space between 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two segements.</a:t>
            </a:r>
            <a:endParaRPr lang="en-US" dirty="0">
              <a:solidFill>
                <a:srgbClr val="FF0000"/>
              </a:solidFill>
              <a:sym typeface="+mn-ea"/>
            </a:endParaRPr>
          </a:p>
          <a:p>
            <a:endParaRPr lang="en-US" altLang="ko-KR" sz="1600" dirty="0" smtClean="0">
              <a:ea typeface="Gulim" panose="020B0600000101010101" charset="-127"/>
              <a:sym typeface="+mn-ea"/>
            </a:endParaRPr>
          </a:p>
          <a:p>
            <a:pPr lvl="1"/>
            <a:endParaRPr lang="en-US" dirty="0">
              <a:sym typeface="+mn-ea"/>
            </a:endParaRPr>
          </a:p>
          <a:p>
            <a:endParaRPr lang="en-US" dirty="0">
              <a:sym typeface="+mn-ea"/>
            </a:endParaRPr>
          </a:p>
          <a:p>
            <a:endParaRPr lang="en-US" dirty="0">
              <a:sym typeface="+mn-ea"/>
            </a:endParaRPr>
          </a:p>
          <a:p>
            <a:pPr marL="0" indent="0">
              <a:buNone/>
            </a:pPr>
            <a:endParaRPr lang="en-US" dirty="0" smtClean="0">
              <a:sym typeface="+mn-ea"/>
            </a:endParaRPr>
          </a:p>
          <a:p>
            <a:endParaRPr lang="en-US" dirty="0">
              <a:sym typeface="+mn-ea"/>
            </a:endParaRPr>
          </a:p>
          <a:p>
            <a:endParaRPr lang="en-US" altLang="ko-KR" sz="240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cxnSp>
        <p:nvCxnSpPr>
          <p:cNvPr id="23" name="直接箭头连接符 22"/>
          <p:cNvCxnSpPr/>
          <p:nvPr/>
        </p:nvCxnSpPr>
        <p:spPr>
          <a:xfrm>
            <a:off x="1228725" y="5051425"/>
            <a:ext cx="701992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22" name="矩形 21"/>
          <p:cNvSpPr/>
          <p:nvPr/>
        </p:nvSpPr>
        <p:spPr>
          <a:xfrm>
            <a:off x="1377950" y="4956810"/>
            <a:ext cx="1813560" cy="9461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831590" y="4956810"/>
            <a:ext cx="1813560" cy="9461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209030" y="4956810"/>
            <a:ext cx="1813560" cy="9461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7" name="左大括号 16"/>
          <p:cNvSpPr/>
          <p:nvPr/>
        </p:nvSpPr>
        <p:spPr>
          <a:xfrm rot="16200000">
            <a:off x="5699125" y="3717290"/>
            <a:ext cx="457835" cy="419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" name="梯形 14"/>
          <p:cNvSpPr/>
          <p:nvPr/>
        </p:nvSpPr>
        <p:spPr>
          <a:xfrm>
            <a:off x="1377950" y="4380865"/>
            <a:ext cx="1812925" cy="575945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080260" y="4483735"/>
            <a:ext cx="3860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TX</a:t>
            </a:r>
          </a:p>
        </p:txBody>
      </p:sp>
      <p:sp>
        <p:nvSpPr>
          <p:cNvPr id="19" name="左大括号 18"/>
          <p:cNvSpPr/>
          <p:nvPr/>
        </p:nvSpPr>
        <p:spPr>
          <a:xfrm rot="16200000">
            <a:off x="4622165" y="4333875"/>
            <a:ext cx="234315" cy="1812925"/>
          </a:xfrm>
          <a:prstGeom prst="leftBrace">
            <a:avLst>
              <a:gd name="adj1" fmla="val 8333"/>
              <a:gd name="adj2" fmla="val 5002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0" name="左大括号 19"/>
          <p:cNvSpPr/>
          <p:nvPr/>
        </p:nvSpPr>
        <p:spPr>
          <a:xfrm rot="16200000">
            <a:off x="7000240" y="4333875"/>
            <a:ext cx="234315" cy="1812925"/>
          </a:xfrm>
          <a:prstGeom prst="leftBrace">
            <a:avLst>
              <a:gd name="adj1" fmla="val 8333"/>
              <a:gd name="adj2" fmla="val 5002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027805" y="5397500"/>
            <a:ext cx="142113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 dirty="0"/>
              <a:t> Frequency Segment  0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407150" y="5397500"/>
            <a:ext cx="142113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 dirty="0"/>
              <a:t> Frequency Segment 1</a:t>
            </a:r>
          </a:p>
        </p:txBody>
      </p:sp>
      <p:sp>
        <p:nvSpPr>
          <p:cNvPr id="26" name="左大括号 25"/>
          <p:cNvSpPr/>
          <p:nvPr/>
        </p:nvSpPr>
        <p:spPr>
          <a:xfrm rot="16200000">
            <a:off x="2167890" y="4333875"/>
            <a:ext cx="234315" cy="1812925"/>
          </a:xfrm>
          <a:prstGeom prst="leftBrace">
            <a:avLst>
              <a:gd name="adj1" fmla="val 8333"/>
              <a:gd name="adj2" fmla="val 5002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2002155" y="5397500"/>
            <a:ext cx="54292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Link 1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5668010" y="6042025"/>
            <a:ext cx="58547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Link 2</a:t>
            </a:r>
          </a:p>
        </p:txBody>
      </p:sp>
      <p:sp>
        <p:nvSpPr>
          <p:cNvPr id="30" name="左大括号 29"/>
          <p:cNvSpPr/>
          <p:nvPr/>
        </p:nvSpPr>
        <p:spPr>
          <a:xfrm rot="5400000">
            <a:off x="4666615" y="3924935"/>
            <a:ext cx="144145" cy="181229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1" name="左大括号 30"/>
          <p:cNvSpPr/>
          <p:nvPr/>
        </p:nvSpPr>
        <p:spPr>
          <a:xfrm rot="5400000">
            <a:off x="7042785" y="3924935"/>
            <a:ext cx="144145" cy="181229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351655" y="4483735"/>
            <a:ext cx="77533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Non-STR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6727190" y="4483735"/>
            <a:ext cx="5765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   STR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 Capability Indication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  <a:ea typeface="Gulim" panose="020B0600000101010101" charset="-127"/>
              </a:rPr>
              <a:t>Unit in Channelization </a:t>
            </a:r>
            <a:endParaRPr lang="en-US" altLang="ko-KR" sz="1665" dirty="0" smtClean="0">
              <a:solidFill>
                <a:srgbClr val="FF0000"/>
              </a:solidFill>
              <a:ea typeface="Gulim" panose="020B0600000101010101" charset="-127"/>
            </a:endParaRPr>
          </a:p>
          <a:p>
            <a:pPr lvl="1"/>
            <a:r>
              <a:rPr lang="en-US" altLang="ko-KR" sz="1665" dirty="0" smtClean="0">
                <a:ea typeface="Gulim" panose="020B0600000101010101" charset="-127"/>
              </a:rPr>
              <a:t>The channelization is in the unit of 20MHz in IEEE802.11.</a:t>
            </a:r>
          </a:p>
          <a:p>
            <a:pPr lvl="1"/>
            <a:r>
              <a:rPr lang="en-US" altLang="ko-KR" sz="1665" dirty="0" smtClean="0">
                <a:ea typeface="Gulim" panose="020B0600000101010101" charset="-127"/>
              </a:rPr>
              <a:t>The transmission of management frames such as Beacon is in 20MHz BW</a:t>
            </a:r>
          </a:p>
          <a:p>
            <a:pPr lvl="1"/>
            <a:r>
              <a:rPr lang="en-US" altLang="ko-KR" sz="1665" dirty="0" smtClean="0">
                <a:ea typeface="Gulim" panose="020B0600000101010101" charset="-127"/>
              </a:rPr>
              <a:t>The transimission of the preamble is in the unit of 20MHz BW.</a:t>
            </a:r>
          </a:p>
          <a:p>
            <a:pPr lvl="1"/>
            <a:r>
              <a:rPr lang="en-US" altLang="ko-KR" sz="1665" dirty="0" smtClean="0">
                <a:solidFill>
                  <a:schemeClr val="tx1"/>
                </a:solidFill>
                <a:ea typeface="Gulim" panose="020B0600000101010101" charset="-127"/>
                <a:cs typeface="+mn-ea"/>
              </a:rPr>
              <a:t>To align with the existing specification, the measurement and capability indication should be in units of 20MHz for ML operation.</a:t>
            </a:r>
            <a:endParaRPr lang="en-US" altLang="ko-KR" sz="1600" b="1" dirty="0" smtClean="0">
              <a:solidFill>
                <a:srgbClr val="FF0000"/>
              </a:solidFill>
              <a:ea typeface="Gulim" panose="020B0600000101010101" charset="-127"/>
            </a:endParaRPr>
          </a:p>
          <a:p>
            <a:r>
              <a:rPr lang="en-US" altLang="ko-KR" sz="2000" dirty="0" smtClean="0">
                <a:ea typeface="Gulim" panose="020B0600000101010101" charset="-127"/>
              </a:rPr>
              <a:t>Two options for the STR capability </a:t>
            </a:r>
            <a:r>
              <a:rPr lang="en-US" altLang="ko-KR" sz="2000" dirty="0" smtClean="0">
                <a:solidFill>
                  <a:schemeClr val="tx1"/>
                </a:solidFill>
                <a:ea typeface="Gulim" panose="020B0600000101010101" charset="-127"/>
              </a:rPr>
              <a:t>indication</a:t>
            </a:r>
            <a:r>
              <a:rPr lang="en-US" altLang="ko-KR" sz="2000" dirty="0" smtClean="0">
                <a:ea typeface="Gulim" panose="020B0600000101010101" charset="-127"/>
              </a:rPr>
              <a:t>.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Option 1 : Non-AP MLD determines</a:t>
            </a:r>
            <a:r>
              <a:rPr lang="en-US" altLang="ko-KR" sz="1600" dirty="0" smtClean="0">
                <a:solidFill>
                  <a:srgbClr val="FF0000"/>
                </a:solidFill>
                <a:ea typeface="Gulim" panose="020B0600000101010101" charset="-127"/>
              </a:rPr>
              <a:t> </a:t>
            </a:r>
            <a:r>
              <a:rPr lang="en-US" altLang="ko-KR" sz="1600" dirty="0" smtClean="0">
                <a:ea typeface="Gulim" panose="020B0600000101010101" charset="-127"/>
              </a:rPr>
              <a:t>the STR capability (STR part, non-STR part or STR-constraint part) and report it to AP MLD.</a:t>
            </a:r>
            <a:endParaRPr lang="en-US" altLang="ko-KR" sz="1665" dirty="0" smtClean="0">
              <a:ea typeface="Gulim" panose="020B0600000101010101" charset="-127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Pros</a:t>
            </a: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:  Overhead 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is </a:t>
            </a: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low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Cons: 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AP MLD cannot obtain the accurate cross link </a:t>
            </a: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interference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600" dirty="0">
                <a:solidFill>
                  <a:schemeClr val="tx1"/>
                </a:solidFill>
                <a:ea typeface="Gulim" panose="020B0600000101010101" charset="-127"/>
              </a:rPr>
              <a:t>Option 2 : Non-AP MLD measures the </a:t>
            </a:r>
            <a:r>
              <a:rPr lang="en-US" altLang="zh-CN" sz="1600" dirty="0">
                <a:solidFill>
                  <a:schemeClr val="tx1"/>
                </a:solidFill>
                <a:ea typeface="Gulim" panose="020B0600000101010101" charset="-127"/>
                <a:sym typeface="+mn-ea"/>
              </a:rPr>
              <a:t>cross link interference level, and report it to AP MLD.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Pros: AP MLD obtains the accurate cross link </a:t>
            </a: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interference from non-AP MLD, and easily control 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the </a:t>
            </a: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transmission to the non-AP MLD over multi-link.</a:t>
            </a:r>
            <a:endParaRPr lang="en-US" altLang="zh-CN" sz="1600" dirty="0">
              <a:solidFill>
                <a:schemeClr val="tx1"/>
              </a:solidFill>
              <a:latin typeface="Times New Roman" panose="02020603050405020304" pitchFamily="18" charset="0"/>
              <a:ea typeface="楷体_GB2312" pitchFamily="49" charset="-122"/>
              <a:sym typeface="+mn-ea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Cons:  larger overhead </a:t>
            </a: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comparing 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to </a:t>
            </a: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Option 1,</a:t>
            </a:r>
            <a:r>
              <a:rPr lang="en-US" altLang="zh-CN" sz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 </a:t>
            </a: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OBSS inference is dynamic.</a:t>
            </a:r>
            <a:endParaRPr lang="en-US" altLang="ko-KR" sz="1600" dirty="0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marL="457200" lvl="1" indent="0">
              <a:buNone/>
            </a:pPr>
            <a:endParaRPr lang="en-US" altLang="ko-KR" sz="1665" dirty="0" smtClean="0">
              <a:ea typeface="Gulim" panose="020B0600000101010101" charset="-127"/>
            </a:endParaRPr>
          </a:p>
          <a:p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 Primary Channel </a:t>
            </a:r>
            <a:r>
              <a:rPr lang="en-US" altLang="ko-KR" dirty="0">
                <a:ea typeface="Gulim" panose="020B0600000101010101" charset="-127"/>
              </a:rPr>
              <a:t>S</a:t>
            </a:r>
            <a:r>
              <a:rPr lang="en-US" altLang="ko-KR" dirty="0" smtClean="0">
                <a:ea typeface="Gulim" panose="020B0600000101010101" charset="-127"/>
              </a:rPr>
              <a:t>election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sz="2000" dirty="0" smtClean="0">
                <a:ea typeface="Gulim" panose="020B0600000101010101" charset="-127"/>
              </a:rPr>
              <a:t>An accurate distinction between STR </a:t>
            </a:r>
            <a:r>
              <a:rPr lang="en-US" altLang="ko-KR" sz="2000" dirty="0" smtClean="0">
                <a:solidFill>
                  <a:schemeClr val="tx1"/>
                </a:solidFill>
                <a:ea typeface="Gulim" panose="020B0600000101010101" charset="-127"/>
              </a:rPr>
              <a:t>part and non-STR part of the operation bandwidth could allow to efficiently use</a:t>
            </a:r>
            <a:r>
              <a:rPr lang="en-US" altLang="ko-KR" sz="2000" dirty="0" smtClean="0">
                <a:ea typeface="Gulim" panose="020B0600000101010101" charset="-127"/>
              </a:rPr>
              <a:t> the channel  for improving throughput and reducing delay.</a:t>
            </a:r>
          </a:p>
          <a:p>
            <a:r>
              <a:rPr lang="en-US" altLang="ko-KR" sz="2000" dirty="0" smtClean="0">
                <a:ea typeface="Gulim" panose="020B0600000101010101" charset="-127"/>
              </a:rPr>
              <a:t>IEEE 802.11 basic operation is based on primary 20MHz channel. So an AP MLD should set up the BSS with a primary 20MHz channel that coincides with STR </a:t>
            </a:r>
            <a:r>
              <a:rPr lang="en-US" altLang="ko-KR" sz="2000" dirty="0" smtClean="0">
                <a:solidFill>
                  <a:schemeClr val="tx1"/>
                </a:solidFill>
                <a:ea typeface="Gulim" panose="020B0600000101010101" charset="-127"/>
              </a:rPr>
              <a:t>part</a:t>
            </a:r>
            <a:r>
              <a:rPr lang="en-US" altLang="ko-KR" sz="2000" dirty="0" smtClean="0">
                <a:ea typeface="Gulim" panose="020B0600000101010101" charset="-127"/>
              </a:rPr>
              <a:t>. </a:t>
            </a:r>
          </a:p>
          <a:p>
            <a:pPr lvl="1"/>
            <a:r>
              <a:rPr lang="en-US" altLang="ko-KR" sz="1495" dirty="0" smtClean="0">
                <a:ea typeface="Gulim" panose="020B0600000101010101" charset="-127"/>
              </a:rPr>
              <a:t>Different non-AP MLD may have the different STR </a:t>
            </a:r>
            <a:r>
              <a:rPr lang="en-US" altLang="ko-KR" sz="1495" dirty="0" smtClean="0">
                <a:solidFill>
                  <a:schemeClr val="tx1"/>
                </a:solidFill>
                <a:ea typeface="Gulim" panose="020B0600000101010101" charset="-127"/>
              </a:rPr>
              <a:t>part</a:t>
            </a:r>
            <a:r>
              <a:rPr lang="en-US" altLang="ko-KR" sz="1495" dirty="0" smtClean="0">
                <a:ea typeface="Gulim" panose="020B0600000101010101" charset="-127"/>
              </a:rPr>
              <a:t>, it's better </a:t>
            </a:r>
            <a:r>
              <a:rPr lang="en-US" altLang="ko-KR" sz="1495" dirty="0" smtClean="0">
                <a:solidFill>
                  <a:schemeClr val="tx1"/>
                </a:solidFill>
                <a:ea typeface="Gulim" panose="020B0600000101010101" charset="-127"/>
              </a:rPr>
              <a:t>to select a </a:t>
            </a:r>
            <a:r>
              <a:rPr lang="en-US" altLang="ko-KR" sz="1495" dirty="0" smtClean="0">
                <a:ea typeface="Gulim" panose="020B0600000101010101" charset="-127"/>
              </a:rPr>
              <a:t>primary 20MHz channel in common STR </a:t>
            </a:r>
            <a:r>
              <a:rPr lang="en-US" altLang="ko-KR" sz="1495" dirty="0" smtClean="0">
                <a:solidFill>
                  <a:schemeClr val="tx1"/>
                </a:solidFill>
                <a:uFillTx/>
                <a:ea typeface="Gulim" panose="020B0600000101010101" charset="-127"/>
              </a:rPr>
              <a:t>part.</a:t>
            </a:r>
          </a:p>
          <a:p>
            <a:pPr lvl="1"/>
            <a:r>
              <a:rPr lang="en-US" altLang="ko-KR" sz="1495" dirty="0" smtClean="0">
                <a:ea typeface="Gulim" panose="020B0600000101010101" charset="-127"/>
              </a:rPr>
              <a:t>If AP  MLD selects a primary 20MHz channel in the non-STR part, the entire link is non-STR.</a:t>
            </a:r>
          </a:p>
          <a:p>
            <a:endParaRPr lang="en-US" altLang="ko-KR" sz="1800" dirty="0" smtClean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cxnSp>
        <p:nvCxnSpPr>
          <p:cNvPr id="23" name="直接箭头连接符 22"/>
          <p:cNvCxnSpPr/>
          <p:nvPr/>
        </p:nvCxnSpPr>
        <p:spPr>
          <a:xfrm>
            <a:off x="1085215" y="5410200"/>
            <a:ext cx="701992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22" name="矩形 21"/>
          <p:cNvSpPr/>
          <p:nvPr/>
        </p:nvSpPr>
        <p:spPr>
          <a:xfrm>
            <a:off x="1234440" y="5315585"/>
            <a:ext cx="1813560" cy="9461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688080" y="5315585"/>
            <a:ext cx="1813560" cy="9461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065520" y="5315585"/>
            <a:ext cx="1813560" cy="9461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7" name="左大括号 16"/>
          <p:cNvSpPr/>
          <p:nvPr/>
        </p:nvSpPr>
        <p:spPr>
          <a:xfrm rot="16200000">
            <a:off x="5574030" y="4058285"/>
            <a:ext cx="421640" cy="419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" name="梯形 14"/>
          <p:cNvSpPr/>
          <p:nvPr/>
        </p:nvSpPr>
        <p:spPr>
          <a:xfrm>
            <a:off x="1234440" y="4739640"/>
            <a:ext cx="1812925" cy="575945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936750" y="4842510"/>
            <a:ext cx="3860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TX</a:t>
            </a:r>
          </a:p>
        </p:txBody>
      </p:sp>
      <p:sp>
        <p:nvSpPr>
          <p:cNvPr id="19" name="左大括号 18"/>
          <p:cNvSpPr/>
          <p:nvPr/>
        </p:nvSpPr>
        <p:spPr>
          <a:xfrm rot="16200000">
            <a:off x="4478655" y="4692650"/>
            <a:ext cx="234315" cy="1812925"/>
          </a:xfrm>
          <a:prstGeom prst="leftBrace">
            <a:avLst>
              <a:gd name="adj1" fmla="val 8333"/>
              <a:gd name="adj2" fmla="val 5002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0" name="左大括号 19"/>
          <p:cNvSpPr/>
          <p:nvPr/>
        </p:nvSpPr>
        <p:spPr>
          <a:xfrm rot="16200000">
            <a:off x="6856730" y="4692650"/>
            <a:ext cx="234315" cy="1812925"/>
          </a:xfrm>
          <a:prstGeom prst="leftBrace">
            <a:avLst>
              <a:gd name="adj1" fmla="val 8333"/>
              <a:gd name="adj2" fmla="val 5002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884295" y="5756275"/>
            <a:ext cx="142113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 dirty="0"/>
              <a:t> Frequency Segment  0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263640" y="5756275"/>
            <a:ext cx="142113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 dirty="0"/>
              <a:t> Frequency Segment 1</a:t>
            </a:r>
          </a:p>
        </p:txBody>
      </p:sp>
      <p:sp>
        <p:nvSpPr>
          <p:cNvPr id="26" name="左大括号 25"/>
          <p:cNvSpPr/>
          <p:nvPr/>
        </p:nvSpPr>
        <p:spPr>
          <a:xfrm rot="16200000">
            <a:off x="2024380" y="4692650"/>
            <a:ext cx="234315" cy="1812925"/>
          </a:xfrm>
          <a:prstGeom prst="leftBrace">
            <a:avLst>
              <a:gd name="adj1" fmla="val 8333"/>
              <a:gd name="adj2" fmla="val 5002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858645" y="5756275"/>
            <a:ext cx="54292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Link 1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5524500" y="6257290"/>
            <a:ext cx="58547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Link 2</a:t>
            </a:r>
          </a:p>
        </p:txBody>
      </p:sp>
      <p:sp>
        <p:nvSpPr>
          <p:cNvPr id="30" name="左大括号 29"/>
          <p:cNvSpPr/>
          <p:nvPr/>
        </p:nvSpPr>
        <p:spPr>
          <a:xfrm rot="5400000">
            <a:off x="4523105" y="4283710"/>
            <a:ext cx="144145" cy="181229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1" name="左大括号 30"/>
          <p:cNvSpPr/>
          <p:nvPr/>
        </p:nvSpPr>
        <p:spPr>
          <a:xfrm rot="5400000">
            <a:off x="6899275" y="4283710"/>
            <a:ext cx="144145" cy="181229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208145" y="4842510"/>
            <a:ext cx="77533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Non-STR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6583680" y="4842510"/>
            <a:ext cx="5765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   STR</a:t>
            </a:r>
          </a:p>
        </p:txBody>
      </p:sp>
      <p:sp>
        <p:nvSpPr>
          <p:cNvPr id="4" name="矩形 3"/>
          <p:cNvSpPr/>
          <p:nvPr/>
        </p:nvSpPr>
        <p:spPr>
          <a:xfrm>
            <a:off x="7226300" y="5315585"/>
            <a:ext cx="321945" cy="9461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7" name="曲线连接符 6"/>
          <p:cNvCxnSpPr>
            <a:stCxn id="4" idx="0"/>
          </p:cNvCxnSpPr>
          <p:nvPr/>
        </p:nvCxnSpPr>
        <p:spPr>
          <a:xfrm rot="16200000">
            <a:off x="7304405" y="4879340"/>
            <a:ext cx="447675" cy="281305"/>
          </a:xfrm>
          <a:prstGeom prst="curvedConnector3">
            <a:avLst>
              <a:gd name="adj1" fmla="val 4992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" name="文本框 7"/>
          <p:cNvSpPr txBox="1"/>
          <p:nvPr/>
        </p:nvSpPr>
        <p:spPr>
          <a:xfrm>
            <a:off x="6914515" y="4622800"/>
            <a:ext cx="1464945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/>
              <a:t>primary 20 MHz channel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Transmission </a:t>
            </a:r>
            <a:r>
              <a:rPr lang="en-US" altLang="ko-KR" dirty="0">
                <a:ea typeface="Gulim" panose="020B0600000101010101" charset="-127"/>
              </a:rPr>
              <a:t>P</a:t>
            </a:r>
            <a:r>
              <a:rPr lang="en-US" altLang="ko-KR" dirty="0" smtClean="0">
                <a:ea typeface="Gulim" panose="020B0600000101010101" charset="-127"/>
              </a:rPr>
              <a:t>rocedure 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4" name="矩形 3"/>
          <p:cNvSpPr/>
          <p:nvPr/>
        </p:nvSpPr>
        <p:spPr>
          <a:xfrm>
            <a:off x="651510" y="3138170"/>
            <a:ext cx="1296035" cy="3044190"/>
          </a:xfrm>
          <a:prstGeom prst="rect">
            <a:avLst/>
          </a:prstGeom>
          <a:solidFill>
            <a:schemeClr val="bg1">
              <a:alpha val="16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096125" y="3092450"/>
            <a:ext cx="1296035" cy="3089910"/>
          </a:xfrm>
          <a:prstGeom prst="rect">
            <a:avLst/>
          </a:prstGeom>
          <a:solidFill>
            <a:schemeClr val="bg1">
              <a:alpha val="16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31850" y="3942715"/>
            <a:ext cx="935990" cy="360045"/>
          </a:xfrm>
          <a:prstGeom prst="rect">
            <a:avLst/>
          </a:prstGeom>
          <a:solidFill>
            <a:schemeClr val="bg1">
              <a:alpha val="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31215" y="5412105"/>
            <a:ext cx="935990" cy="360045"/>
          </a:xfrm>
          <a:prstGeom prst="rect">
            <a:avLst/>
          </a:prstGeom>
          <a:solidFill>
            <a:schemeClr val="bg1">
              <a:alpha val="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275830" y="3977005"/>
            <a:ext cx="935990" cy="360045"/>
          </a:xfrm>
          <a:prstGeom prst="rect">
            <a:avLst/>
          </a:prstGeom>
          <a:solidFill>
            <a:schemeClr val="bg1">
              <a:alpha val="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275830" y="5412105"/>
            <a:ext cx="935990" cy="360045"/>
          </a:xfrm>
          <a:prstGeom prst="rect">
            <a:avLst/>
          </a:prstGeom>
          <a:solidFill>
            <a:schemeClr val="bg1">
              <a:alpha val="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2735580" y="4359910"/>
            <a:ext cx="402780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" name="直接连接符 16"/>
          <p:cNvCxnSpPr/>
          <p:nvPr/>
        </p:nvCxnSpPr>
        <p:spPr>
          <a:xfrm>
            <a:off x="2727325" y="5674360"/>
            <a:ext cx="402780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" name="文本框 9"/>
          <p:cNvSpPr txBox="1"/>
          <p:nvPr/>
        </p:nvSpPr>
        <p:spPr>
          <a:xfrm>
            <a:off x="1086485" y="3984625"/>
            <a:ext cx="53403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STA2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085215" y="5454015"/>
            <a:ext cx="53403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STA1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500620" y="4020185"/>
            <a:ext cx="45339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AP2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7504430" y="5454015"/>
            <a:ext cx="45339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AP1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2141855" y="4143375"/>
            <a:ext cx="58547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Link 2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2115185" y="5520690"/>
            <a:ext cx="58547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Link 1</a:t>
            </a:r>
          </a:p>
        </p:txBody>
      </p:sp>
      <p:sp>
        <p:nvSpPr>
          <p:cNvPr id="32" name="矩形 31"/>
          <p:cNvSpPr/>
          <p:nvPr/>
        </p:nvSpPr>
        <p:spPr>
          <a:xfrm>
            <a:off x="3411220" y="5063490"/>
            <a:ext cx="202438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5683250" y="5062855"/>
            <a:ext cx="666115" cy="6146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3949065" y="5233670"/>
            <a:ext cx="70866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/>
              <a:t>Data (UL)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5725160" y="5245100"/>
            <a:ext cx="62484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BA(DL)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02640" y="6249035"/>
            <a:ext cx="11455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non-AP MLD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7444105" y="6254750"/>
            <a:ext cx="9480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AP MLD</a:t>
            </a:r>
          </a:p>
        </p:txBody>
      </p:sp>
      <p:sp>
        <p:nvSpPr>
          <p:cNvPr id="22" name="矩形 21"/>
          <p:cNvSpPr/>
          <p:nvPr/>
        </p:nvSpPr>
        <p:spPr>
          <a:xfrm>
            <a:off x="2886710" y="3138170"/>
            <a:ext cx="422275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886710" y="3290570"/>
            <a:ext cx="422275" cy="152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2886710" y="3442970"/>
            <a:ext cx="422275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2886710" y="3595370"/>
            <a:ext cx="422275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2889885" y="3747770"/>
            <a:ext cx="422275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2889885" y="3900170"/>
            <a:ext cx="422275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2889885" y="4052570"/>
            <a:ext cx="422275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2889885" y="4204970"/>
            <a:ext cx="422275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2889885" y="5063490"/>
            <a:ext cx="422275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lvl="0" algn="l">
              <a:buClrTx/>
              <a:buSzTx/>
            </a:pPr>
            <a:endParaRPr lang="zh-CN" altLang="en-US" sz="1800" smtClean="0">
              <a:ln>
                <a:noFill/>
              </a:ln>
              <a:effectLst/>
              <a:cs typeface="Arial" panose="020B0604020202020204" pitchFamily="34" charset="0"/>
              <a:sym typeface="+mn-ea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2889885" y="5215890"/>
            <a:ext cx="422275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lvl="0" algn="l">
              <a:buClrTx/>
              <a:buSzTx/>
            </a:pPr>
            <a:endParaRPr lang="zh-CN" altLang="en-US" sz="1800" smtClean="0">
              <a:ln>
                <a:noFill/>
              </a:ln>
              <a:effectLst/>
              <a:cs typeface="Arial" panose="020B0604020202020204" pitchFamily="34" charset="0"/>
              <a:sym typeface="+mn-ea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2889885" y="5368290"/>
            <a:ext cx="422275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lvl="0" algn="l">
              <a:buClrTx/>
              <a:buSzTx/>
            </a:pPr>
            <a:endParaRPr lang="zh-CN" altLang="en-US" sz="1800" smtClean="0">
              <a:ln>
                <a:noFill/>
              </a:ln>
              <a:effectLst/>
              <a:cs typeface="Arial" panose="020B0604020202020204" pitchFamily="34" charset="0"/>
              <a:sym typeface="+mn-ea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2889885" y="5520690"/>
            <a:ext cx="422275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lvl="0" algn="l">
              <a:buClrTx/>
              <a:buSzTx/>
            </a:pPr>
            <a:endParaRPr lang="zh-CN" altLang="en-US" sz="1800" smtClean="0">
              <a:ln>
                <a:noFill/>
              </a:ln>
              <a:effectLst/>
              <a:cs typeface="Arial" panose="020B0604020202020204" pitchFamily="34" charset="0"/>
              <a:sym typeface="+mn-ea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3787775" y="3138170"/>
            <a:ext cx="185801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4341495" y="3319780"/>
            <a:ext cx="70866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/>
              <a:t>Data (DL)</a:t>
            </a:r>
          </a:p>
        </p:txBody>
      </p:sp>
      <p:sp>
        <p:nvSpPr>
          <p:cNvPr id="59" name="矩形 58"/>
          <p:cNvSpPr/>
          <p:nvPr/>
        </p:nvSpPr>
        <p:spPr>
          <a:xfrm>
            <a:off x="5988685" y="3138170"/>
            <a:ext cx="666115" cy="6146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6030595" y="3320415"/>
            <a:ext cx="62420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BA(UL)</a:t>
            </a:r>
          </a:p>
        </p:txBody>
      </p:sp>
      <p:sp>
        <p:nvSpPr>
          <p:cNvPr id="61" name="左大括号 60"/>
          <p:cNvSpPr/>
          <p:nvPr/>
        </p:nvSpPr>
        <p:spPr>
          <a:xfrm rot="10800000">
            <a:off x="3330575" y="3752850"/>
            <a:ext cx="234315" cy="603885"/>
          </a:xfrm>
          <a:prstGeom prst="leftBrace">
            <a:avLst>
              <a:gd name="adj1" fmla="val 8333"/>
              <a:gd name="adj2" fmla="val 5002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2" name="左大括号 61"/>
          <p:cNvSpPr/>
          <p:nvPr/>
        </p:nvSpPr>
        <p:spPr>
          <a:xfrm>
            <a:off x="2599690" y="3154680"/>
            <a:ext cx="234315" cy="603885"/>
          </a:xfrm>
          <a:prstGeom prst="leftBrace">
            <a:avLst>
              <a:gd name="adj1" fmla="val 8333"/>
              <a:gd name="adj2" fmla="val 5002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3564890" y="3932555"/>
            <a:ext cx="1505585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/>
              <a:t>Non-STR BW with Link1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2005965" y="3258185"/>
            <a:ext cx="7442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/>
              <a:t>STR </a:t>
            </a:r>
            <a:r>
              <a:rPr lang="en-US" altLang="zh-CN" sz="1000" dirty="0">
                <a:solidFill>
                  <a:schemeClr val="tx1"/>
                </a:solidFill>
              </a:rPr>
              <a:t>part</a:t>
            </a:r>
            <a:endParaRPr lang="en-US" altLang="zh-CN" sz="1000" dirty="0"/>
          </a:p>
          <a:p>
            <a:r>
              <a:rPr lang="en-US" altLang="zh-CN" sz="1000" dirty="0"/>
              <a:t>with Link1</a:t>
            </a:r>
          </a:p>
        </p:txBody>
      </p:sp>
      <p:sp>
        <p:nvSpPr>
          <p:cNvPr id="14" name="内容占位符 2"/>
          <p:cNvSpPr>
            <a:spLocks noGrp="1"/>
          </p:cNvSpPr>
          <p:nvPr/>
        </p:nvSpPr>
        <p:spPr>
          <a:xfrm>
            <a:off x="666115" y="1649095"/>
            <a:ext cx="7772400" cy="10325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 smtClean="0">
                <a:solidFill>
                  <a:schemeClr val="tx1"/>
                </a:solidFill>
                <a:ea typeface="Gulim" panose="020B0600000101010101" charset="-127"/>
              </a:rPr>
              <a:t>STR Transmission </a:t>
            </a:r>
          </a:p>
          <a:p>
            <a:pPr lvl="1"/>
            <a:r>
              <a:rPr lang="en-US" altLang="ko-KR" sz="1600" dirty="0" smtClean="0">
                <a:solidFill>
                  <a:schemeClr val="tx1"/>
                </a:solidFill>
                <a:ea typeface="Gulim" panose="020B0600000101010101" charset="-127"/>
              </a:rPr>
              <a:t>If STR part and non-STR part of the bandwidth can be distinguished, AP MLD or non-AP MLD can use of STR part of the bandwidth to perform STR transmission to improve the throughput and reduce the latency. </a:t>
            </a:r>
            <a:endParaRPr lang="en-US" altLang="ko-KR" sz="1600" b="0" dirty="0" smtClean="0">
              <a:solidFill>
                <a:schemeClr val="tx1"/>
              </a:solidFill>
              <a:ea typeface="Gulim" panose="020B0600000101010101" charset="-127"/>
            </a:endParaRPr>
          </a:p>
        </p:txBody>
      </p:sp>
      <p:cxnSp>
        <p:nvCxnSpPr>
          <p:cNvPr id="18" name="曲线连接符 17"/>
          <p:cNvCxnSpPr>
            <a:stCxn id="24" idx="3"/>
          </p:cNvCxnSpPr>
          <p:nvPr/>
        </p:nvCxnSpPr>
        <p:spPr>
          <a:xfrm flipV="1">
            <a:off x="3308985" y="3067685"/>
            <a:ext cx="254635" cy="37084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文本框 18"/>
          <p:cNvSpPr txBox="1"/>
          <p:nvPr/>
        </p:nvSpPr>
        <p:spPr>
          <a:xfrm>
            <a:off x="3262630" y="2816860"/>
            <a:ext cx="1464945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/>
              <a:t>primary 20 MHz channel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1133</Words>
  <Application>Microsoft Office PowerPoint</Application>
  <PresentationFormat>On-screen Show (4:3)</PresentationFormat>
  <Paragraphs>172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Gulim</vt:lpstr>
      <vt:lpstr>MS Gothic</vt:lpstr>
      <vt:lpstr>宋体</vt:lpstr>
      <vt:lpstr>楷体_GB2312</vt:lpstr>
      <vt:lpstr>Arial</vt:lpstr>
      <vt:lpstr>Calibri</vt:lpstr>
      <vt:lpstr>Times New Roman</vt:lpstr>
      <vt:lpstr>802-11-Submission</vt:lpstr>
      <vt:lpstr>PowerPoint Presentation</vt:lpstr>
      <vt:lpstr>Abstract</vt:lpstr>
      <vt:lpstr>Background</vt:lpstr>
      <vt:lpstr>Introduction</vt:lpstr>
      <vt:lpstr>STR  in Continuous Bandwidth</vt:lpstr>
      <vt:lpstr>STR in Discontinuous Bandwidth</vt:lpstr>
      <vt:lpstr>STR Capability Indication</vt:lpstr>
      <vt:lpstr> Primary Channel Selection</vt:lpstr>
      <vt:lpstr>Transmission Procedure  </vt:lpstr>
      <vt:lpstr>Summary</vt:lpstr>
      <vt:lpstr>Straw Poll 1</vt:lpstr>
      <vt:lpstr>Straw Poll 2</vt:lpstr>
      <vt:lpstr>Straw Poll 3</vt:lpstr>
      <vt:lpstr>References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206</cp:revision>
  <dcterms:created xsi:type="dcterms:W3CDTF">2019-01-11T20:08:00Z</dcterms:created>
  <dcterms:modified xsi:type="dcterms:W3CDTF">2020-08-13T14:16:15Z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2052-10.8.2.6613</vt:lpwstr>
  </property>
</Properties>
</file>