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331" r:id="rId2"/>
    <p:sldId id="930" r:id="rId3"/>
    <p:sldId id="1076" r:id="rId4"/>
    <p:sldId id="1081" r:id="rId5"/>
    <p:sldId id="1089" r:id="rId6"/>
    <p:sldId id="1090" r:id="rId7"/>
    <p:sldId id="1112" r:id="rId8"/>
    <p:sldId id="1075" r:id="rId9"/>
    <p:sldId id="1109" r:id="rId10"/>
    <p:sldId id="1110" r:id="rId11"/>
    <p:sldId id="1111" r:id="rId12"/>
    <p:sldId id="1104" r:id="rId13"/>
    <p:sldId id="1105" r:id="rId14"/>
    <p:sldId id="1107" r:id="rId15"/>
    <p:sldId id="1108" r:id="rId16"/>
    <p:sldId id="1045" r:id="rId17"/>
    <p:sldId id="1103" r:id="rId18"/>
    <p:sldId id="1106" r:id="rId19"/>
    <p:sldId id="978" r:id="rId2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66FF99"/>
    <a:srgbClr val="FFFF99"/>
    <a:srgbClr val="FFCCFF"/>
    <a:srgbClr val="0000FF"/>
    <a:srgbClr val="EAEAEA"/>
    <a:srgbClr val="FF5050"/>
    <a:srgbClr val="004232"/>
    <a:srgbClr val="000000"/>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8" autoAdjust="0"/>
    <p:restoredTop sz="96649" autoAdjust="0"/>
  </p:normalViewPr>
  <p:slideViewPr>
    <p:cSldViewPr>
      <p:cViewPr varScale="1">
        <p:scale>
          <a:sx n="106" d="100"/>
          <a:sy n="106" d="100"/>
        </p:scale>
        <p:origin x="738" y="11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6" y="-72"/>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4365446" y="96123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dirty="0" smtClean="0"/>
              <a:t>Matthew Fischer (Broadcom)</a:t>
            </a:r>
            <a:endParaRPr lang="en-GB" dirty="0"/>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866932" y="9615488"/>
            <a:ext cx="22878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Matthew Fischer (Broadcom)</a:t>
            </a:r>
            <a:endParaRPr lang="en-GB" dirty="0"/>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17931"/>
            <a:ext cx="1198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smtClean="0"/>
              <a:t>November </a:t>
            </a:r>
            <a:r>
              <a:rPr lang="en-GB" altLang="en-US" sz="1400" b="1" dirty="0"/>
              <a:t>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3866932" y="9615488"/>
            <a:ext cx="22878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smtClean="0"/>
              <a:t>Matthew Fischer (Broadcom)</a:t>
            </a:r>
            <a:endParaRPr lang="en-GB" altLang="en-US" dirty="0"/>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
        <p:nvSpPr>
          <p:cNvPr id="7"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224694" cy="276999"/>
          </a:xfrm>
        </p:spPr>
        <p:txBody>
          <a:bodyPr/>
          <a:lstStyle>
            <a:lvl1pPr>
              <a:defRPr/>
            </a:lvl1pPr>
          </a:lstStyle>
          <a:p>
            <a:pPr>
              <a:defRPr/>
            </a:pPr>
            <a:r>
              <a:rPr lang="en-US" altLang="en-US" dirty="0" smtClean="0"/>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Matthew Fischer (Broadcom)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013732" y="331014"/>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802.11-20/1217r4</a:t>
            </a:r>
            <a:endParaRPr lang="en-GB" altLang="en-US" sz="1800" b="1" dirty="0"/>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altLang="en-US" dirty="0" smtClean="0"/>
              <a:t>RTS Trigger SU PPDU</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2020-08-30</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739869172"/>
              </p:ext>
            </p:extLst>
          </p:nvPr>
        </p:nvGraphicFramePr>
        <p:xfrm>
          <a:off x="228598" y="2998720"/>
          <a:ext cx="8763001" cy="2166683"/>
        </p:xfrm>
        <a:graphic>
          <a:graphicData uri="http://schemas.openxmlformats.org/drawingml/2006/table">
            <a:tbl>
              <a:tblPr firstRow="1" bandRow="1">
                <a:tableStyleId>{21E4AEA4-8DFA-4A89-87EB-49C32662AFE0}</a:tableStyleId>
              </a:tblPr>
              <a:tblGrid>
                <a:gridCol w="2032602">
                  <a:extLst>
                    <a:ext uri="{9D8B030D-6E8A-4147-A177-3AD203B41FA5}">
                      <a16:colId xmlns:a16="http://schemas.microsoft.com/office/drawing/2014/main" val="20000"/>
                    </a:ext>
                  </a:extLst>
                </a:gridCol>
                <a:gridCol w="1015400">
                  <a:extLst>
                    <a:ext uri="{9D8B030D-6E8A-4147-A177-3AD203B41FA5}">
                      <a16:colId xmlns:a16="http://schemas.microsoft.com/office/drawing/2014/main" val="20001"/>
                    </a:ext>
                  </a:extLst>
                </a:gridCol>
                <a:gridCol w="2282071">
                  <a:extLst>
                    <a:ext uri="{9D8B030D-6E8A-4147-A177-3AD203B41FA5}">
                      <a16:colId xmlns:a16="http://schemas.microsoft.com/office/drawing/2014/main" val="20002"/>
                    </a:ext>
                  </a:extLst>
                </a:gridCol>
                <a:gridCol w="813062">
                  <a:extLst>
                    <a:ext uri="{9D8B030D-6E8A-4147-A177-3AD203B41FA5}">
                      <a16:colId xmlns:a16="http://schemas.microsoft.com/office/drawing/2014/main" val="20003"/>
                    </a:ext>
                  </a:extLst>
                </a:gridCol>
                <a:gridCol w="2619866">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Matthew Fischer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2" name="Date Placeholder 1">
            <a:extLst>
              <a:ext uri="{FF2B5EF4-FFF2-40B4-BE49-F238E27FC236}">
                <a16:creationId xmlns:a16="http://schemas.microsoft.com/office/drawing/2014/main" id="{03265076-FD70-4C31-B264-554CB894DA91}"/>
              </a:ext>
            </a:extLst>
          </p:cNvPr>
          <p:cNvSpPr>
            <a:spLocks noGrp="1"/>
          </p:cNvSpPr>
          <p:nvPr>
            <p:ph type="dt" sz="half" idx="10"/>
          </p:nvPr>
        </p:nvSpPr>
        <p:spPr>
          <a:xfrm>
            <a:off x="696913" y="332601"/>
            <a:ext cx="1224694" cy="276999"/>
          </a:xfrm>
        </p:spPr>
        <p:txBody>
          <a:bodyPr/>
          <a:lstStyle/>
          <a:p>
            <a:pPr>
              <a:defRPr/>
            </a:pPr>
            <a:r>
              <a:rPr lang="en-US" altLang="en-US" dirty="0" smtClean="0"/>
              <a:t>August 2020</a:t>
            </a:r>
            <a:endParaRPr lang="en-GB" altLang="en-US" dirty="0"/>
          </a:p>
        </p:txBody>
      </p:sp>
      <p:sp>
        <p:nvSpPr>
          <p:cNvPr id="10"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For polling-like UL triggering</a:t>
            </a:r>
          </a:p>
          <a:p>
            <a:pPr lvl="1"/>
            <a:r>
              <a:rPr lang="en-US" dirty="0" smtClean="0"/>
              <a:t>E.g. AP gains access and loans the TXOP to a selected STA</a:t>
            </a:r>
          </a:p>
          <a:p>
            <a:pPr lvl="1"/>
            <a:r>
              <a:rPr lang="en-US" dirty="0" smtClean="0"/>
              <a:t>Various parameters of the UL TX can be left as choices for the triggered STA</a:t>
            </a:r>
          </a:p>
          <a:p>
            <a:pPr lvl="2"/>
            <a:r>
              <a:rPr lang="en-US" dirty="0" smtClean="0"/>
              <a:t>E.g. Length, MCS, NSS, </a:t>
            </a:r>
            <a:r>
              <a:rPr lang="en-US" dirty="0" err="1" smtClean="0"/>
              <a:t>etc</a:t>
            </a:r>
            <a:endParaRPr lang="en-US" dirty="0" smtClean="0"/>
          </a:p>
          <a:p>
            <a:r>
              <a:rPr lang="en-US" dirty="0" smtClean="0"/>
              <a:t>For use in P2P exchanges, for example</a:t>
            </a:r>
          </a:p>
          <a:p>
            <a:pPr lvl="1"/>
            <a:r>
              <a:rPr lang="en-US" dirty="0" smtClean="0"/>
              <a:t>When the AP gains a TXOP and loans it to a STA for P2P use</a:t>
            </a:r>
          </a:p>
          <a:p>
            <a:pPr lvl="1"/>
            <a:r>
              <a:rPr lang="en-US" dirty="0" smtClean="0"/>
              <a:t>When one peer has intermittent availability, the is effectively a notification of the availability</a:t>
            </a:r>
          </a:p>
          <a:p>
            <a:pPr lvl="1"/>
            <a:r>
              <a:rPr lang="en-US" dirty="0"/>
              <a:t>Various parameters of the UL TX can be left as choices for the triggered STA</a:t>
            </a:r>
          </a:p>
          <a:p>
            <a:pPr lvl="2"/>
            <a:r>
              <a:rPr lang="en-US" dirty="0"/>
              <a:t>E.g. Length, MCS, NSS, </a:t>
            </a:r>
            <a:r>
              <a:rPr lang="en-US" dirty="0" err="1" smtClean="0"/>
              <a:t>etc</a:t>
            </a:r>
            <a:endParaRPr lang="en-US" dirty="0" smtClean="0"/>
          </a:p>
        </p:txBody>
      </p:sp>
      <p:sp>
        <p:nvSpPr>
          <p:cNvPr id="3" name="Date Placeholder 2"/>
          <p:cNvSpPr>
            <a:spLocks noGrp="1"/>
          </p:cNvSpPr>
          <p:nvPr>
            <p:ph type="dt" sz="half" idx="10"/>
          </p:nvPr>
        </p:nvSpPr>
        <p:spPr/>
        <p:txBody>
          <a:bodyPr/>
          <a:lstStyle/>
          <a:p>
            <a:pPr>
              <a:defRPr/>
            </a:pPr>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p:nvPr>
        </p:nvSpPr>
        <p:spPr/>
        <p:txBody>
          <a:bodyPr/>
          <a:lstStyle/>
          <a:p>
            <a:r>
              <a:rPr lang="en-US" dirty="0" smtClean="0"/>
              <a:t>Additional Uses for Triggered SU PPDU</a:t>
            </a:r>
            <a:endParaRPr lang="en-US" dirty="0"/>
          </a:p>
        </p:txBody>
      </p:sp>
    </p:spTree>
    <p:extLst>
      <p:ext uri="{BB962C8B-B14F-4D97-AF65-F5344CB8AC3E}">
        <p14:creationId xmlns:p14="http://schemas.microsoft.com/office/powerpoint/2010/main" val="1901694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some instances, the STA transmitting the Trigger might specify</a:t>
            </a:r>
          </a:p>
          <a:p>
            <a:pPr lvl="1"/>
            <a:r>
              <a:rPr lang="en-US" dirty="0" smtClean="0"/>
              <a:t>Some strict parameters</a:t>
            </a:r>
          </a:p>
          <a:p>
            <a:pPr lvl="1"/>
            <a:r>
              <a:rPr lang="en-US" dirty="0" smtClean="0"/>
              <a:t>Some parameters whose exact values are left as choices for the triggered STA</a:t>
            </a:r>
          </a:p>
          <a:p>
            <a:pPr lvl="2"/>
            <a:r>
              <a:rPr lang="en-US" dirty="0" smtClean="0"/>
              <a:t>Or perhaps within a range of values</a:t>
            </a:r>
          </a:p>
          <a:p>
            <a:r>
              <a:rPr lang="en-US" dirty="0" smtClean="0"/>
              <a:t>The mechanism for expressing such restrictions and choices is TBD</a:t>
            </a:r>
          </a:p>
          <a:p>
            <a:r>
              <a:rPr lang="en-US" dirty="0" smtClean="0"/>
              <a:t>The scenarios for which various parameters would be strict or choices is TBD</a:t>
            </a:r>
          </a:p>
        </p:txBody>
      </p:sp>
      <p:sp>
        <p:nvSpPr>
          <p:cNvPr id="3" name="Date Placeholder 2"/>
          <p:cNvSpPr>
            <a:spLocks noGrp="1"/>
          </p:cNvSpPr>
          <p:nvPr>
            <p:ph type="dt" sz="half" idx="10"/>
          </p:nvPr>
        </p:nvSpPr>
        <p:spPr/>
        <p:txBody>
          <a:bodyPr/>
          <a:lstStyle/>
          <a:p>
            <a:pPr>
              <a:defRPr/>
            </a:pPr>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p:nvPr>
        </p:nvSpPr>
        <p:spPr/>
        <p:txBody>
          <a:bodyPr/>
          <a:lstStyle/>
          <a:p>
            <a:r>
              <a:rPr lang="en-US" dirty="0" smtClean="0"/>
              <a:t>Details TBD</a:t>
            </a:r>
            <a:endParaRPr lang="en-US" dirty="0"/>
          </a:p>
        </p:txBody>
      </p:sp>
    </p:spTree>
    <p:extLst>
      <p:ext uri="{BB962C8B-B14F-4D97-AF65-F5344CB8AC3E}">
        <p14:creationId xmlns:p14="http://schemas.microsoft.com/office/powerpoint/2010/main" val="3374438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As noted in the slides</a:t>
            </a:r>
          </a:p>
          <a:p>
            <a:pPr lvl="1"/>
            <a:r>
              <a:rPr lang="en-US" dirty="0" smtClean="0"/>
              <a:t>Probability of being able to transmit Trigger on more than one link is enhanced if the AP has declared </a:t>
            </a:r>
            <a:r>
              <a:rPr lang="en-US" dirty="0" err="1" smtClean="0"/>
              <a:t>linkB</a:t>
            </a:r>
            <a:r>
              <a:rPr lang="en-US" dirty="0" smtClean="0"/>
              <a:t> as Triggered-only</a:t>
            </a:r>
          </a:p>
          <a:p>
            <a:pPr lvl="2"/>
            <a:r>
              <a:rPr lang="en-US" dirty="0" smtClean="0"/>
              <a:t>AP does not have to deal with </a:t>
            </a:r>
            <a:r>
              <a:rPr lang="en-US" dirty="0" err="1" smtClean="0"/>
              <a:t>MyBSS</a:t>
            </a:r>
            <a:r>
              <a:rPr lang="en-US" dirty="0" smtClean="0"/>
              <a:t> competition</a:t>
            </a:r>
          </a:p>
          <a:p>
            <a:r>
              <a:rPr lang="en-US" dirty="0" smtClean="0"/>
              <a:t>Limitation of Triggered-only link</a:t>
            </a:r>
          </a:p>
          <a:p>
            <a:pPr lvl="1"/>
            <a:r>
              <a:rPr lang="en-US" dirty="0" smtClean="0"/>
              <a:t>Reduces ability of any STA to gain lowest latency UL access</a:t>
            </a:r>
          </a:p>
          <a:p>
            <a:pPr lvl="2"/>
            <a:r>
              <a:rPr lang="en-US" dirty="0" smtClean="0"/>
              <a:t>I.e. non-AP STA does not gain a latency advantage of having multiple links on which to compete for access when it is not allowed to compete for more than one link</a:t>
            </a:r>
          </a:p>
          <a:p>
            <a:pPr lvl="1"/>
            <a:r>
              <a:rPr lang="en-US" dirty="0" smtClean="0"/>
              <a:t>Latency performance can be regained if non-AP STAs are allowed to compete on the triggered link when it is not being used</a:t>
            </a:r>
          </a:p>
          <a:p>
            <a:pPr lvl="2"/>
            <a:r>
              <a:rPr lang="en-US" dirty="0" smtClean="0"/>
              <a:t>See Trigger-limited link definition</a:t>
            </a:r>
          </a:p>
        </p:txBody>
      </p:sp>
      <p:sp>
        <p:nvSpPr>
          <p:cNvPr id="3" name="Date Placeholder 2"/>
          <p:cNvSpPr>
            <a:spLocks noGrp="1"/>
          </p:cNvSpPr>
          <p:nvPr>
            <p:ph type="dt" sz="half" idx="10"/>
          </p:nvPr>
        </p:nvSpPr>
        <p:spPr/>
        <p:txBody>
          <a:bodyPr/>
          <a:lstStyle/>
          <a:p>
            <a:pPr>
              <a:defRPr/>
            </a:pPr>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p:nvPr>
        </p:nvSpPr>
        <p:spPr/>
        <p:txBody>
          <a:bodyPr/>
          <a:lstStyle/>
          <a:p>
            <a:r>
              <a:rPr lang="en-US" dirty="0" smtClean="0"/>
              <a:t>Triggered Only Link Restriction</a:t>
            </a:r>
            <a:endParaRPr lang="en-US" dirty="0"/>
          </a:p>
        </p:txBody>
      </p:sp>
    </p:spTree>
    <p:extLst>
      <p:ext uri="{BB962C8B-B14F-4D97-AF65-F5344CB8AC3E}">
        <p14:creationId xmlns:p14="http://schemas.microsoft.com/office/powerpoint/2010/main" val="910318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Trigger-limited link:</a:t>
            </a:r>
          </a:p>
          <a:p>
            <a:pPr lvl="1"/>
            <a:r>
              <a:rPr lang="en-US" dirty="0" smtClean="0"/>
              <a:t>Triggered-only limitation only </a:t>
            </a:r>
            <a:r>
              <a:rPr lang="en-US" dirty="0"/>
              <a:t>applies until </a:t>
            </a:r>
            <a:r>
              <a:rPr lang="en-US" dirty="0" smtClean="0"/>
              <a:t>one link </a:t>
            </a:r>
            <a:r>
              <a:rPr lang="en-US" dirty="0"/>
              <a:t>is occupied</a:t>
            </a:r>
          </a:p>
          <a:p>
            <a:pPr lvl="1"/>
            <a:r>
              <a:rPr lang="en-US" dirty="0"/>
              <a:t>When only one link is occupied, then triggered limitation is </a:t>
            </a:r>
            <a:r>
              <a:rPr lang="en-US" dirty="0" smtClean="0"/>
              <a:t>relaxed to allow EDCA access of the unoccupied, trigger-limited link</a:t>
            </a:r>
            <a:endParaRPr lang="en-US" dirty="0"/>
          </a:p>
          <a:p>
            <a:pPr lvl="2"/>
            <a:r>
              <a:rPr lang="en-US" dirty="0"/>
              <a:t>Provided that the winner of a TXOP on the Trigger-limited link performs </a:t>
            </a:r>
            <a:r>
              <a:rPr lang="en-US" dirty="0" smtClean="0"/>
              <a:t>alignment with the occupied link</a:t>
            </a:r>
          </a:p>
          <a:p>
            <a:pPr lvl="2"/>
            <a:r>
              <a:rPr lang="en-US" dirty="0" smtClean="0"/>
              <a:t>EDCA access is delayed until it is known whether both links will be triggered</a:t>
            </a:r>
          </a:p>
          <a:p>
            <a:pPr lvl="3"/>
            <a:r>
              <a:rPr lang="en-US" dirty="0" smtClean="0"/>
              <a:t>E.g. EDCA access on trigger-limited link begins PIFS after the start of the triggered PPDU on the occupied link</a:t>
            </a:r>
          </a:p>
          <a:p>
            <a:pPr lvl="4"/>
            <a:r>
              <a:rPr lang="en-US" dirty="0" smtClean="0"/>
              <a:t>I.e. at the time that a trigger-aligned PPDU would have appeared, but has not appeared</a:t>
            </a:r>
            <a:endParaRPr lang="en-US" dirty="0"/>
          </a:p>
          <a:p>
            <a:endParaRPr lang="en-US" dirty="0"/>
          </a:p>
        </p:txBody>
      </p:sp>
      <p:sp>
        <p:nvSpPr>
          <p:cNvPr id="3" name="Date Placeholder 2"/>
          <p:cNvSpPr>
            <a:spLocks noGrp="1"/>
          </p:cNvSpPr>
          <p:nvPr>
            <p:ph type="dt" sz="half" idx="10"/>
          </p:nvPr>
        </p:nvSpPr>
        <p:spPr/>
        <p:txBody>
          <a:bodyPr/>
          <a:lstStyle/>
          <a:p>
            <a:pPr>
              <a:defRPr/>
            </a:pPr>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p:nvPr>
        </p:nvSpPr>
        <p:spPr/>
        <p:txBody>
          <a:bodyPr/>
          <a:lstStyle/>
          <a:p>
            <a:r>
              <a:rPr lang="en-US" dirty="0" smtClean="0"/>
              <a:t>Trigger-limited Link</a:t>
            </a:r>
            <a:endParaRPr lang="en-US" dirty="0"/>
          </a:p>
        </p:txBody>
      </p:sp>
    </p:spTree>
    <p:extLst>
      <p:ext uri="{BB962C8B-B14F-4D97-AF65-F5344CB8AC3E}">
        <p14:creationId xmlns:p14="http://schemas.microsoft.com/office/powerpoint/2010/main" val="1336089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Wait Slot</a:t>
            </a:r>
          </a:p>
          <a:p>
            <a:pPr lvl="1"/>
            <a:r>
              <a:rPr lang="en-US" dirty="0" smtClean="0"/>
              <a:t>NSTR STA optionally holds a </a:t>
            </a:r>
            <a:r>
              <a:rPr lang="en-US" dirty="0" err="1" smtClean="0"/>
              <a:t>backoff</a:t>
            </a:r>
            <a:r>
              <a:rPr lang="en-US" dirty="0" smtClean="0"/>
              <a:t> count of a link at or near zero to wait for another link’s </a:t>
            </a:r>
            <a:r>
              <a:rPr lang="en-US" dirty="0" err="1" smtClean="0"/>
              <a:t>backoff</a:t>
            </a:r>
            <a:r>
              <a:rPr lang="en-US" dirty="0" smtClean="0"/>
              <a:t> to reach zero</a:t>
            </a:r>
          </a:p>
          <a:p>
            <a:pPr lvl="1"/>
            <a:r>
              <a:rPr lang="en-US" dirty="0" smtClean="0"/>
              <a:t>Simultaneous, aligned PPDU transmission on multiple links is achieved, see [3]</a:t>
            </a:r>
          </a:p>
          <a:p>
            <a:pPr lvl="1"/>
            <a:r>
              <a:rPr lang="en-US" dirty="0" smtClean="0"/>
              <a:t>[3] indicates that as loads increase, the probability of acquiring more than one link rapidly reduces</a:t>
            </a:r>
          </a:p>
          <a:p>
            <a:pPr lvl="1"/>
            <a:r>
              <a:rPr lang="en-US" dirty="0" smtClean="0"/>
              <a:t>Without alignment, as load increases, winning NSTR transmitters are effectively punished after each transmission, awaiting re-alignment on deaf channel</a:t>
            </a:r>
          </a:p>
          <a:p>
            <a:pPr lvl="2"/>
            <a:r>
              <a:rPr lang="en-US" dirty="0" smtClean="0"/>
              <a:t>Losing latency benefit of having multiple channels</a:t>
            </a:r>
          </a:p>
        </p:txBody>
      </p:sp>
      <p:sp>
        <p:nvSpPr>
          <p:cNvPr id="3" name="Date Placeholder 2"/>
          <p:cNvSpPr>
            <a:spLocks noGrp="1"/>
          </p:cNvSpPr>
          <p:nvPr>
            <p:ph type="dt" sz="half" idx="10"/>
          </p:nvPr>
        </p:nvSpPr>
        <p:spPr/>
        <p:txBody>
          <a:bodyPr/>
          <a:lstStyle/>
          <a:p>
            <a:pPr>
              <a:defRPr/>
            </a:pPr>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p:nvPr>
        </p:nvSpPr>
        <p:spPr/>
        <p:txBody>
          <a:bodyPr/>
          <a:lstStyle/>
          <a:p>
            <a:r>
              <a:rPr lang="en-US" dirty="0" smtClean="0"/>
              <a:t>Comparison to Wait Slot (1)</a:t>
            </a:r>
            <a:endParaRPr lang="en-US" dirty="0"/>
          </a:p>
        </p:txBody>
      </p:sp>
    </p:spTree>
    <p:extLst>
      <p:ext uri="{BB962C8B-B14F-4D97-AF65-F5344CB8AC3E}">
        <p14:creationId xmlns:p14="http://schemas.microsoft.com/office/powerpoint/2010/main" val="3360558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RTS-Trigger method with Trigger-limited access rule allows multi-link access to be acquired under higher load conditions</a:t>
            </a:r>
          </a:p>
          <a:p>
            <a:pPr lvl="1"/>
            <a:r>
              <a:rPr lang="en-US" dirty="0" smtClean="0"/>
              <a:t>Enforcement </a:t>
            </a:r>
            <a:r>
              <a:rPr lang="en-US" dirty="0"/>
              <a:t>of PPDU alignment makes operation more efficient for small competing node </a:t>
            </a:r>
            <a:r>
              <a:rPr lang="en-US" dirty="0" smtClean="0"/>
              <a:t>counts</a:t>
            </a:r>
          </a:p>
          <a:p>
            <a:pPr lvl="2"/>
            <a:r>
              <a:rPr lang="en-US" dirty="0" smtClean="0"/>
              <a:t>Restores latency benefit</a:t>
            </a:r>
          </a:p>
          <a:p>
            <a:pPr lvl="1"/>
            <a:r>
              <a:rPr lang="en-US" dirty="0" smtClean="0"/>
              <a:t>Centralized decision on number of links occupied by an NSTR competitor allows centralized decision regarding tradeoff between throughput and latency</a:t>
            </a:r>
            <a:endParaRPr lang="en-US" dirty="0"/>
          </a:p>
          <a:p>
            <a:endParaRPr lang="en-US" dirty="0"/>
          </a:p>
        </p:txBody>
      </p:sp>
      <p:sp>
        <p:nvSpPr>
          <p:cNvPr id="3" name="Date Placeholder 2"/>
          <p:cNvSpPr>
            <a:spLocks noGrp="1"/>
          </p:cNvSpPr>
          <p:nvPr>
            <p:ph type="dt" sz="half" idx="10"/>
          </p:nvPr>
        </p:nvSpPr>
        <p:spPr/>
        <p:txBody>
          <a:bodyPr/>
          <a:lstStyle/>
          <a:p>
            <a:pPr>
              <a:defRPr/>
            </a:pPr>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Title 5"/>
          <p:cNvSpPr>
            <a:spLocks noGrp="1"/>
          </p:cNvSpPr>
          <p:nvPr>
            <p:ph type="title"/>
          </p:nvPr>
        </p:nvSpPr>
        <p:spPr/>
        <p:txBody>
          <a:bodyPr/>
          <a:lstStyle/>
          <a:p>
            <a:r>
              <a:rPr lang="en-US" dirty="0"/>
              <a:t>Comparison to Wait Slot </a:t>
            </a:r>
            <a:r>
              <a:rPr lang="en-US" dirty="0" smtClean="0"/>
              <a:t>(2)</a:t>
            </a:r>
            <a:endParaRPr lang="en-US" dirty="0"/>
          </a:p>
        </p:txBody>
      </p:sp>
    </p:spTree>
    <p:extLst>
      <p:ext uri="{BB962C8B-B14F-4D97-AF65-F5344CB8AC3E}">
        <p14:creationId xmlns:p14="http://schemas.microsoft.com/office/powerpoint/2010/main" val="4250702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trigger </a:t>
            </a:r>
            <a:r>
              <a:rPr lang="en-US" dirty="0" smtClean="0"/>
              <a:t>message in R1 </a:t>
            </a:r>
            <a:r>
              <a:rPr lang="en-US" dirty="0" smtClean="0"/>
              <a:t>that may be transmitted by an AP or a non-AP STA </a:t>
            </a:r>
            <a:r>
              <a:rPr lang="en-US" dirty="0" smtClean="0"/>
              <a:t>and that </a:t>
            </a:r>
            <a:r>
              <a:rPr lang="en-US" dirty="0" smtClean="0"/>
              <a:t>elicits </a:t>
            </a:r>
            <a:r>
              <a:rPr lang="en-US" dirty="0" smtClean="0"/>
              <a:t>SU PPDUs</a:t>
            </a:r>
          </a:p>
          <a:p>
            <a:pPr lvl="1"/>
            <a:endParaRPr lang="en-US" dirty="0"/>
          </a:p>
          <a:p>
            <a:pPr lvl="1"/>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224694" cy="276999"/>
          </a:xfrm>
        </p:spPr>
        <p:txBody>
          <a:bodyPr/>
          <a:lstStyle/>
          <a:p>
            <a:pPr>
              <a:defRPr/>
            </a:pPr>
            <a:r>
              <a:rPr lang="en-US" altLang="en-US" dirty="0"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Title 5"/>
          <p:cNvSpPr>
            <a:spLocks noGrp="1"/>
          </p:cNvSpPr>
          <p:nvPr>
            <p:ph type="title"/>
          </p:nvPr>
        </p:nvSpPr>
        <p:spPr/>
        <p:txBody>
          <a:bodyPr/>
          <a:lstStyle/>
          <a:p>
            <a:r>
              <a:rPr lang="en-US" dirty="0" smtClean="0"/>
              <a:t>Straw Poll 1</a:t>
            </a:r>
            <a:endParaRPr lang="en-US" dirty="0"/>
          </a:p>
        </p:txBody>
      </p:sp>
    </p:spTree>
    <p:extLst>
      <p:ext uri="{BB962C8B-B14F-4D97-AF65-F5344CB8AC3E}">
        <p14:creationId xmlns:p14="http://schemas.microsoft.com/office/powerpoint/2010/main" val="24546171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frame exchange sequence </a:t>
            </a:r>
            <a:r>
              <a:rPr lang="en-US" dirty="0" smtClean="0"/>
              <a:t>in R1 that </a:t>
            </a:r>
            <a:r>
              <a:rPr lang="en-US" dirty="0" smtClean="0"/>
              <a:t>allows</a:t>
            </a:r>
          </a:p>
          <a:p>
            <a:pPr lvl="2"/>
            <a:r>
              <a:rPr lang="en-US" dirty="0" smtClean="0"/>
              <a:t>A trigger-like frame transmission in response to the receipt of an RTS</a:t>
            </a:r>
          </a:p>
          <a:p>
            <a:pPr marL="0" indent="0">
              <a:buNone/>
            </a:pPr>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224694" cy="276999"/>
          </a:xfrm>
        </p:spPr>
        <p:txBody>
          <a:bodyPr/>
          <a:lstStyle/>
          <a:p>
            <a:pPr>
              <a:defRPr/>
            </a:pPr>
            <a:r>
              <a:rPr lang="en-US" altLang="en-US" dirty="0"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Title 5"/>
          <p:cNvSpPr>
            <a:spLocks noGrp="1"/>
          </p:cNvSpPr>
          <p:nvPr>
            <p:ph type="title"/>
          </p:nvPr>
        </p:nvSpPr>
        <p:spPr/>
        <p:txBody>
          <a:bodyPr/>
          <a:lstStyle/>
          <a:p>
            <a:r>
              <a:rPr lang="en-US" dirty="0" smtClean="0"/>
              <a:t>Straw Poll </a:t>
            </a:r>
            <a:r>
              <a:rPr lang="en-US" dirty="0"/>
              <a:t>2</a:t>
            </a:r>
          </a:p>
        </p:txBody>
      </p:sp>
    </p:spTree>
    <p:extLst>
      <p:ext uri="{BB962C8B-B14F-4D97-AF65-F5344CB8AC3E}">
        <p14:creationId xmlns:p14="http://schemas.microsoft.com/office/powerpoint/2010/main" val="2588425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smtClean="0"/>
              <a:t>An AP may indicate a link to be Trigger-limited in R1 such that</a:t>
            </a:r>
          </a:p>
          <a:p>
            <a:pPr lvl="2"/>
            <a:r>
              <a:rPr lang="en-US" dirty="0" smtClean="0"/>
              <a:t>UL access on the link is limited to Triggered access, except that:</a:t>
            </a:r>
          </a:p>
          <a:p>
            <a:pPr lvl="3"/>
            <a:r>
              <a:rPr lang="en-US" dirty="0" smtClean="0"/>
              <a:t>If a PPDU is transmitted on a non-trigger-limited link, then EDCA access may proceed on the Trigger-limited link </a:t>
            </a:r>
            <a:r>
              <a:rPr lang="en-US" dirty="0" err="1" smtClean="0"/>
              <a:t>aRXPHYDelay</a:t>
            </a:r>
            <a:r>
              <a:rPr lang="en-US" dirty="0" smtClean="0"/>
              <a:t> + PIFS after the start of a PPDU on the non-trigger-limited link, when that PPDU has a PHY LENGTH indication &gt;= 0.50 </a:t>
            </a:r>
            <a:r>
              <a:rPr lang="en-US" dirty="0" err="1" smtClean="0"/>
              <a:t>ms</a:t>
            </a:r>
            <a:endParaRPr lang="en-US" dirty="0" smtClean="0"/>
          </a:p>
          <a:p>
            <a:pPr lvl="3"/>
            <a:r>
              <a:rPr lang="en-US" dirty="0" smtClean="0"/>
              <a:t>Any PPDU transmitted by a non-AP STA on the trigger-limited link shall terminate at or before the end of the aligned PPDU on the other link</a:t>
            </a:r>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p:txBody>
          <a:bodyPr/>
          <a:lstStyle/>
          <a:p>
            <a:pPr>
              <a:defRPr/>
            </a:pPr>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dirty="0"/>
          </a:p>
        </p:txBody>
      </p:sp>
      <p:sp>
        <p:nvSpPr>
          <p:cNvPr id="6" name="Title 5"/>
          <p:cNvSpPr>
            <a:spLocks noGrp="1"/>
          </p:cNvSpPr>
          <p:nvPr>
            <p:ph type="title"/>
          </p:nvPr>
        </p:nvSpPr>
        <p:spPr/>
        <p:txBody>
          <a:bodyPr/>
          <a:lstStyle/>
          <a:p>
            <a:r>
              <a:rPr lang="en-US" dirty="0" smtClean="0"/>
              <a:t>Straw Poll 3</a:t>
            </a:r>
            <a:endParaRPr lang="en-US" dirty="0"/>
          </a:p>
        </p:txBody>
      </p:sp>
    </p:spTree>
    <p:extLst>
      <p:ext uri="{BB962C8B-B14F-4D97-AF65-F5344CB8AC3E}">
        <p14:creationId xmlns:p14="http://schemas.microsoft.com/office/powerpoint/2010/main" val="117014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t>
            </a:r>
            <a:r>
              <a:rPr lang="en-US" dirty="0"/>
              <a:t>1] Draft </a:t>
            </a:r>
            <a:r>
              <a:rPr lang="en-US" dirty="0" smtClean="0"/>
              <a:t>P802.11REVmd_D3.4</a:t>
            </a:r>
            <a:endParaRPr lang="en-US" dirty="0"/>
          </a:p>
          <a:p>
            <a:r>
              <a:rPr lang="en-US" dirty="0"/>
              <a:t>[2] Draft </a:t>
            </a:r>
            <a:r>
              <a:rPr lang="en-US" dirty="0" smtClean="0"/>
              <a:t>P802.11ax_D6.1</a:t>
            </a:r>
          </a:p>
          <a:p>
            <a:r>
              <a:rPr lang="en-US" dirty="0" smtClean="0"/>
              <a:t>[3] 11-20-0993-03-00be-sync-ml-operations-of-non-str-device</a:t>
            </a:r>
            <a:endParaRPr lang="en-US" dirty="0"/>
          </a:p>
          <a:p>
            <a:endParaRPr lang="en-US" dirty="0" smtClean="0"/>
          </a:p>
        </p:txBody>
      </p:sp>
      <p:sp>
        <p:nvSpPr>
          <p:cNvPr id="3" name="Date Placeholder 2"/>
          <p:cNvSpPr>
            <a:spLocks noGrp="1"/>
          </p:cNvSpPr>
          <p:nvPr>
            <p:ph type="dt" sz="half" idx="10"/>
          </p:nvPr>
        </p:nvSpPr>
        <p:spPr>
          <a:xfrm>
            <a:off x="696913" y="332601"/>
            <a:ext cx="1224694" cy="276999"/>
          </a:xfrm>
        </p:spPr>
        <p:txBody>
          <a:bodyPr/>
          <a:lstStyle/>
          <a:p>
            <a:r>
              <a:rPr lang="en-US" altLang="en-US" dirty="0" smtClean="0"/>
              <a:t>August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19</a:t>
            </a:fld>
            <a:endParaRPr lang="en-GB" altLang="en-US" dirty="0"/>
          </a:p>
        </p:txBody>
      </p:sp>
      <p:sp>
        <p:nvSpPr>
          <p:cNvPr id="6" name="Title 5"/>
          <p:cNvSpPr>
            <a:spLocks noGrp="1"/>
          </p:cNvSpPr>
          <p:nvPr>
            <p:ph type="title"/>
          </p:nvPr>
        </p:nvSpPr>
        <p:spPr/>
        <p:txBody>
          <a:bodyPr/>
          <a:lstStyle/>
          <a:p>
            <a:r>
              <a:rPr lang="en-US" smtClean="0"/>
              <a:t>Reference</a:t>
            </a:r>
            <a:endParaRPr lang="en-US" dirty="0"/>
          </a:p>
        </p:txBody>
      </p:sp>
    </p:spTree>
    <p:extLst>
      <p:ext uri="{BB962C8B-B14F-4D97-AF65-F5344CB8AC3E}">
        <p14:creationId xmlns:p14="http://schemas.microsoft.com/office/powerpoint/2010/main" val="2911169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Some EHT non-AP STA devices will have operating conditions with restrictions on TX and RX behavior</a:t>
            </a:r>
          </a:p>
          <a:p>
            <a:pPr lvl="1"/>
            <a:r>
              <a:rPr lang="en-US" dirty="0" smtClean="0"/>
              <a:t>E.g. Simultaneous TX/RX might be restricted for certain link channel combinations for non-AP STA </a:t>
            </a:r>
            <a:r>
              <a:rPr lang="en-US" i="1" u="sng" dirty="0" smtClean="0"/>
              <a:t>aka </a:t>
            </a:r>
            <a:r>
              <a:rPr lang="en-US" b="1" i="1" u="sng" dirty="0" smtClean="0"/>
              <a:t>NSTR</a:t>
            </a:r>
            <a:endParaRPr lang="en-US" i="1" u="sng" dirty="0" smtClean="0"/>
          </a:p>
          <a:p>
            <a:r>
              <a:rPr lang="en-US" dirty="0" smtClean="0"/>
              <a:t>Need mechanism to attain access to &gt;1 links for maximum MLO performance</a:t>
            </a:r>
          </a:p>
          <a:p>
            <a:pPr lvl="1"/>
            <a:r>
              <a:rPr lang="en-US" dirty="0" smtClean="0"/>
              <a:t>E.g. synchronize PPDUs</a:t>
            </a:r>
          </a:p>
          <a:p>
            <a:r>
              <a:rPr lang="en-US" dirty="0" smtClean="0"/>
              <a:t>When a NSTR STA starts a TX on one Link1, medium state of Link2 is lost due to NEXT</a:t>
            </a:r>
          </a:p>
          <a:p>
            <a:pPr lvl="1"/>
            <a:r>
              <a:rPr lang="en-US" dirty="0" smtClean="0"/>
              <a:t>Need assistance to maintain Link2 medium state during Link1 TX operation, e.g. synchronize PPDUs</a:t>
            </a:r>
          </a:p>
        </p:txBody>
      </p:sp>
      <p:sp>
        <p:nvSpPr>
          <p:cNvPr id="3" name="Date Placeholder 2"/>
          <p:cNvSpPr>
            <a:spLocks noGrp="1"/>
          </p:cNvSpPr>
          <p:nvPr>
            <p:ph type="dt" sz="half" idx="10"/>
          </p:nvPr>
        </p:nvSpPr>
        <p:spPr>
          <a:xfrm>
            <a:off x="696913" y="332601"/>
            <a:ext cx="1224694" cy="276999"/>
          </a:xfrm>
        </p:spPr>
        <p:txBody>
          <a:bodyPr/>
          <a:lstStyle/>
          <a:p>
            <a:r>
              <a:rPr lang="en-US" altLang="en-US" dirty="0" smtClean="0"/>
              <a:t>August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a:t>
            </a:fld>
            <a:endParaRPr lang="en-GB" altLang="en-US" dirty="0"/>
          </a:p>
        </p:txBody>
      </p:sp>
      <p:sp>
        <p:nvSpPr>
          <p:cNvPr id="6" name="Title 5"/>
          <p:cNvSpPr>
            <a:spLocks noGrp="1"/>
          </p:cNvSpPr>
          <p:nvPr>
            <p:ph type="title"/>
          </p:nvPr>
        </p:nvSpPr>
        <p:spPr/>
        <p:txBody>
          <a:bodyPr/>
          <a:lstStyle/>
          <a:p>
            <a:r>
              <a:rPr lang="en-US" smtClean="0"/>
              <a:t>Abstract</a:t>
            </a:r>
            <a:endParaRPr lang="en-US" dirty="0"/>
          </a:p>
        </p:txBody>
      </p:sp>
    </p:spTree>
    <p:extLst>
      <p:ext uri="{BB962C8B-B14F-4D97-AF65-F5344CB8AC3E}">
        <p14:creationId xmlns:p14="http://schemas.microsoft.com/office/powerpoint/2010/main" val="2780610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Allow any STA to transmit a Trigger</a:t>
            </a:r>
          </a:p>
          <a:p>
            <a:pPr lvl="1"/>
            <a:r>
              <a:rPr lang="en-US" dirty="0" smtClean="0"/>
              <a:t>I.e. currently only an AP is allowed to transmit a Trigger</a:t>
            </a:r>
          </a:p>
          <a:p>
            <a:r>
              <a:rPr lang="en-US" dirty="0" smtClean="0"/>
              <a:t>Allow trigger in response to an RTS, not only as an initiating PPDU</a:t>
            </a:r>
          </a:p>
          <a:p>
            <a:r>
              <a:rPr lang="en-US" dirty="0" smtClean="0"/>
              <a:t>The Trigger should include parameter values which create alignment with other PPDUs</a:t>
            </a:r>
          </a:p>
          <a:p>
            <a:r>
              <a:rPr lang="en-US" dirty="0" smtClean="0"/>
              <a:t>Include a field to indicate whether the response to the Trigger is an SU PPDU or HE TB PPDU</a:t>
            </a:r>
          </a:p>
          <a:p>
            <a:r>
              <a:rPr lang="en-US" dirty="0" smtClean="0"/>
              <a:t>Existing MU Trigger may still be used for this purpose</a:t>
            </a:r>
            <a:endParaRPr lang="en-US" dirty="0"/>
          </a:p>
        </p:txBody>
      </p:sp>
      <p:sp>
        <p:nvSpPr>
          <p:cNvPr id="3" name="Date Placeholder 2"/>
          <p:cNvSpPr>
            <a:spLocks noGrp="1"/>
          </p:cNvSpPr>
          <p:nvPr>
            <p:ph type="dt" sz="half" idx="10"/>
          </p:nvPr>
        </p:nvSpPr>
        <p:spPr>
          <a:xfrm>
            <a:off x="696913" y="332601"/>
            <a:ext cx="1224694" cy="276999"/>
          </a:xfrm>
        </p:spPr>
        <p:txBody>
          <a:bodyPr/>
          <a:lstStyle/>
          <a:p>
            <a:pPr>
              <a:defRPr/>
            </a:pPr>
            <a:r>
              <a:rPr lang="en-US" altLang="en-US" dirty="0"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p:txBody>
          <a:bodyPr/>
          <a:lstStyle/>
          <a:p>
            <a:r>
              <a:rPr lang="en-US" dirty="0" smtClean="0"/>
              <a:t>Proposed Trigger Modifications (1)</a:t>
            </a:r>
            <a:endParaRPr lang="en-US" dirty="0"/>
          </a:p>
        </p:txBody>
      </p:sp>
    </p:spTree>
    <p:extLst>
      <p:ext uri="{BB962C8B-B14F-4D97-AF65-F5344CB8AC3E}">
        <p14:creationId xmlns:p14="http://schemas.microsoft.com/office/powerpoint/2010/main" val="2119919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The trigger i</a:t>
            </a:r>
            <a:r>
              <a:rPr lang="en-US" sz="2000" dirty="0" smtClean="0"/>
              <a:t>s </a:t>
            </a:r>
            <a:r>
              <a:rPr lang="en-US" sz="2000" dirty="0"/>
              <a:t>modified to </a:t>
            </a:r>
            <a:r>
              <a:rPr lang="en-US" sz="2000" dirty="0" smtClean="0"/>
              <a:t>allow the trigger to specify that the recipient is allowed to choose some of the parameters of the trigger response PPDU</a:t>
            </a:r>
          </a:p>
          <a:p>
            <a:pPr lvl="1"/>
            <a:r>
              <a:rPr lang="en-US" sz="1800" dirty="0" smtClean="0"/>
              <a:t>E.g. the trigger includes some means to signal that specific parameters are to be chosen by the trigger recipient, parameters, such as:</a:t>
            </a:r>
          </a:p>
          <a:p>
            <a:pPr lvl="2"/>
            <a:r>
              <a:rPr lang="en-US" sz="1600" dirty="0" smtClean="0"/>
              <a:t>MCS, RSSI Target, Spatial Reuse</a:t>
            </a:r>
          </a:p>
          <a:p>
            <a:pPr lvl="1"/>
            <a:r>
              <a:rPr lang="en-US" sz="1800" dirty="0" smtClean="0"/>
              <a:t>But the PPDU duration must be present and must be used by the trigger recipient</a:t>
            </a:r>
          </a:p>
          <a:p>
            <a:pPr lvl="2"/>
            <a:r>
              <a:rPr lang="en-US" sz="1600" dirty="0" smtClean="0"/>
              <a:t>In order to align the PPDU with the PPDU on other link(s)</a:t>
            </a:r>
          </a:p>
          <a:p>
            <a:r>
              <a:rPr lang="en-US" sz="2000" dirty="0" smtClean="0"/>
              <a:t>CS is not required for the response to the Trigger that is a response to RTS</a:t>
            </a:r>
          </a:p>
          <a:p>
            <a:pPr lvl="1"/>
            <a:r>
              <a:rPr lang="en-US" sz="1800" dirty="0" smtClean="0"/>
              <a:t>When RTS was used to solicit the Trigger, both RTS and Trigger examined the medium before TX, so that the CS requirement is already satisfied</a:t>
            </a:r>
          </a:p>
        </p:txBody>
      </p:sp>
      <p:sp>
        <p:nvSpPr>
          <p:cNvPr id="3" name="Date Placeholder 2"/>
          <p:cNvSpPr>
            <a:spLocks noGrp="1"/>
          </p:cNvSpPr>
          <p:nvPr>
            <p:ph type="dt" sz="half" idx="10"/>
          </p:nvPr>
        </p:nvSpPr>
        <p:spPr>
          <a:xfrm>
            <a:off x="696913" y="332601"/>
            <a:ext cx="1224694" cy="276999"/>
          </a:xfrm>
        </p:spPr>
        <p:txBody>
          <a:bodyPr/>
          <a:lstStyle/>
          <a:p>
            <a:pPr>
              <a:defRPr/>
            </a:pPr>
            <a:r>
              <a:rPr lang="en-US" altLang="en-US" dirty="0"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p:txBody>
          <a:bodyPr/>
          <a:lstStyle/>
          <a:p>
            <a:r>
              <a:rPr lang="en-US" dirty="0"/>
              <a:t>Trigger Modifications </a:t>
            </a:r>
            <a:r>
              <a:rPr lang="en-US" dirty="0" smtClean="0"/>
              <a:t>(2)</a:t>
            </a:r>
            <a:endParaRPr lang="en-US" dirty="0"/>
          </a:p>
        </p:txBody>
      </p:sp>
    </p:spTree>
    <p:extLst>
      <p:ext uri="{BB962C8B-B14F-4D97-AF65-F5344CB8AC3E}">
        <p14:creationId xmlns:p14="http://schemas.microsoft.com/office/powerpoint/2010/main" val="846547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530202"/>
            <a:ext cx="7772400" cy="2573736"/>
          </a:xfrm>
        </p:spPr>
        <p:txBody>
          <a:bodyPr/>
          <a:lstStyle/>
          <a:p>
            <a:r>
              <a:rPr lang="en-US" sz="1800" dirty="0" smtClean="0"/>
              <a:t>MLD AP has declared Link2 as Triggered only (optional)</a:t>
            </a:r>
          </a:p>
          <a:p>
            <a:r>
              <a:rPr lang="en-US" sz="1800" dirty="0" smtClean="0"/>
              <a:t>STA1 is the first TXOP winner, begins TX on Link1 with RTS</a:t>
            </a:r>
          </a:p>
          <a:p>
            <a:pPr lvl="1"/>
            <a:r>
              <a:rPr lang="en-US" sz="1400" dirty="0" err="1" smtClean="0"/>
              <a:t>STAw</a:t>
            </a:r>
            <a:r>
              <a:rPr lang="en-US" sz="1400" dirty="0"/>
              <a:t> </a:t>
            </a:r>
            <a:r>
              <a:rPr lang="en-US" sz="1400" dirty="0" smtClean="0"/>
              <a:t>estimates time when </a:t>
            </a:r>
            <a:r>
              <a:rPr lang="en-US" sz="1400" dirty="0" err="1" smtClean="0"/>
              <a:t>backoff</a:t>
            </a:r>
            <a:r>
              <a:rPr lang="en-US" sz="1400" dirty="0" smtClean="0"/>
              <a:t>==0 on Link2</a:t>
            </a:r>
          </a:p>
          <a:p>
            <a:pPr lvl="2"/>
            <a:r>
              <a:rPr lang="en-US" sz="1200" dirty="0" smtClean="0"/>
              <a:t>Potentially after the RTS reception</a:t>
            </a:r>
          </a:p>
          <a:p>
            <a:pPr lvl="1"/>
            <a:r>
              <a:rPr lang="en-US" sz="1400" dirty="0" err="1" smtClean="0"/>
              <a:t>STAw</a:t>
            </a:r>
            <a:r>
              <a:rPr lang="en-US" sz="1400" dirty="0" smtClean="0"/>
              <a:t> prepares Link1 Trigger response to RTS based on expected start time of Trigger on Link2, to align Trigger end times</a:t>
            </a:r>
          </a:p>
          <a:p>
            <a:pPr lvl="2"/>
            <a:r>
              <a:rPr lang="en-US" sz="1200" dirty="0" smtClean="0"/>
              <a:t>E.g. create Link1 Trigger that is longer than it needed to be</a:t>
            </a:r>
          </a:p>
          <a:p>
            <a:pPr lvl="1"/>
            <a:r>
              <a:rPr lang="en-US" sz="1400" dirty="0" err="1" smtClean="0"/>
              <a:t>STAw</a:t>
            </a:r>
            <a:r>
              <a:rPr lang="en-US" sz="1400" dirty="0" smtClean="0"/>
              <a:t> prepares Link1 and Link2 Triggers to have identical elicited response PPDU end times</a:t>
            </a:r>
          </a:p>
          <a:p>
            <a:pPr lvl="1"/>
            <a:r>
              <a:rPr lang="en-US" sz="1400" dirty="0" smtClean="0"/>
              <a:t>Link2 EDCA </a:t>
            </a:r>
            <a:r>
              <a:rPr lang="en-US" sz="1400" dirty="0" err="1" smtClean="0"/>
              <a:t>backoff</a:t>
            </a:r>
            <a:r>
              <a:rPr lang="en-US" sz="1400" dirty="0" smtClean="0"/>
              <a:t>==0 time is fairly predictable because of Trigger-only restricted operation on Link2</a:t>
            </a:r>
          </a:p>
          <a:p>
            <a:pPr lvl="1"/>
            <a:r>
              <a:rPr lang="en-US" sz="1400" dirty="0" smtClean="0"/>
              <a:t>Data PPDUs potentially need TRS or Trigger to ensure that BA response PPDU durations are equal</a:t>
            </a:r>
          </a:p>
        </p:txBody>
      </p:sp>
      <p:sp>
        <p:nvSpPr>
          <p:cNvPr id="3" name="Date Placeholder 2"/>
          <p:cNvSpPr>
            <a:spLocks noGrp="1"/>
          </p:cNvSpPr>
          <p:nvPr>
            <p:ph type="dt" sz="half" idx="10"/>
          </p:nvPr>
        </p:nvSpPr>
        <p:spPr>
          <a:xfrm>
            <a:off x="696913" y="332601"/>
            <a:ext cx="1224694" cy="276999"/>
          </a:xfrm>
        </p:spPr>
        <p:txBody>
          <a:bodyPr/>
          <a:lstStyle/>
          <a:p>
            <a:r>
              <a:rPr lang="en-US" altLang="en-US" dirty="0" smtClean="0"/>
              <a:t>August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5</a:t>
            </a:fld>
            <a:endParaRPr lang="en-GB" altLang="en-US" dirty="0"/>
          </a:p>
        </p:txBody>
      </p:sp>
      <p:sp>
        <p:nvSpPr>
          <p:cNvPr id="6" name="Title 5"/>
          <p:cNvSpPr>
            <a:spLocks noGrp="1"/>
          </p:cNvSpPr>
          <p:nvPr>
            <p:ph type="title"/>
          </p:nvPr>
        </p:nvSpPr>
        <p:spPr/>
        <p:txBody>
          <a:bodyPr/>
          <a:lstStyle/>
          <a:p>
            <a:r>
              <a:rPr lang="en-US" dirty="0" smtClean="0"/>
              <a:t>TX </a:t>
            </a:r>
            <a:r>
              <a:rPr lang="en-US" dirty="0" err="1" smtClean="0"/>
              <a:t>TX</a:t>
            </a:r>
            <a:r>
              <a:rPr lang="en-US" dirty="0" smtClean="0"/>
              <a:t> Case RTS Trigger (1)</a:t>
            </a:r>
            <a:endParaRPr lang="en-US" dirty="0"/>
          </a:p>
        </p:txBody>
      </p:sp>
      <p:sp>
        <p:nvSpPr>
          <p:cNvPr id="9" name="Rectangle 8"/>
          <p:cNvSpPr/>
          <p:nvPr/>
        </p:nvSpPr>
        <p:spPr bwMode="auto">
          <a:xfrm>
            <a:off x="4181474" y="2216944"/>
            <a:ext cx="214312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TA=STA1</a:t>
            </a:r>
          </a:p>
        </p:txBody>
      </p:sp>
      <p:cxnSp>
        <p:nvCxnSpPr>
          <p:cNvPr id="13" name="Straight Arrow Connector 12"/>
          <p:cNvCxnSpPr/>
          <p:nvPr/>
        </p:nvCxnSpPr>
        <p:spPr bwMode="auto">
          <a:xfrm>
            <a:off x="1371600" y="2978944"/>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4181474" y="2674144"/>
            <a:ext cx="2143126"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STA1</a:t>
            </a:r>
          </a:p>
        </p:txBody>
      </p:sp>
      <p:sp>
        <p:nvSpPr>
          <p:cNvPr id="16" name="Rectangle 15"/>
          <p:cNvSpPr/>
          <p:nvPr/>
        </p:nvSpPr>
        <p:spPr bwMode="auto">
          <a:xfrm>
            <a:off x="6400800" y="221694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3048000" y="2226468"/>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3467101" y="2216944"/>
            <a:ext cx="6477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50" name="Left Brace 49"/>
          <p:cNvSpPr/>
          <p:nvPr/>
        </p:nvSpPr>
        <p:spPr bwMode="auto">
          <a:xfrm rot="16200000">
            <a:off x="2895600" y="2590801"/>
            <a:ext cx="3810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1524001" y="3259932"/>
            <a:ext cx="2514599"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STAw</a:t>
            </a:r>
            <a:r>
              <a:rPr lang="en-US" b="1" dirty="0" smtClean="0"/>
              <a:t> EDCA counts down to 0</a:t>
            </a:r>
            <a:endParaRPr kumimoji="0" lang="en-US" sz="1200" b="1" i="0" u="none" strike="noStrike" cap="none" normalizeH="0" baseline="0" dirty="0" smtClean="0">
              <a:ln>
                <a:noFill/>
              </a:ln>
              <a:effectLst/>
            </a:endParaRPr>
          </a:p>
        </p:txBody>
      </p:sp>
      <p:sp>
        <p:nvSpPr>
          <p:cNvPr id="34" name="Rectangle 33"/>
          <p:cNvSpPr/>
          <p:nvPr/>
        </p:nvSpPr>
        <p:spPr bwMode="auto">
          <a:xfrm>
            <a:off x="6400800" y="2683668"/>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46" name="Rectangle 45"/>
          <p:cNvSpPr/>
          <p:nvPr/>
        </p:nvSpPr>
        <p:spPr bwMode="auto">
          <a:xfrm>
            <a:off x="609600" y="22264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6836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3" name="Rectangle 32"/>
          <p:cNvSpPr/>
          <p:nvPr/>
        </p:nvSpPr>
        <p:spPr bwMode="auto">
          <a:xfrm>
            <a:off x="3657600" y="2674144"/>
            <a:ext cx="457201"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38" name="Rectangle 37"/>
          <p:cNvSpPr/>
          <p:nvPr/>
        </p:nvSpPr>
        <p:spPr bwMode="auto">
          <a:xfrm>
            <a:off x="1462087" y="2674143"/>
            <a:ext cx="1052513"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0" name="Rectangle 39"/>
          <p:cNvSpPr/>
          <p:nvPr/>
        </p:nvSpPr>
        <p:spPr bwMode="auto">
          <a:xfrm>
            <a:off x="1462088" y="2226468"/>
            <a:ext cx="1190626" cy="304800"/>
          </a:xfrm>
          <a:prstGeom prst="rect">
            <a:avLst/>
          </a:prstGeom>
          <a:pattFill prst="wdUpDiag">
            <a:fgClr>
              <a:srgbClr val="00B0F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1" name="Left Brace 40"/>
          <p:cNvSpPr/>
          <p:nvPr/>
        </p:nvSpPr>
        <p:spPr bwMode="auto">
          <a:xfrm rot="5400000">
            <a:off x="2667000" y="1835944"/>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286000" y="1524000"/>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STA1 EDCA counts down to 0</a:t>
            </a:r>
            <a:endParaRPr kumimoji="0" lang="en-US" sz="1200" b="1" i="0" u="none" strike="noStrike" cap="none" normalizeH="0" baseline="0" dirty="0" smtClean="0">
              <a:ln>
                <a:noFill/>
              </a:ln>
              <a:effectLst/>
            </a:endParaRPr>
          </a:p>
        </p:txBody>
      </p:sp>
      <p:sp>
        <p:nvSpPr>
          <p:cNvPr id="49" name="Rectangle 48"/>
          <p:cNvSpPr/>
          <p:nvPr/>
        </p:nvSpPr>
        <p:spPr bwMode="auto">
          <a:xfrm>
            <a:off x="4419600" y="1694259"/>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DATA PPDUs</a:t>
            </a:r>
            <a:endParaRPr kumimoji="0" lang="en-US" sz="1200" b="1" i="0" u="none" strike="noStrike" cap="none" normalizeH="0" baseline="0" dirty="0" smtClean="0">
              <a:ln>
                <a:noFill/>
              </a:ln>
              <a:effectLst/>
            </a:endParaRPr>
          </a:p>
        </p:txBody>
      </p:sp>
      <p:cxnSp>
        <p:nvCxnSpPr>
          <p:cNvPr id="53" name="Straight Arrow Connector 52"/>
          <p:cNvCxnSpPr/>
          <p:nvPr/>
        </p:nvCxnSpPr>
        <p:spPr bwMode="auto">
          <a:xfrm flipH="1">
            <a:off x="4572000" y="2015727"/>
            <a:ext cx="228601" cy="65841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56" name="Straight Arrow Connector 55"/>
          <p:cNvCxnSpPr/>
          <p:nvPr/>
        </p:nvCxnSpPr>
        <p:spPr bwMode="auto">
          <a:xfrm>
            <a:off x="4800601" y="2026444"/>
            <a:ext cx="76199" cy="1905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1428089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581400"/>
            <a:ext cx="7772400" cy="2522538"/>
          </a:xfrm>
        </p:spPr>
        <p:txBody>
          <a:bodyPr/>
          <a:lstStyle/>
          <a:p>
            <a:r>
              <a:rPr lang="en-US" sz="2000" dirty="0" smtClean="0"/>
              <a:t>MLD AP has declared Link2 as Triggered only (optional)</a:t>
            </a:r>
          </a:p>
          <a:p>
            <a:r>
              <a:rPr lang="en-US" sz="2000" dirty="0" smtClean="0"/>
              <a:t>STA1 is the first TXOP winner, begins TX on Link1 with RTS</a:t>
            </a:r>
          </a:p>
          <a:p>
            <a:pPr lvl="1"/>
            <a:r>
              <a:rPr lang="en-US" sz="1600" dirty="0" err="1" smtClean="0"/>
              <a:t>STAw</a:t>
            </a:r>
            <a:r>
              <a:rPr lang="en-US" sz="1600" dirty="0"/>
              <a:t> </a:t>
            </a:r>
            <a:r>
              <a:rPr lang="en-US" sz="1600" dirty="0" smtClean="0"/>
              <a:t>sees start of RTS transmission</a:t>
            </a:r>
          </a:p>
          <a:p>
            <a:pPr lvl="1"/>
            <a:r>
              <a:rPr lang="en-US" sz="1600" dirty="0" err="1" smtClean="0"/>
              <a:t>STAw</a:t>
            </a:r>
            <a:r>
              <a:rPr lang="en-US" sz="1600" dirty="0" smtClean="0"/>
              <a:t> Link2 </a:t>
            </a:r>
            <a:r>
              <a:rPr lang="en-US" sz="1600" dirty="0" err="1" smtClean="0"/>
              <a:t>backoff</a:t>
            </a:r>
            <a:r>
              <a:rPr lang="en-US" sz="1600" dirty="0" smtClean="0"/>
              <a:t> expires during or even before RTS reception</a:t>
            </a:r>
          </a:p>
          <a:p>
            <a:pPr lvl="2"/>
            <a:r>
              <a:rPr lang="en-US" sz="1400" dirty="0" err="1" smtClean="0"/>
              <a:t>Backoff</a:t>
            </a:r>
            <a:r>
              <a:rPr lang="en-US" sz="1400" dirty="0" smtClean="0"/>
              <a:t> on Link2 might have expired long before Link1 RTS reception begins!</a:t>
            </a:r>
          </a:p>
          <a:p>
            <a:pPr lvl="2"/>
            <a:r>
              <a:rPr lang="en-US" sz="1400" dirty="0" smtClean="0"/>
              <a:t>In any case, </a:t>
            </a:r>
            <a:r>
              <a:rPr lang="en-US" sz="1400" dirty="0" err="1" smtClean="0"/>
              <a:t>STAw</a:t>
            </a:r>
            <a:r>
              <a:rPr lang="en-US" sz="1400" dirty="0" smtClean="0"/>
              <a:t> optionally waits for outcome of RTS reception before transmitting on Link2</a:t>
            </a:r>
          </a:p>
          <a:p>
            <a:pPr lvl="1"/>
            <a:r>
              <a:rPr lang="en-US" sz="1600" dirty="0" err="1" smtClean="0"/>
              <a:t>STAw</a:t>
            </a:r>
            <a:r>
              <a:rPr lang="en-US" sz="1600" dirty="0" smtClean="0"/>
              <a:t> detects opportunity for parallel Triggers to STA1 on Link1 and Link2</a:t>
            </a:r>
          </a:p>
          <a:p>
            <a:pPr lvl="1"/>
            <a:r>
              <a:rPr lang="en-US" sz="1600" dirty="0" err="1" smtClean="0"/>
              <a:t>STAw</a:t>
            </a:r>
            <a:r>
              <a:rPr lang="en-US" sz="1600" dirty="0" smtClean="0"/>
              <a:t> transmits parallel Triggers to STA1 on Link1 and Link2</a:t>
            </a:r>
          </a:p>
        </p:txBody>
      </p:sp>
      <p:sp>
        <p:nvSpPr>
          <p:cNvPr id="3" name="Date Placeholder 2"/>
          <p:cNvSpPr>
            <a:spLocks noGrp="1"/>
          </p:cNvSpPr>
          <p:nvPr>
            <p:ph type="dt" sz="half" idx="10"/>
          </p:nvPr>
        </p:nvSpPr>
        <p:spPr>
          <a:xfrm>
            <a:off x="696913" y="332601"/>
            <a:ext cx="1224694" cy="276999"/>
          </a:xfrm>
        </p:spPr>
        <p:txBody>
          <a:bodyPr/>
          <a:lstStyle/>
          <a:p>
            <a:r>
              <a:rPr lang="en-US" altLang="en-US" dirty="0" smtClean="0"/>
              <a:t>August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6</a:t>
            </a:fld>
            <a:endParaRPr lang="en-GB" altLang="en-US" dirty="0"/>
          </a:p>
        </p:txBody>
      </p:sp>
      <p:sp>
        <p:nvSpPr>
          <p:cNvPr id="6" name="Title 5"/>
          <p:cNvSpPr>
            <a:spLocks noGrp="1"/>
          </p:cNvSpPr>
          <p:nvPr>
            <p:ph type="title"/>
          </p:nvPr>
        </p:nvSpPr>
        <p:spPr/>
        <p:txBody>
          <a:bodyPr/>
          <a:lstStyle/>
          <a:p>
            <a:r>
              <a:rPr lang="en-US" dirty="0" smtClean="0"/>
              <a:t>UTA TX </a:t>
            </a:r>
            <a:r>
              <a:rPr lang="en-US" dirty="0" err="1" smtClean="0"/>
              <a:t>TX</a:t>
            </a:r>
            <a:r>
              <a:rPr lang="en-US" dirty="0" smtClean="0"/>
              <a:t> Case RTS Trigger (2)</a:t>
            </a:r>
            <a:endParaRPr lang="en-US" dirty="0"/>
          </a:p>
        </p:txBody>
      </p:sp>
      <p:sp>
        <p:nvSpPr>
          <p:cNvPr id="9" name="Rectangle 8"/>
          <p:cNvSpPr/>
          <p:nvPr/>
        </p:nvSpPr>
        <p:spPr bwMode="auto">
          <a:xfrm>
            <a:off x="3962400" y="2216944"/>
            <a:ext cx="214312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TA=STA1</a:t>
            </a:r>
          </a:p>
        </p:txBody>
      </p:sp>
      <p:cxnSp>
        <p:nvCxnSpPr>
          <p:cNvPr id="13" name="Straight Arrow Connector 12"/>
          <p:cNvCxnSpPr/>
          <p:nvPr/>
        </p:nvCxnSpPr>
        <p:spPr bwMode="auto">
          <a:xfrm>
            <a:off x="1371600" y="2978944"/>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962400" y="2674144"/>
            <a:ext cx="2143126"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STA1</a:t>
            </a:r>
          </a:p>
        </p:txBody>
      </p:sp>
      <p:sp>
        <p:nvSpPr>
          <p:cNvPr id="16" name="Rectangle 15"/>
          <p:cNvSpPr/>
          <p:nvPr/>
        </p:nvSpPr>
        <p:spPr bwMode="auto">
          <a:xfrm>
            <a:off x="6181726" y="221694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3048000" y="2226468"/>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3467101" y="2226468"/>
            <a:ext cx="419099"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50" name="Left Brace 49"/>
          <p:cNvSpPr/>
          <p:nvPr/>
        </p:nvSpPr>
        <p:spPr bwMode="auto">
          <a:xfrm rot="16200000">
            <a:off x="2686050" y="2893217"/>
            <a:ext cx="381000" cy="7239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762000" y="3369468"/>
            <a:ext cx="2514599"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solidFill>
                  <a:schemeClr val="accent1">
                    <a:lumMod val="50000"/>
                  </a:schemeClr>
                </a:solidFill>
              </a:rPr>
              <a:t>STAw</a:t>
            </a:r>
            <a:r>
              <a:rPr lang="en-US" b="1" dirty="0" smtClean="0">
                <a:solidFill>
                  <a:schemeClr val="accent1">
                    <a:lumMod val="50000"/>
                  </a:schemeClr>
                </a:solidFill>
              </a:rPr>
              <a:t> EDCA counts down to 0</a:t>
            </a:r>
            <a:endParaRPr kumimoji="0" lang="en-US" sz="1200" b="1" i="0" u="none" strike="noStrike" cap="none" normalizeH="0" baseline="0" dirty="0" smtClean="0">
              <a:ln>
                <a:noFill/>
              </a:ln>
              <a:solidFill>
                <a:schemeClr val="accent1">
                  <a:lumMod val="50000"/>
                </a:schemeClr>
              </a:solidFill>
              <a:effectLst/>
            </a:endParaRPr>
          </a:p>
        </p:txBody>
      </p:sp>
      <p:sp>
        <p:nvSpPr>
          <p:cNvPr id="34" name="Rectangle 33"/>
          <p:cNvSpPr/>
          <p:nvPr/>
        </p:nvSpPr>
        <p:spPr bwMode="auto">
          <a:xfrm>
            <a:off x="6181726" y="2683668"/>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46" name="Rectangle 45"/>
          <p:cNvSpPr/>
          <p:nvPr/>
        </p:nvSpPr>
        <p:spPr bwMode="auto">
          <a:xfrm>
            <a:off x="609600" y="22264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6836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3" name="Rectangle 32"/>
          <p:cNvSpPr/>
          <p:nvPr/>
        </p:nvSpPr>
        <p:spPr bwMode="auto">
          <a:xfrm>
            <a:off x="3467102" y="2674144"/>
            <a:ext cx="41909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38" name="Rectangle 37"/>
          <p:cNvSpPr/>
          <p:nvPr/>
        </p:nvSpPr>
        <p:spPr bwMode="auto">
          <a:xfrm>
            <a:off x="1462087" y="2674143"/>
            <a:ext cx="1052513"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0" name="Rectangle 39"/>
          <p:cNvSpPr/>
          <p:nvPr/>
        </p:nvSpPr>
        <p:spPr bwMode="auto">
          <a:xfrm>
            <a:off x="1462088" y="2226468"/>
            <a:ext cx="1190626" cy="304800"/>
          </a:xfrm>
          <a:prstGeom prst="rect">
            <a:avLst/>
          </a:prstGeom>
          <a:pattFill prst="wdUpDiag">
            <a:fgClr>
              <a:srgbClr val="00B0F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1" name="Left Brace 40"/>
          <p:cNvSpPr/>
          <p:nvPr/>
        </p:nvSpPr>
        <p:spPr bwMode="auto">
          <a:xfrm rot="5400000">
            <a:off x="2667000" y="1835944"/>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286000" y="1524000"/>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STA1 EDCA counts down to 0</a:t>
            </a:r>
            <a:endParaRPr kumimoji="0" lang="en-US" sz="1200" b="1" i="0" u="none" strike="noStrike" cap="none" normalizeH="0" baseline="0" dirty="0" smtClean="0">
              <a:ln>
                <a:noFill/>
              </a:ln>
              <a:effectLst/>
            </a:endParaRPr>
          </a:p>
        </p:txBody>
      </p:sp>
      <p:sp>
        <p:nvSpPr>
          <p:cNvPr id="23" name="Left Brace 22"/>
          <p:cNvSpPr/>
          <p:nvPr/>
        </p:nvSpPr>
        <p:spPr bwMode="auto">
          <a:xfrm rot="16200000">
            <a:off x="3162301" y="3121815"/>
            <a:ext cx="381000" cy="22860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2971800" y="3369468"/>
            <a:ext cx="2667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solidFill>
                  <a:srgbClr val="0000FF"/>
                </a:solidFill>
              </a:rPr>
              <a:t>STAw</a:t>
            </a:r>
            <a:r>
              <a:rPr lang="en-US" b="1" dirty="0" smtClean="0">
                <a:solidFill>
                  <a:srgbClr val="0000FF"/>
                </a:solidFill>
              </a:rPr>
              <a:t> chooses to delay transmission</a:t>
            </a:r>
            <a:endParaRPr kumimoji="0" lang="en-US" sz="1200" b="1" i="0" u="none" strike="noStrike" cap="none" normalizeH="0" baseline="0" dirty="0" smtClean="0">
              <a:ln>
                <a:noFill/>
              </a:ln>
              <a:solidFill>
                <a:srgbClr val="0000FF"/>
              </a:solidFill>
              <a:effectLst/>
            </a:endParaRPr>
          </a:p>
        </p:txBody>
      </p:sp>
    </p:spTree>
    <p:extLst>
      <p:ext uri="{BB962C8B-B14F-4D97-AF65-F5344CB8AC3E}">
        <p14:creationId xmlns:p14="http://schemas.microsoft.com/office/powerpoint/2010/main" val="1806500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530202"/>
            <a:ext cx="7772400" cy="2573736"/>
          </a:xfrm>
        </p:spPr>
        <p:txBody>
          <a:bodyPr/>
          <a:lstStyle/>
          <a:p>
            <a:r>
              <a:rPr lang="en-US" sz="1800" dirty="0" smtClean="0"/>
              <a:t>MLD AP has declared Link2 as Triggered only (optional</a:t>
            </a:r>
            <a:r>
              <a:rPr lang="en-US" sz="1800" dirty="0" smtClean="0"/>
              <a:t>)</a:t>
            </a:r>
          </a:p>
          <a:p>
            <a:pPr lvl="1"/>
            <a:r>
              <a:rPr lang="en-US" sz="1400" dirty="0" smtClean="0"/>
              <a:t>Some STA2 is using Link2</a:t>
            </a:r>
            <a:endParaRPr lang="en-US" sz="1400" dirty="0" smtClean="0"/>
          </a:p>
          <a:p>
            <a:r>
              <a:rPr lang="en-US" sz="1800" dirty="0" err="1" smtClean="0"/>
              <a:t>STAw</a:t>
            </a:r>
            <a:r>
              <a:rPr lang="en-US" sz="1800" dirty="0" smtClean="0"/>
              <a:t> forces alignment of STA1 TX by sending a trigger in response to RTS</a:t>
            </a:r>
          </a:p>
          <a:p>
            <a:pPr lvl="1"/>
            <a:r>
              <a:rPr lang="en-US" sz="1400" dirty="0" smtClean="0"/>
              <a:t>I.e. no opportunity for dual-trigger multi-link UL TX by STA1</a:t>
            </a:r>
          </a:p>
          <a:p>
            <a:pPr lvl="1"/>
            <a:r>
              <a:rPr lang="en-US" sz="1400" dirty="0" smtClean="0"/>
              <a:t>Helps NSTR STA1 recover from deafness during LINK1 TX operation</a:t>
            </a:r>
          </a:p>
          <a:p>
            <a:pPr lvl="2"/>
            <a:r>
              <a:rPr lang="en-US" sz="1200" dirty="0" smtClean="0"/>
              <a:t>No need to modify any deafness recovery protocol, but forcing the alignment makes that protocol work better because the formerly deaf STA is likely to get it right, i.e. what STA1 believes to be IDLE is actually IDLE</a:t>
            </a:r>
          </a:p>
          <a:p>
            <a:pPr lvl="1"/>
            <a:r>
              <a:rPr lang="en-US" sz="1400" dirty="0" err="1" smtClean="0"/>
              <a:t>STAw</a:t>
            </a:r>
            <a:r>
              <a:rPr lang="en-US" sz="1400" dirty="0" smtClean="0"/>
              <a:t> should make both BA the same Length</a:t>
            </a:r>
          </a:p>
        </p:txBody>
      </p:sp>
      <p:sp>
        <p:nvSpPr>
          <p:cNvPr id="3" name="Date Placeholder 2"/>
          <p:cNvSpPr>
            <a:spLocks noGrp="1"/>
          </p:cNvSpPr>
          <p:nvPr>
            <p:ph type="dt" sz="half" idx="10"/>
          </p:nvPr>
        </p:nvSpPr>
        <p:spPr>
          <a:xfrm>
            <a:off x="696913" y="332601"/>
            <a:ext cx="1224694" cy="276999"/>
          </a:xfrm>
        </p:spPr>
        <p:txBody>
          <a:bodyPr/>
          <a:lstStyle/>
          <a:p>
            <a:r>
              <a:rPr lang="en-US" altLang="en-US" dirty="0" smtClean="0"/>
              <a:t>August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7</a:t>
            </a:fld>
            <a:endParaRPr lang="en-GB" altLang="en-US" dirty="0"/>
          </a:p>
        </p:txBody>
      </p:sp>
      <p:sp>
        <p:nvSpPr>
          <p:cNvPr id="6" name="Title 5"/>
          <p:cNvSpPr>
            <a:spLocks noGrp="1"/>
          </p:cNvSpPr>
          <p:nvPr>
            <p:ph type="title"/>
          </p:nvPr>
        </p:nvSpPr>
        <p:spPr/>
        <p:txBody>
          <a:bodyPr/>
          <a:lstStyle/>
          <a:p>
            <a:r>
              <a:rPr lang="en-US" dirty="0" smtClean="0"/>
              <a:t>TX </a:t>
            </a:r>
            <a:r>
              <a:rPr lang="en-US" dirty="0" err="1" smtClean="0"/>
              <a:t>TX</a:t>
            </a:r>
            <a:r>
              <a:rPr lang="en-US" dirty="0" smtClean="0"/>
              <a:t> Case RTS Trigger </a:t>
            </a:r>
            <a:r>
              <a:rPr lang="en-US" dirty="0" smtClean="0"/>
              <a:t>(3)</a:t>
            </a:r>
            <a:endParaRPr lang="en-US" dirty="0"/>
          </a:p>
        </p:txBody>
      </p:sp>
      <p:sp>
        <p:nvSpPr>
          <p:cNvPr id="9" name="Rectangle 8"/>
          <p:cNvSpPr/>
          <p:nvPr/>
        </p:nvSpPr>
        <p:spPr bwMode="auto">
          <a:xfrm>
            <a:off x="3962400" y="2216944"/>
            <a:ext cx="1752601"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TA=STA1</a:t>
            </a:r>
          </a:p>
        </p:txBody>
      </p:sp>
      <p:cxnSp>
        <p:nvCxnSpPr>
          <p:cNvPr id="13" name="Straight Arrow Connector 12"/>
          <p:cNvCxnSpPr/>
          <p:nvPr/>
        </p:nvCxnSpPr>
        <p:spPr bwMode="auto">
          <a:xfrm>
            <a:off x="1371600" y="2978944"/>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1462088" y="2674144"/>
            <a:ext cx="4252912"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STA2</a:t>
            </a:r>
            <a:endParaRPr kumimoji="0" lang="en-US" b="1" i="0" u="none" strike="noStrike" cap="none" normalizeH="0" baseline="0" dirty="0" smtClean="0">
              <a:ln>
                <a:noFill/>
              </a:ln>
              <a:solidFill>
                <a:srgbClr val="00B0F0"/>
              </a:solidFill>
              <a:effectLst/>
            </a:endParaRPr>
          </a:p>
        </p:txBody>
      </p:sp>
      <p:sp>
        <p:nvSpPr>
          <p:cNvPr id="16" name="Rectangle 15"/>
          <p:cNvSpPr/>
          <p:nvPr/>
        </p:nvSpPr>
        <p:spPr bwMode="auto">
          <a:xfrm>
            <a:off x="5791200" y="221694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3048000" y="2226468"/>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3505200" y="2216944"/>
            <a:ext cx="381002"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5791200" y="2683668"/>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46" name="Rectangle 45"/>
          <p:cNvSpPr/>
          <p:nvPr/>
        </p:nvSpPr>
        <p:spPr bwMode="auto">
          <a:xfrm>
            <a:off x="609600" y="22264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6836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40" name="Rectangle 39"/>
          <p:cNvSpPr/>
          <p:nvPr/>
        </p:nvSpPr>
        <p:spPr bwMode="auto">
          <a:xfrm>
            <a:off x="1462088" y="2226468"/>
            <a:ext cx="1190626" cy="304800"/>
          </a:xfrm>
          <a:prstGeom prst="rect">
            <a:avLst/>
          </a:prstGeom>
          <a:pattFill prst="wdUpDiag">
            <a:fgClr>
              <a:srgbClr val="00B0F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1" name="Left Brace 40"/>
          <p:cNvSpPr/>
          <p:nvPr/>
        </p:nvSpPr>
        <p:spPr bwMode="auto">
          <a:xfrm rot="5400000">
            <a:off x="2667000" y="1835944"/>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286000" y="1524000"/>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STA1 EDCA counts down to 0</a:t>
            </a:r>
            <a:endParaRPr kumimoji="0" lang="en-US" sz="1200" b="1" i="0" u="none" strike="noStrike" cap="none" normalizeH="0" baseline="0" dirty="0" smtClean="0">
              <a:ln>
                <a:noFill/>
              </a:ln>
              <a:effectLst/>
            </a:endParaRPr>
          </a:p>
        </p:txBody>
      </p:sp>
      <p:sp>
        <p:nvSpPr>
          <p:cNvPr id="49" name="Rectangle 48"/>
          <p:cNvSpPr/>
          <p:nvPr/>
        </p:nvSpPr>
        <p:spPr bwMode="auto">
          <a:xfrm>
            <a:off x="4419600" y="1694259"/>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DATA PPDUs</a:t>
            </a:r>
            <a:endParaRPr kumimoji="0" lang="en-US" sz="1200" b="1" i="0" u="none" strike="noStrike" cap="none" normalizeH="0" baseline="0" dirty="0" smtClean="0">
              <a:ln>
                <a:noFill/>
              </a:ln>
              <a:effectLst/>
            </a:endParaRPr>
          </a:p>
        </p:txBody>
      </p:sp>
      <p:cxnSp>
        <p:nvCxnSpPr>
          <p:cNvPr id="53" name="Straight Arrow Connector 52"/>
          <p:cNvCxnSpPr/>
          <p:nvPr/>
        </p:nvCxnSpPr>
        <p:spPr bwMode="auto">
          <a:xfrm flipH="1">
            <a:off x="4572000" y="2015727"/>
            <a:ext cx="228601" cy="65841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56" name="Straight Arrow Connector 55"/>
          <p:cNvCxnSpPr/>
          <p:nvPr/>
        </p:nvCxnSpPr>
        <p:spPr bwMode="auto">
          <a:xfrm>
            <a:off x="4800601" y="2026444"/>
            <a:ext cx="76199" cy="1905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9794205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3725466"/>
            <a:ext cx="7772400" cy="2378472"/>
          </a:xfrm>
        </p:spPr>
        <p:txBody>
          <a:bodyPr/>
          <a:lstStyle/>
          <a:p>
            <a:r>
              <a:rPr lang="en-US" dirty="0" smtClean="0"/>
              <a:t>Trigger response to RTS</a:t>
            </a:r>
          </a:p>
          <a:p>
            <a:pPr lvl="1"/>
            <a:r>
              <a:rPr lang="en-US" dirty="0" smtClean="0"/>
              <a:t>Link1 recipient either:</a:t>
            </a:r>
          </a:p>
          <a:p>
            <a:pPr lvl="2"/>
            <a:r>
              <a:rPr lang="en-US" dirty="0" smtClean="0"/>
              <a:t>Wins contention on Link2 and transmits a Data PPDU that matches the duration of the Link1 transmission</a:t>
            </a:r>
          </a:p>
          <a:p>
            <a:pPr lvl="3"/>
            <a:r>
              <a:rPr lang="en-US" dirty="0" smtClean="0"/>
              <a:t>Not shown in the diagram</a:t>
            </a:r>
          </a:p>
          <a:p>
            <a:pPr lvl="2"/>
            <a:r>
              <a:rPr lang="en-US" dirty="0" smtClean="0"/>
              <a:t>Receives an RTS from some other STA and responds with a Trigger to force alignment of that STA transmission with the Link1 PPDU</a:t>
            </a:r>
          </a:p>
          <a:p>
            <a:pPr lvl="3"/>
            <a:r>
              <a:rPr lang="en-US" dirty="0" smtClean="0"/>
              <a:t>As depicted in the diagram</a:t>
            </a:r>
            <a:endParaRPr lang="en-US" dirty="0"/>
          </a:p>
        </p:txBody>
      </p:sp>
      <p:sp>
        <p:nvSpPr>
          <p:cNvPr id="3" name="Date Placeholder 2"/>
          <p:cNvSpPr>
            <a:spLocks noGrp="1"/>
          </p:cNvSpPr>
          <p:nvPr>
            <p:ph type="dt" sz="half" idx="10"/>
          </p:nvPr>
        </p:nvSpPr>
        <p:spPr>
          <a:xfrm>
            <a:off x="696913" y="332601"/>
            <a:ext cx="1224694" cy="276999"/>
          </a:xfrm>
        </p:spPr>
        <p:txBody>
          <a:bodyPr/>
          <a:lstStyle/>
          <a:p>
            <a:pPr>
              <a:defRPr/>
            </a:pPr>
            <a:r>
              <a:rPr lang="en-US" altLang="en-US" dirty="0"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p:nvPr>
        </p:nvSpPr>
        <p:spPr/>
        <p:txBody>
          <a:bodyPr/>
          <a:lstStyle/>
          <a:p>
            <a:r>
              <a:rPr lang="en-US" dirty="0" smtClean="0"/>
              <a:t>RTS Trigger Sequence</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2057400" y="2352676"/>
            <a:ext cx="2590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TA=STA2</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3048000" y="2809876"/>
            <a:ext cx="1600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lang="en-US" sz="1000" b="1" dirty="0" smtClean="0"/>
              <a:t>TA=</a:t>
            </a:r>
            <a:r>
              <a:rPr kumimoji="0" lang="en-US" sz="1000" b="1" i="0" u="none" strike="noStrike" cap="none" normalizeH="0" baseline="0" dirty="0" smtClean="0">
                <a:ln>
                  <a:noFill/>
                </a:ln>
                <a:effectLst/>
              </a:rPr>
              <a:t>STA1</a:t>
            </a:r>
          </a:p>
        </p:txBody>
      </p:sp>
      <p:sp>
        <p:nvSpPr>
          <p:cNvPr id="11" name="Rectangle 10"/>
          <p:cNvSpPr/>
          <p:nvPr/>
        </p:nvSpPr>
        <p:spPr bwMode="auto">
          <a:xfrm>
            <a:off x="4724400" y="23526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2" name="Rectangle 11"/>
          <p:cNvSpPr/>
          <p:nvPr/>
        </p:nvSpPr>
        <p:spPr bwMode="auto">
          <a:xfrm>
            <a:off x="5562600" y="2352676"/>
            <a:ext cx="1752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STAz</a:t>
            </a:r>
            <a:r>
              <a:rPr lang="en-US" sz="1100" dirty="0" smtClean="0"/>
              <a:t>, </a:t>
            </a:r>
            <a:r>
              <a:rPr kumimoji="0" lang="en-US" sz="1100" b="0" i="0" u="none" strike="noStrike" cap="none" normalizeH="0" baseline="0" dirty="0" smtClean="0">
                <a:ln>
                  <a:noFill/>
                </a:ln>
                <a:solidFill>
                  <a:schemeClr val="tx1"/>
                </a:solidFill>
                <a:effectLst/>
                <a:latin typeface="Times New Roman" pitchFamily="18" charset="0"/>
              </a:rPr>
              <a:t>TA=</a:t>
            </a:r>
            <a:r>
              <a:rPr kumimoji="0" lang="en-US" sz="1100" b="0" i="0" u="none" strike="noStrike" cap="none" normalizeH="0" baseline="0" dirty="0" err="1" smtClean="0">
                <a:ln>
                  <a:noFill/>
                </a:ln>
                <a:solidFill>
                  <a:schemeClr val="tx1"/>
                </a:solidFill>
                <a:effectLst/>
                <a:latin typeface="Times New Roman" pitchFamily="18" charset="0"/>
              </a:rPr>
              <a:t>STAw+T</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5" name="Rectangle 14"/>
          <p:cNvSpPr/>
          <p:nvPr/>
        </p:nvSpPr>
        <p:spPr bwMode="auto">
          <a:xfrm>
            <a:off x="1800225" y="2362200"/>
            <a:ext cx="180975"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6" name="Rectangle 15"/>
          <p:cNvSpPr/>
          <p:nvPr/>
        </p:nvSpPr>
        <p:spPr bwMode="auto">
          <a:xfrm>
            <a:off x="2590800" y="2809876"/>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7" name="Rectangle 16"/>
          <p:cNvSpPr/>
          <p:nvPr/>
        </p:nvSpPr>
        <p:spPr bwMode="auto">
          <a:xfrm>
            <a:off x="2770100" y="2807677"/>
            <a:ext cx="20955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18" name="Rectangle 17"/>
          <p:cNvSpPr/>
          <p:nvPr/>
        </p:nvSpPr>
        <p:spPr bwMode="auto">
          <a:xfrm>
            <a:off x="2590800" y="2352676"/>
            <a:ext cx="13806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0" name="Rectangle 19"/>
          <p:cNvSpPr/>
          <p:nvPr/>
        </p:nvSpPr>
        <p:spPr bwMode="auto">
          <a:xfrm>
            <a:off x="7467600" y="23622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3" name="Rectangle 22"/>
          <p:cNvSpPr/>
          <p:nvPr/>
        </p:nvSpPr>
        <p:spPr bwMode="auto">
          <a:xfrm>
            <a:off x="3048000" y="2362200"/>
            <a:ext cx="16002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5" name="Rectangle 24"/>
          <p:cNvSpPr/>
          <p:nvPr/>
        </p:nvSpPr>
        <p:spPr bwMode="auto">
          <a:xfrm>
            <a:off x="5562600" y="2809876"/>
            <a:ext cx="1752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STAx</a:t>
            </a:r>
            <a:r>
              <a:rPr lang="en-US" sz="1100" dirty="0" smtClean="0"/>
              <a:t>, TA=</a:t>
            </a:r>
            <a:r>
              <a:rPr kumimoji="0" lang="en-US" sz="1100" b="0" i="0" u="none" strike="noStrike" cap="none" normalizeH="0" baseline="0" dirty="0" smtClean="0">
                <a:ln>
                  <a:noFill/>
                </a:ln>
                <a:solidFill>
                  <a:schemeClr val="tx1"/>
                </a:solidFill>
                <a:effectLst/>
                <a:latin typeface="Times New Roman" pitchFamily="18" charset="0"/>
              </a:rPr>
              <a:t>STA1+T</a:t>
            </a:r>
          </a:p>
        </p:txBody>
      </p:sp>
      <p:sp>
        <p:nvSpPr>
          <p:cNvPr id="26" name="Left Brace 25"/>
          <p:cNvSpPr/>
          <p:nvPr/>
        </p:nvSpPr>
        <p:spPr bwMode="auto">
          <a:xfrm rot="16200000">
            <a:off x="1905000" y="2895599"/>
            <a:ext cx="3810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1655233" y="3564732"/>
            <a:ext cx="880533"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EDCA</a:t>
            </a:r>
            <a:endParaRPr kumimoji="0" lang="en-US" sz="1200" b="1" i="0" u="none" strike="noStrike" cap="none" normalizeH="0" baseline="0" dirty="0" smtClean="0">
              <a:ln>
                <a:noFill/>
              </a:ln>
              <a:solidFill>
                <a:srgbClr val="C00000"/>
              </a:solidFill>
              <a:effectLst/>
            </a:endParaRPr>
          </a:p>
        </p:txBody>
      </p:sp>
      <p:sp>
        <p:nvSpPr>
          <p:cNvPr id="28" name="Rectangle 27"/>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9" name="Rectangle 28"/>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0" name="Rectangle 29"/>
          <p:cNvSpPr/>
          <p:nvPr/>
        </p:nvSpPr>
        <p:spPr bwMode="auto">
          <a:xfrm>
            <a:off x="4724400" y="2809876"/>
            <a:ext cx="7620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31" name="Rectangle 30"/>
          <p:cNvSpPr/>
          <p:nvPr/>
        </p:nvSpPr>
        <p:spPr bwMode="auto">
          <a:xfrm>
            <a:off x="7467600" y="2819400"/>
            <a:ext cx="7620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32" name="Rectangle 31"/>
          <p:cNvSpPr/>
          <p:nvPr/>
        </p:nvSpPr>
        <p:spPr bwMode="auto">
          <a:xfrm>
            <a:off x="5562600" y="2362200"/>
            <a:ext cx="17526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34" name="Rectangle 33"/>
          <p:cNvSpPr/>
          <p:nvPr/>
        </p:nvSpPr>
        <p:spPr bwMode="auto">
          <a:xfrm>
            <a:off x="3810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Don’t care, 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35" name="Straight Arrow Connector 34"/>
          <p:cNvCxnSpPr/>
          <p:nvPr/>
        </p:nvCxnSpPr>
        <p:spPr bwMode="auto">
          <a:xfrm flipH="1">
            <a:off x="2659830" y="2057400"/>
            <a:ext cx="137877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6" name="Straight Arrow Connector 35"/>
          <p:cNvCxnSpPr/>
          <p:nvPr/>
        </p:nvCxnSpPr>
        <p:spPr bwMode="auto">
          <a:xfrm flipH="1">
            <a:off x="3790950" y="2057400"/>
            <a:ext cx="2476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7" name="Straight Arrow Connector 36"/>
          <p:cNvCxnSpPr/>
          <p:nvPr/>
        </p:nvCxnSpPr>
        <p:spPr bwMode="auto">
          <a:xfrm>
            <a:off x="5105400" y="2057400"/>
            <a:ext cx="9715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2601649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4038600"/>
            <a:ext cx="7772400" cy="2065338"/>
          </a:xfrm>
        </p:spPr>
        <p:txBody>
          <a:bodyPr/>
          <a:lstStyle/>
          <a:p>
            <a:r>
              <a:rPr lang="en-US" dirty="0" smtClean="0"/>
              <a:t>Trigger response to RTS</a:t>
            </a:r>
          </a:p>
          <a:p>
            <a:pPr lvl="1"/>
            <a:r>
              <a:rPr lang="en-US" dirty="0" smtClean="0"/>
              <a:t>Link1, e.g. AP DL TX to STAX</a:t>
            </a:r>
          </a:p>
          <a:p>
            <a:pPr lvl="1"/>
            <a:r>
              <a:rPr lang="en-US" dirty="0" smtClean="0"/>
              <a:t>Link2, e.g. AP DL TX to STAY</a:t>
            </a:r>
          </a:p>
          <a:p>
            <a:pPr lvl="2"/>
            <a:r>
              <a:rPr lang="en-US" dirty="0" smtClean="0"/>
              <a:t>STAY responds to AP RTS with Trigger to align DL TX</a:t>
            </a:r>
          </a:p>
          <a:p>
            <a:pPr lvl="3"/>
            <a:r>
              <a:rPr lang="en-US" dirty="0" smtClean="0"/>
              <a:t>E.g. AP does not have cross-link information</a:t>
            </a:r>
          </a:p>
          <a:p>
            <a:pPr lvl="2"/>
            <a:r>
              <a:rPr lang="en-US" dirty="0" smtClean="0"/>
              <a:t>Note that STAA should attempt to align BA</a:t>
            </a:r>
          </a:p>
          <a:p>
            <a:pPr lvl="3"/>
            <a:r>
              <a:rPr lang="en-US" dirty="0" smtClean="0"/>
              <a:t>STAA can include Trigger in Data PPDU for non-cross link AP</a:t>
            </a:r>
          </a:p>
        </p:txBody>
      </p:sp>
      <p:sp>
        <p:nvSpPr>
          <p:cNvPr id="3" name="Date Placeholder 2"/>
          <p:cNvSpPr>
            <a:spLocks noGrp="1"/>
          </p:cNvSpPr>
          <p:nvPr>
            <p:ph type="dt" sz="half" idx="10"/>
          </p:nvPr>
        </p:nvSpPr>
        <p:spPr>
          <a:xfrm>
            <a:off x="696913" y="332601"/>
            <a:ext cx="1224694" cy="276999"/>
          </a:xfrm>
        </p:spPr>
        <p:txBody>
          <a:bodyPr/>
          <a:lstStyle/>
          <a:p>
            <a:pPr>
              <a:defRPr/>
            </a:pPr>
            <a:r>
              <a:rPr lang="en-US" altLang="en-US" dirty="0"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p:nvPr>
        </p:nvSpPr>
        <p:spPr/>
        <p:txBody>
          <a:bodyPr/>
          <a:lstStyle/>
          <a:p>
            <a:r>
              <a:rPr lang="en-US" dirty="0" smtClean="0"/>
              <a:t>Non-AP STA </a:t>
            </a:r>
            <a:r>
              <a:rPr lang="en-US" dirty="0" smtClean="0"/>
              <a:t>Trigger Sequence</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2057400" y="2352676"/>
            <a:ext cx="2590800" cy="304800"/>
          </a:xfrm>
          <a:prstGeom prst="rect">
            <a:avLst/>
          </a:prstGeom>
          <a:solidFill>
            <a:srgbClr val="66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RA=STAX, </a:t>
            </a:r>
            <a:r>
              <a:rPr kumimoji="0" lang="en-US" sz="1200" b="1" i="0" u="none" strike="noStrike" cap="none" normalizeH="0" baseline="0" dirty="0" smtClean="0">
                <a:ln>
                  <a:noFill/>
                </a:ln>
                <a:effectLst/>
                <a:latin typeface="Times New Roman" pitchFamily="18" charset="0"/>
              </a:rPr>
              <a:t>TA=STAA</a:t>
            </a:r>
            <a:endParaRPr kumimoji="0" lang="en-US" sz="1200" b="1" i="0" u="none" strike="noStrike" cap="none" normalizeH="0" baseline="0" dirty="0" smtClean="0">
              <a:ln>
                <a:noFill/>
              </a:ln>
              <a:effectLst/>
              <a:latin typeface="Times New Roman" pitchFamily="18" charset="0"/>
            </a:endParaRP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3048000" y="2809876"/>
            <a:ext cx="1600200" cy="304800"/>
          </a:xfrm>
          <a:prstGeom prst="rect">
            <a:avLst/>
          </a:prstGeom>
          <a:solidFill>
            <a:srgbClr val="66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RA=STAY, </a:t>
            </a:r>
            <a:r>
              <a:rPr lang="en-US" sz="1000" b="1" dirty="0" smtClean="0"/>
              <a:t>TA=</a:t>
            </a:r>
            <a:r>
              <a:rPr kumimoji="0" lang="en-US" sz="1000" b="1" i="0" u="none" strike="noStrike" cap="none" normalizeH="0" baseline="0" dirty="0" smtClean="0">
                <a:ln>
                  <a:noFill/>
                </a:ln>
                <a:effectLst/>
              </a:rPr>
              <a:t>STAA+T</a:t>
            </a:r>
            <a:endParaRPr kumimoji="0" lang="en-US" sz="1000" b="1" i="0" u="none" strike="noStrike" cap="none" normalizeH="0" baseline="0" dirty="0" smtClean="0">
              <a:ln>
                <a:noFill/>
              </a:ln>
              <a:effectLst/>
            </a:endParaRPr>
          </a:p>
        </p:txBody>
      </p:sp>
      <p:sp>
        <p:nvSpPr>
          <p:cNvPr id="11" name="Rectangle 10"/>
          <p:cNvSpPr/>
          <p:nvPr/>
        </p:nvSpPr>
        <p:spPr bwMode="auto">
          <a:xfrm>
            <a:off x="4724400" y="23526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14" name="Rectangle 13"/>
          <p:cNvSpPr/>
          <p:nvPr/>
        </p:nvSpPr>
        <p:spPr bwMode="auto">
          <a:xfrm>
            <a:off x="1600200" y="2362200"/>
            <a:ext cx="152400" cy="304800"/>
          </a:xfrm>
          <a:prstGeom prst="rect">
            <a:avLst/>
          </a:prstGeom>
          <a:solidFill>
            <a:srgbClr val="66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5" name="Rectangle 14"/>
          <p:cNvSpPr/>
          <p:nvPr/>
        </p:nvSpPr>
        <p:spPr bwMode="auto">
          <a:xfrm>
            <a:off x="1800225" y="2362200"/>
            <a:ext cx="180975"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6" name="Rectangle 15"/>
          <p:cNvSpPr/>
          <p:nvPr/>
        </p:nvSpPr>
        <p:spPr bwMode="auto">
          <a:xfrm>
            <a:off x="2590800" y="2809876"/>
            <a:ext cx="152400" cy="304800"/>
          </a:xfrm>
          <a:prstGeom prst="rect">
            <a:avLst/>
          </a:prstGeom>
          <a:solidFill>
            <a:srgbClr val="66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7" name="Rectangle 16"/>
          <p:cNvSpPr/>
          <p:nvPr/>
        </p:nvSpPr>
        <p:spPr bwMode="auto">
          <a:xfrm>
            <a:off x="2770100" y="2807677"/>
            <a:ext cx="20955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26" name="Left Brace 25"/>
          <p:cNvSpPr/>
          <p:nvPr/>
        </p:nvSpPr>
        <p:spPr bwMode="auto">
          <a:xfrm rot="16200000">
            <a:off x="1905000" y="2895599"/>
            <a:ext cx="3810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1655233" y="3564732"/>
            <a:ext cx="880533"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EDCA</a:t>
            </a:r>
            <a:endParaRPr kumimoji="0" lang="en-US" sz="1200" b="1" i="0" u="none" strike="noStrike" cap="none" normalizeH="0" baseline="0" dirty="0" smtClean="0">
              <a:ln>
                <a:noFill/>
              </a:ln>
              <a:solidFill>
                <a:srgbClr val="C00000"/>
              </a:solidFill>
              <a:effectLst/>
            </a:endParaRPr>
          </a:p>
        </p:txBody>
      </p:sp>
      <p:sp>
        <p:nvSpPr>
          <p:cNvPr id="28" name="Rectangle 27"/>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9" name="Rectangle 28"/>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0" name="Rectangle 29"/>
          <p:cNvSpPr/>
          <p:nvPr/>
        </p:nvSpPr>
        <p:spPr bwMode="auto">
          <a:xfrm>
            <a:off x="4724400" y="2809876"/>
            <a:ext cx="76200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4073078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272591</TotalTime>
  <Words>1853</Words>
  <Application>Microsoft Office PowerPoint</Application>
  <PresentationFormat>On-screen Show (4:3)</PresentationFormat>
  <Paragraphs>278</Paragraphs>
  <Slides>19</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19</vt:i4>
      </vt:variant>
    </vt:vector>
  </HeadingPairs>
  <TitlesOfParts>
    <vt:vector size="21" baseType="lpstr">
      <vt:lpstr>Times New Roman</vt:lpstr>
      <vt:lpstr>802-11-Submission</vt:lpstr>
      <vt:lpstr>RTS Trigger SU PPDU</vt:lpstr>
      <vt:lpstr>Abstract</vt:lpstr>
      <vt:lpstr>Proposed Trigger Modifications (1)</vt:lpstr>
      <vt:lpstr>Trigger Modifications (2)</vt:lpstr>
      <vt:lpstr>TX TX Case RTS Trigger (1)</vt:lpstr>
      <vt:lpstr>UTA TX TX Case RTS Trigger (2)</vt:lpstr>
      <vt:lpstr>TX TX Case RTS Trigger (3)</vt:lpstr>
      <vt:lpstr>RTS Trigger Sequence</vt:lpstr>
      <vt:lpstr>Non-AP STA Trigger Sequence</vt:lpstr>
      <vt:lpstr>Additional Uses for Triggered SU PPDU</vt:lpstr>
      <vt:lpstr>Details TBD</vt:lpstr>
      <vt:lpstr>Triggered Only Link Restriction</vt:lpstr>
      <vt:lpstr>Trigger-limited Link</vt:lpstr>
      <vt:lpstr>Comparison to Wait Slot (1)</vt:lpstr>
      <vt:lpstr>Comparison to Wait Slot (2)</vt:lpstr>
      <vt:lpstr>Straw Poll 1</vt:lpstr>
      <vt:lpstr>Straw Poll 2</vt:lpstr>
      <vt:lpstr>Straw Poll 3</vt:lpstr>
      <vt:lpstr>Reference</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dc:title>
  <dc:creator>Matthew Fischer</dc:creator>
  <cp:lastModifiedBy>Matthew Fischer</cp:lastModifiedBy>
  <cp:revision>2324</cp:revision>
  <cp:lastPrinted>1998-02-10T13:28:06Z</cp:lastPrinted>
  <dcterms:created xsi:type="dcterms:W3CDTF">2004-12-02T14:01:45Z</dcterms:created>
  <dcterms:modified xsi:type="dcterms:W3CDTF">2020-09-01T00:14:39Z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(3)2JzG6dNMn3sFDgxSUwPBxTjwbI9PmNwEaVgyOEfmnn6ipwpn7h9fyY652uiKF25gfaxD6MX8
j4PrN08mcY5eU8v3TSdIk3ztQtFlCM0GFMjtPTd2Yj0fMBhd9VsntLN4pzsUEMMxngCriLr3
yHW4ROScDUTFtwYrhPd2NBHLC6gnTxFeGcvA5YBA84nzLWVOkzYQatbsR+mTHBZeaIY8F9fr
w7VeS0wNPyt9mcqMrg</vt:lpwstr>
  </property>
  <property fmtid="{D5CDD505-2E9C-101B-9397-08002B2CF9AE}" pid="4" name="_2015_ms_pID_7253431">
    <vt:lpwstr>/arXQgBBf+7JDb9DQWc+vnZ0sT/HBZcXp6k2yyxwbSjsUjw9ZClrDY
En8JY/BAmHAcgavJcrcfbEmXhL7+jp1QP/NdFz/RgRUZC8vtfIP+rl9ombOpXa4LTWRiNPv5
eKzxzI/m2+FU6O+QMSdmflGq0f9AB1pfsU7Jsjn6b47XgezAYIhhuDqlSHLFXYhZoY0EiTp1
xIeCvyfCcSBDSh9sbq/juI7H7uJtYxn0PSud</vt:lpwstr>
  </property>
  <property fmtid="{D5CDD505-2E9C-101B-9397-08002B2CF9AE}" pid="5" name="_2015_ms_pID_7253432">
    <vt:lpwstr>gbQIyKb4PER1l9Unhb0tZd8=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1552786117</vt:lpwstr>
  </property>
</Properties>
</file>