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31" r:id="rId2"/>
    <p:sldId id="930" r:id="rId3"/>
    <p:sldId id="1076" r:id="rId4"/>
    <p:sldId id="1081" r:id="rId5"/>
    <p:sldId id="1089" r:id="rId6"/>
    <p:sldId id="1090" r:id="rId7"/>
    <p:sldId id="1075" r:id="rId8"/>
    <p:sldId id="1109" r:id="rId9"/>
    <p:sldId id="1110" r:id="rId10"/>
    <p:sldId id="1111" r:id="rId11"/>
    <p:sldId id="1104" r:id="rId12"/>
    <p:sldId id="1105" r:id="rId13"/>
    <p:sldId id="1107" r:id="rId14"/>
    <p:sldId id="1108" r:id="rId15"/>
    <p:sldId id="1045" r:id="rId16"/>
    <p:sldId id="1103" r:id="rId17"/>
    <p:sldId id="1106" r:id="rId18"/>
    <p:sldId id="978" r:id="rId19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FF"/>
    <a:srgbClr val="0000FF"/>
    <a:srgbClr val="EAEAEA"/>
    <a:srgbClr val="CCCCFF"/>
    <a:srgbClr val="FF5050"/>
    <a:srgbClr val="004232"/>
    <a:srgbClr val="000000"/>
    <a:srgbClr val="808080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8" autoAdjust="0"/>
    <p:restoredTop sz="96649" autoAdjust="0"/>
  </p:normalViewPr>
  <p:slideViewPr>
    <p:cSldViewPr>
      <p:cViewPr varScale="1">
        <p:scale>
          <a:sx n="83" d="100"/>
          <a:sy n="83" d="100"/>
        </p:scale>
        <p:origin x="840" y="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56" y="-72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365446" y="9612313"/>
            <a:ext cx="18242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66932" y="9615488"/>
            <a:ext cx="228780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17931"/>
            <a:ext cx="1198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 smtClean="0"/>
              <a:t>November </a:t>
            </a:r>
            <a:r>
              <a:rPr lang="en-GB" altLang="en-US" sz="1400" b="1" dirty="0"/>
              <a:t>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866932" y="9615488"/>
            <a:ext cx="228780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 smtClean="0"/>
              <a:t>Matthew Fischer (Broadcom)</a:t>
            </a:r>
            <a:endParaRPr lang="en-GB" altLang="en-US" dirty="0"/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F0DBE41-23D8-4A5A-BF78-102A9350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9708" y="6475413"/>
            <a:ext cx="18242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802.11-20/1217r2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tthew.fischer@broadcom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en-US" dirty="0" smtClean="0"/>
              <a:t>RTS Trigger SU PPDU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2020-08-11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869172"/>
              </p:ext>
            </p:extLst>
          </p:nvPr>
        </p:nvGraphicFramePr>
        <p:xfrm>
          <a:off x="228598" y="2998720"/>
          <a:ext cx="8763001" cy="216668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326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2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30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198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Matthew Fischer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Broadcom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250 Innovation Dr, San Jose, CA 95134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hlinkClick r:id="rId3"/>
                        </a:rPr>
                        <a:t>Matthew.fischer@broadcom.com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08438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some instances, the STA transmitting the Trigger might specify</a:t>
            </a:r>
          </a:p>
          <a:p>
            <a:pPr lvl="1"/>
            <a:r>
              <a:rPr lang="en-US" dirty="0" smtClean="0"/>
              <a:t>Some strict parameters</a:t>
            </a:r>
          </a:p>
          <a:p>
            <a:pPr lvl="1"/>
            <a:r>
              <a:rPr lang="en-US" dirty="0" smtClean="0"/>
              <a:t>Some parameters whose exact values are left as choices for the triggered STA</a:t>
            </a:r>
          </a:p>
          <a:p>
            <a:pPr lvl="2"/>
            <a:r>
              <a:rPr lang="en-US" dirty="0" smtClean="0"/>
              <a:t>Or perhaps within a range of values</a:t>
            </a:r>
          </a:p>
          <a:p>
            <a:r>
              <a:rPr lang="en-US" dirty="0" smtClean="0"/>
              <a:t>The mechanism for expressing such restrictions and choices is TBD</a:t>
            </a:r>
          </a:p>
          <a:p>
            <a:r>
              <a:rPr lang="en-US" dirty="0" smtClean="0"/>
              <a:t>The scenarios for which various parameters would be strict or choices is TBD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Matthew Fischer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Details TBD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438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noted in the slides</a:t>
            </a:r>
          </a:p>
          <a:p>
            <a:pPr lvl="1"/>
            <a:r>
              <a:rPr lang="en-US" dirty="0" smtClean="0"/>
              <a:t>Probability of being able to transmit Trigger on more than one link is enhanced if the AP has declared </a:t>
            </a:r>
            <a:r>
              <a:rPr lang="en-US" dirty="0" err="1" smtClean="0"/>
              <a:t>linkB</a:t>
            </a:r>
            <a:r>
              <a:rPr lang="en-US" dirty="0" smtClean="0"/>
              <a:t> as Triggered-only</a:t>
            </a:r>
          </a:p>
          <a:p>
            <a:pPr lvl="2"/>
            <a:r>
              <a:rPr lang="en-US" dirty="0" smtClean="0"/>
              <a:t>AP does not have to deal with </a:t>
            </a:r>
            <a:r>
              <a:rPr lang="en-US" dirty="0" err="1" smtClean="0"/>
              <a:t>MyBSS</a:t>
            </a:r>
            <a:r>
              <a:rPr lang="en-US" dirty="0" smtClean="0"/>
              <a:t> competition</a:t>
            </a:r>
          </a:p>
          <a:p>
            <a:r>
              <a:rPr lang="en-US" dirty="0" smtClean="0"/>
              <a:t>Limitation of Triggered-only link</a:t>
            </a:r>
          </a:p>
          <a:p>
            <a:pPr lvl="1"/>
            <a:r>
              <a:rPr lang="en-US" dirty="0" smtClean="0"/>
              <a:t>Reduces ability of any STA to gain lowest latency UL access</a:t>
            </a:r>
          </a:p>
          <a:p>
            <a:pPr lvl="2"/>
            <a:r>
              <a:rPr lang="en-US" dirty="0" smtClean="0"/>
              <a:t>I.e. non-AP STA does not gain a latency advantage of having multiple links on which to compete for access when it is not allowed to compete for more than one link</a:t>
            </a:r>
          </a:p>
          <a:p>
            <a:pPr lvl="1"/>
            <a:r>
              <a:rPr lang="en-US" dirty="0" smtClean="0"/>
              <a:t>Latency performance can be regained if non-AP STAs are allowed to compete on the triggered link when it is not being used</a:t>
            </a:r>
          </a:p>
          <a:p>
            <a:pPr lvl="2"/>
            <a:r>
              <a:rPr lang="en-US" dirty="0" smtClean="0"/>
              <a:t>See Trigger-limited link definition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Matthew Fischer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Triggered Only Link Restriction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3180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Trigger-limited link:</a:t>
            </a:r>
          </a:p>
          <a:p>
            <a:pPr lvl="1"/>
            <a:r>
              <a:rPr lang="en-US" dirty="0" smtClean="0"/>
              <a:t>Triggered-only limitation only </a:t>
            </a:r>
            <a:r>
              <a:rPr lang="en-US" dirty="0"/>
              <a:t>applies until </a:t>
            </a:r>
            <a:r>
              <a:rPr lang="en-US" dirty="0" smtClean="0"/>
              <a:t>one link </a:t>
            </a:r>
            <a:r>
              <a:rPr lang="en-US" dirty="0"/>
              <a:t>is occupied</a:t>
            </a:r>
          </a:p>
          <a:p>
            <a:pPr lvl="1"/>
            <a:r>
              <a:rPr lang="en-US" dirty="0"/>
              <a:t>When only one link is occupied, then triggered limitation is </a:t>
            </a:r>
            <a:r>
              <a:rPr lang="en-US" dirty="0" smtClean="0"/>
              <a:t>relaxed to allow EDCA access of the unoccupied, trigger-limited link</a:t>
            </a:r>
            <a:endParaRPr lang="en-US" dirty="0"/>
          </a:p>
          <a:p>
            <a:pPr lvl="2"/>
            <a:r>
              <a:rPr lang="en-US" dirty="0"/>
              <a:t>Provided that the winner of a TXOP on the Trigger-limited link performs </a:t>
            </a:r>
            <a:r>
              <a:rPr lang="en-US" dirty="0" smtClean="0"/>
              <a:t>alignment with the occupied link</a:t>
            </a:r>
          </a:p>
          <a:p>
            <a:pPr lvl="2"/>
            <a:r>
              <a:rPr lang="en-US" dirty="0" smtClean="0"/>
              <a:t>EDCA access is delayed until it is known whether both links will be triggered</a:t>
            </a:r>
          </a:p>
          <a:p>
            <a:pPr lvl="3"/>
            <a:r>
              <a:rPr lang="en-US" dirty="0" smtClean="0"/>
              <a:t>E.g. EDCA access on trigger-limited link begins PIFS after the start of the triggered PPDU on the occupied link</a:t>
            </a:r>
          </a:p>
          <a:p>
            <a:pPr lvl="4"/>
            <a:r>
              <a:rPr lang="en-US" dirty="0" smtClean="0"/>
              <a:t>I.e. at the time that a trigger-aligned PPDU would have appeared, but has not appeared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Matthew Fischer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Trigger-limited Link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0893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Wait Slot</a:t>
            </a:r>
          </a:p>
          <a:p>
            <a:pPr lvl="1"/>
            <a:r>
              <a:rPr lang="en-US" dirty="0" smtClean="0"/>
              <a:t>NSTR STA optionally holds a </a:t>
            </a:r>
            <a:r>
              <a:rPr lang="en-US" dirty="0" err="1" smtClean="0"/>
              <a:t>backoff</a:t>
            </a:r>
            <a:r>
              <a:rPr lang="en-US" dirty="0" smtClean="0"/>
              <a:t> count of a link at or near zero to wait for another link’s </a:t>
            </a:r>
            <a:r>
              <a:rPr lang="en-US" dirty="0" err="1" smtClean="0"/>
              <a:t>backoff</a:t>
            </a:r>
            <a:r>
              <a:rPr lang="en-US" dirty="0" smtClean="0"/>
              <a:t> to reach zero</a:t>
            </a:r>
          </a:p>
          <a:p>
            <a:pPr lvl="1"/>
            <a:r>
              <a:rPr lang="en-US" dirty="0" smtClean="0"/>
              <a:t>Simultaneous, aligned PPDU transmission on multiple links is achieved, see [3]</a:t>
            </a:r>
          </a:p>
          <a:p>
            <a:pPr lvl="1"/>
            <a:r>
              <a:rPr lang="en-US" dirty="0" smtClean="0"/>
              <a:t>[3] indicates that as loads increase, the probability of acquiring more than one link rapidly reduces</a:t>
            </a:r>
          </a:p>
          <a:p>
            <a:pPr lvl="1"/>
            <a:r>
              <a:rPr lang="en-US" dirty="0" smtClean="0"/>
              <a:t>Without alignment, as load increases, winning NSTR transmitters are effectively punished after each transmission, awaiting re-alignment on deaf channel</a:t>
            </a:r>
          </a:p>
          <a:p>
            <a:pPr lvl="2"/>
            <a:r>
              <a:rPr lang="en-US" dirty="0" smtClean="0"/>
              <a:t>Losing latency benefit of having multiple channels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Matthew Fischer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to Wait Slot (1)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5583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RTS-Trigger method with Trigger-limited access rule allows multi-link access to be acquired under higher load conditions</a:t>
            </a:r>
          </a:p>
          <a:p>
            <a:pPr lvl="1"/>
            <a:r>
              <a:rPr lang="en-US" dirty="0" smtClean="0"/>
              <a:t>Enforcement </a:t>
            </a:r>
            <a:r>
              <a:rPr lang="en-US" dirty="0"/>
              <a:t>of PPDU alignment makes operation more efficient for small competing node </a:t>
            </a:r>
            <a:r>
              <a:rPr lang="en-US" dirty="0" smtClean="0"/>
              <a:t>counts</a:t>
            </a:r>
          </a:p>
          <a:p>
            <a:pPr lvl="2"/>
            <a:r>
              <a:rPr lang="en-US" dirty="0" smtClean="0"/>
              <a:t>Restores latency benefit</a:t>
            </a:r>
          </a:p>
          <a:p>
            <a:pPr lvl="1"/>
            <a:r>
              <a:rPr lang="en-US" dirty="0" smtClean="0"/>
              <a:t>Centralized decision on number of links occupied by an NSTR competitor allows centralized decision regarding tradeoff between throughput and latency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Matthew Fischer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to Wait Slot </a:t>
            </a:r>
            <a:r>
              <a:rPr lang="en-US" dirty="0" smtClean="0"/>
              <a:t>(2)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7023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inclusion of the following in the SFD:</a:t>
            </a:r>
          </a:p>
          <a:p>
            <a:pPr lvl="1"/>
            <a:r>
              <a:rPr lang="en-US" dirty="0"/>
              <a:t>802.11be shall </a:t>
            </a:r>
            <a:r>
              <a:rPr lang="en-US" dirty="0" smtClean="0"/>
              <a:t>define a trigger message that may be transmitted by an AP or a non-AP STA that elicits an SU </a:t>
            </a:r>
            <a:r>
              <a:rPr lang="en-US" dirty="0" smtClean="0"/>
              <a:t>PPDU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YES</a:t>
            </a:r>
          </a:p>
          <a:p>
            <a:pPr lvl="1"/>
            <a:r>
              <a:rPr lang="en-US" dirty="0"/>
              <a:t>NO</a:t>
            </a:r>
          </a:p>
          <a:p>
            <a:pPr lvl="1"/>
            <a:r>
              <a:rPr lang="en-US" dirty="0"/>
              <a:t>ABS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Matthew Fischer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61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inclusion of the following in the SFD:</a:t>
            </a:r>
          </a:p>
          <a:p>
            <a:pPr lvl="1"/>
            <a:r>
              <a:rPr lang="en-US" dirty="0"/>
              <a:t>802.11be shall </a:t>
            </a:r>
            <a:r>
              <a:rPr lang="en-US" dirty="0" smtClean="0"/>
              <a:t>define a frame exchange sequence that allows</a:t>
            </a:r>
          </a:p>
          <a:p>
            <a:pPr lvl="2"/>
            <a:r>
              <a:rPr lang="en-US" dirty="0" smtClean="0"/>
              <a:t>A trigger-like frame transmission in response to the receipt of an RTS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YES</a:t>
            </a:r>
          </a:p>
          <a:p>
            <a:pPr lvl="1"/>
            <a:r>
              <a:rPr lang="en-US" dirty="0"/>
              <a:t>NO</a:t>
            </a:r>
          </a:p>
          <a:p>
            <a:pPr lvl="1"/>
            <a:r>
              <a:rPr lang="en-US" dirty="0"/>
              <a:t>ABS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Matthew Fischer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58842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inclusion of the following in the SFD:</a:t>
            </a:r>
          </a:p>
          <a:p>
            <a:pPr lvl="1"/>
            <a:r>
              <a:rPr lang="en-US" dirty="0" smtClean="0"/>
              <a:t>An AP may indicate a link to be Trigger-limited such that</a:t>
            </a:r>
          </a:p>
          <a:p>
            <a:pPr lvl="2"/>
            <a:r>
              <a:rPr lang="en-US" dirty="0" smtClean="0"/>
              <a:t>UL access on the link is limited to Triggered access, except that:</a:t>
            </a:r>
          </a:p>
          <a:p>
            <a:pPr lvl="3"/>
            <a:r>
              <a:rPr lang="en-US" dirty="0" smtClean="0"/>
              <a:t>If a PPDU is transmitted on a non-trigger-limited link, then EDCA access may proceed on the Trigger-limited link </a:t>
            </a:r>
            <a:r>
              <a:rPr lang="en-US" dirty="0" err="1" smtClean="0"/>
              <a:t>aRXPHYDelay</a:t>
            </a:r>
            <a:r>
              <a:rPr lang="en-US" dirty="0" smtClean="0"/>
              <a:t> + PIFS after the start of a PPDU on the non-trigger-limited link, when that PPDU has a PHY LENGTH indication &gt;= 0.50 </a:t>
            </a:r>
            <a:r>
              <a:rPr lang="en-US" dirty="0" err="1" smtClean="0"/>
              <a:t>ms</a:t>
            </a:r>
            <a:endParaRPr lang="en-US" dirty="0" smtClean="0"/>
          </a:p>
          <a:p>
            <a:pPr lvl="3"/>
            <a:r>
              <a:rPr lang="en-US" dirty="0" smtClean="0"/>
              <a:t>Any PPDU transmitted by a non-AP STA on the trigger-limited link shall terminate at or before the end of the aligned PPDU on the other link</a:t>
            </a:r>
            <a:endParaRPr lang="en-US" dirty="0"/>
          </a:p>
          <a:p>
            <a:pPr lvl="1"/>
            <a:r>
              <a:rPr lang="en-US" dirty="0"/>
              <a:t>YES</a:t>
            </a:r>
          </a:p>
          <a:p>
            <a:pPr lvl="1"/>
            <a:r>
              <a:rPr lang="en-US" dirty="0"/>
              <a:t>NO</a:t>
            </a:r>
          </a:p>
          <a:p>
            <a:pPr lvl="1"/>
            <a:r>
              <a:rPr lang="en-US" dirty="0"/>
              <a:t>ABS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Matthew Fischer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17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148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</a:t>
            </a:r>
            <a:r>
              <a:rPr lang="en-US" dirty="0"/>
              <a:t>1] Draft </a:t>
            </a:r>
            <a:r>
              <a:rPr lang="en-US" dirty="0" smtClean="0"/>
              <a:t>P802.11REVmd_D3.4</a:t>
            </a:r>
            <a:endParaRPr lang="en-US" dirty="0"/>
          </a:p>
          <a:p>
            <a:r>
              <a:rPr lang="en-US" dirty="0"/>
              <a:t>[2] Draft </a:t>
            </a:r>
            <a:r>
              <a:rPr lang="en-US" dirty="0" smtClean="0"/>
              <a:t>P802.11ax_D6.1</a:t>
            </a:r>
          </a:p>
          <a:p>
            <a:r>
              <a:rPr lang="en-US" dirty="0" smtClean="0"/>
              <a:t>[3] 11-20-0993-03-00be-sync-ml-operations-of-non-str-device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Matthew Fischer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/>
              <a:t>18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16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EHT non-AP STA devices will have operating conditions with restrictions on TX and RX behavior</a:t>
            </a:r>
          </a:p>
          <a:p>
            <a:pPr lvl="1"/>
            <a:r>
              <a:rPr lang="en-US" dirty="0" smtClean="0"/>
              <a:t>E.g. Simultaneous TX/RX might be restricted for certain link channel combinations for non-AP STA </a:t>
            </a:r>
            <a:r>
              <a:rPr lang="en-US" i="1" u="sng" dirty="0" smtClean="0"/>
              <a:t>aka </a:t>
            </a:r>
            <a:r>
              <a:rPr lang="en-US" b="1" i="1" u="sng" dirty="0" smtClean="0"/>
              <a:t>NSTR</a:t>
            </a:r>
            <a:endParaRPr lang="en-US" i="1" u="sng" dirty="0" smtClean="0"/>
          </a:p>
          <a:p>
            <a:r>
              <a:rPr lang="en-US" dirty="0" smtClean="0"/>
              <a:t>Need mechanism to attain access to &gt;1 links for maximum MLO performance</a:t>
            </a:r>
          </a:p>
          <a:p>
            <a:pPr lvl="1"/>
            <a:r>
              <a:rPr lang="en-US" dirty="0" smtClean="0"/>
              <a:t>E.g. synchronize PPDUs</a:t>
            </a:r>
          </a:p>
          <a:p>
            <a:r>
              <a:rPr lang="en-US" dirty="0" smtClean="0"/>
              <a:t>When a NSTR STA starts a TX on one Link1, medium state of Link2 is lost due to NEXT</a:t>
            </a:r>
          </a:p>
          <a:p>
            <a:pPr lvl="1"/>
            <a:r>
              <a:rPr lang="en-US" dirty="0" smtClean="0"/>
              <a:t>Need assistance to maintain Link2 medium state during Link1 TX operation, e.g. synchronize PPDUs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Matthew Fischer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/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1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 any STA to transmit a Trigger</a:t>
            </a:r>
          </a:p>
          <a:p>
            <a:pPr lvl="1"/>
            <a:r>
              <a:rPr lang="en-US" dirty="0" smtClean="0"/>
              <a:t>I.e. currently only an AP is allowed to transmit a Trigger</a:t>
            </a:r>
          </a:p>
          <a:p>
            <a:r>
              <a:rPr lang="en-US" dirty="0" smtClean="0"/>
              <a:t>Allow trigger in response to an RTS, not only as an initiating PPDU</a:t>
            </a:r>
          </a:p>
          <a:p>
            <a:r>
              <a:rPr lang="en-US" dirty="0" smtClean="0"/>
              <a:t>The Trigger should include parameter values which create alignment with other PPDUs</a:t>
            </a:r>
          </a:p>
          <a:p>
            <a:r>
              <a:rPr lang="en-US" dirty="0" smtClean="0"/>
              <a:t>Include a field to indicate whether the response to the Trigger is an SU PPDU or HE TB PPDU</a:t>
            </a:r>
          </a:p>
          <a:p>
            <a:r>
              <a:rPr lang="en-US" dirty="0" smtClean="0"/>
              <a:t>Existing MU Trigger may still be used for this purpose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Matthew Fischer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Trigger Modifications (1)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91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 trigger i</a:t>
            </a:r>
            <a:r>
              <a:rPr lang="en-US" sz="2000" dirty="0" smtClean="0"/>
              <a:t>s </a:t>
            </a:r>
            <a:r>
              <a:rPr lang="en-US" sz="2000" dirty="0"/>
              <a:t>modified to </a:t>
            </a:r>
            <a:r>
              <a:rPr lang="en-US" sz="2000" dirty="0" smtClean="0"/>
              <a:t>allow the trigger to specify that the recipient is allowed to choose some of the parameters of the trigger response PPDU</a:t>
            </a:r>
          </a:p>
          <a:p>
            <a:pPr lvl="1"/>
            <a:r>
              <a:rPr lang="en-US" sz="1800" dirty="0" smtClean="0"/>
              <a:t>E.g. the trigger includes some means to signal that specific parameters are to be chosen by the trigger recipient, parameters, such as:</a:t>
            </a:r>
          </a:p>
          <a:p>
            <a:pPr lvl="2"/>
            <a:r>
              <a:rPr lang="en-US" sz="1600" dirty="0" smtClean="0"/>
              <a:t>MCS, RSSI Target, Spatial Reuse</a:t>
            </a:r>
          </a:p>
          <a:p>
            <a:pPr lvl="1"/>
            <a:r>
              <a:rPr lang="en-US" sz="1800" dirty="0" smtClean="0"/>
              <a:t>But the PPDU duration must be present and must be used by the trigger recipient</a:t>
            </a:r>
          </a:p>
          <a:p>
            <a:pPr lvl="2"/>
            <a:r>
              <a:rPr lang="en-US" sz="1600" dirty="0" smtClean="0"/>
              <a:t>In order to align the PPDU with the PPDU on other link(s)</a:t>
            </a:r>
          </a:p>
          <a:p>
            <a:r>
              <a:rPr lang="en-US" sz="2000" dirty="0" smtClean="0"/>
              <a:t>CS is not required for the response to the Trigger that is a response to RTS</a:t>
            </a:r>
          </a:p>
          <a:p>
            <a:pPr lvl="1"/>
            <a:r>
              <a:rPr lang="en-US" sz="1800" dirty="0" smtClean="0"/>
              <a:t>When RTS was used to solicit the Trigger, both RTS and Trigger examined the medium before TX, so that the CS requirement is already satisfied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Matthew Fischer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Trigger Modifications </a:t>
            </a:r>
            <a:r>
              <a:rPr lang="en-US" dirty="0" smtClean="0"/>
              <a:t>(2)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54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684213" y="3530202"/>
            <a:ext cx="7772400" cy="2573736"/>
          </a:xfrm>
        </p:spPr>
        <p:txBody>
          <a:bodyPr/>
          <a:lstStyle/>
          <a:p>
            <a:r>
              <a:rPr lang="en-US" sz="1800" dirty="0" smtClean="0"/>
              <a:t>MLD AP has declared Link2 as Triggered only (optional)</a:t>
            </a:r>
          </a:p>
          <a:p>
            <a:r>
              <a:rPr lang="en-US" sz="1800" dirty="0" smtClean="0"/>
              <a:t>STA1 is the first TXOP winner, begins TX on Link1 with RTS</a:t>
            </a:r>
          </a:p>
          <a:p>
            <a:pPr lvl="1"/>
            <a:r>
              <a:rPr lang="en-US" sz="1400" dirty="0" err="1" smtClean="0"/>
              <a:t>STAw</a:t>
            </a:r>
            <a:r>
              <a:rPr lang="en-US" sz="1400" dirty="0"/>
              <a:t> </a:t>
            </a:r>
            <a:r>
              <a:rPr lang="en-US" sz="1400" dirty="0" smtClean="0"/>
              <a:t>estimates time when </a:t>
            </a:r>
            <a:r>
              <a:rPr lang="en-US" sz="1400" dirty="0" err="1" smtClean="0"/>
              <a:t>backoff</a:t>
            </a:r>
            <a:r>
              <a:rPr lang="en-US" sz="1400" dirty="0" smtClean="0"/>
              <a:t>==0 on Link2</a:t>
            </a:r>
          </a:p>
          <a:p>
            <a:pPr lvl="2"/>
            <a:r>
              <a:rPr lang="en-US" sz="1200" dirty="0" smtClean="0"/>
              <a:t>Potentially after the RTS reception</a:t>
            </a:r>
          </a:p>
          <a:p>
            <a:pPr lvl="1"/>
            <a:r>
              <a:rPr lang="en-US" sz="1400" dirty="0" err="1" smtClean="0"/>
              <a:t>STAw</a:t>
            </a:r>
            <a:r>
              <a:rPr lang="en-US" sz="1400" dirty="0" smtClean="0"/>
              <a:t> prepares Link1 Trigger response to RTS based on expected start time of Trigger on Link2, to align Trigger end times</a:t>
            </a:r>
          </a:p>
          <a:p>
            <a:pPr lvl="2"/>
            <a:r>
              <a:rPr lang="en-US" sz="1200" dirty="0" smtClean="0"/>
              <a:t>E.g. create Link1 Trigger that is longer than it needed to be</a:t>
            </a:r>
          </a:p>
          <a:p>
            <a:pPr lvl="1"/>
            <a:r>
              <a:rPr lang="en-US" sz="1400" dirty="0" err="1" smtClean="0"/>
              <a:t>STAw</a:t>
            </a:r>
            <a:r>
              <a:rPr lang="en-US" sz="1400" dirty="0" smtClean="0"/>
              <a:t> prepares Link1 and Link2 Triggers to have identical elicited response PPDU end times</a:t>
            </a:r>
          </a:p>
          <a:p>
            <a:pPr lvl="1"/>
            <a:r>
              <a:rPr lang="en-US" sz="1400" dirty="0" smtClean="0"/>
              <a:t>Link2 EDCA </a:t>
            </a:r>
            <a:r>
              <a:rPr lang="en-US" sz="1400" dirty="0" err="1" smtClean="0"/>
              <a:t>backoff</a:t>
            </a:r>
            <a:r>
              <a:rPr lang="en-US" sz="1400" dirty="0" smtClean="0"/>
              <a:t>==0 time is fairly predictable because of Trigger-only restricted operation on Link2</a:t>
            </a:r>
          </a:p>
          <a:p>
            <a:pPr lvl="1"/>
            <a:r>
              <a:rPr lang="en-US" sz="1400" dirty="0" smtClean="0"/>
              <a:t>Data PPDUs potentially need TRS or Trigger to ensure that BA response PPDU durations are equal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Matthew Fischer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/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TX </a:t>
            </a:r>
            <a:r>
              <a:rPr lang="en-US" dirty="0" err="1" smtClean="0"/>
              <a:t>TX</a:t>
            </a:r>
            <a:r>
              <a:rPr lang="en-US" dirty="0" smtClean="0"/>
              <a:t> Case RTS Trigger (1)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4181474" y="2216944"/>
            <a:ext cx="2143125" cy="304800"/>
          </a:xfrm>
          <a:prstGeom prst="rect">
            <a:avLst/>
          </a:prstGeom>
          <a:solidFill>
            <a:srgbClr val="FF5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RA=</a:t>
            </a:r>
            <a:r>
              <a:rPr lang="en-US" dirty="0" err="1" smtClean="0"/>
              <a:t>STAw</a:t>
            </a:r>
            <a:r>
              <a:rPr lang="en-US" dirty="0" smtClean="0"/>
              <a:t>,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TA=STA1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1371600" y="2978944"/>
            <a:ext cx="7315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4181474" y="2674144"/>
            <a:ext cx="2143126" cy="304800"/>
          </a:xfrm>
          <a:prstGeom prst="rect">
            <a:avLst/>
          </a:prstGeom>
          <a:solidFill>
            <a:srgbClr val="FF5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RA=</a:t>
            </a:r>
            <a:r>
              <a:rPr lang="en-US" dirty="0" err="1" smtClean="0"/>
              <a:t>STAw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B0F0"/>
                </a:solidFill>
              </a:rPr>
              <a:t>TA=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</a:rPr>
              <a:t>STA1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6400800" y="2216944"/>
            <a:ext cx="3810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/>
              <a:t>BA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3048000" y="2226468"/>
            <a:ext cx="381000" cy="304800"/>
          </a:xfrm>
          <a:prstGeom prst="rect">
            <a:avLst/>
          </a:prstGeom>
          <a:solidFill>
            <a:srgbClr val="FF5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R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467101" y="2226468"/>
            <a:ext cx="6477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T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" name="Left Brace 49"/>
          <p:cNvSpPr/>
          <p:nvPr/>
        </p:nvSpPr>
        <p:spPr bwMode="auto">
          <a:xfrm rot="16200000">
            <a:off x="2895600" y="2590801"/>
            <a:ext cx="381000" cy="11430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1524001" y="3259932"/>
            <a:ext cx="2514599" cy="321468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/>
              <a:t>STAw</a:t>
            </a:r>
            <a:r>
              <a:rPr lang="en-US" b="1" dirty="0" smtClean="0"/>
              <a:t> EDCA counts down to 0</a:t>
            </a:r>
            <a:endParaRPr kumimoji="0" lang="en-US" sz="1200" b="1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400800" y="2683668"/>
            <a:ext cx="3810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/>
              <a:t>BA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609600" y="2226468"/>
            <a:ext cx="8382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LINK</a:t>
            </a:r>
            <a:r>
              <a:rPr lang="en-US" b="1" dirty="0"/>
              <a:t>1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609600" y="2683668"/>
            <a:ext cx="8382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LINK2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3657600" y="2674144"/>
            <a:ext cx="457201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T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1462087" y="2674143"/>
            <a:ext cx="1052513" cy="304800"/>
          </a:xfrm>
          <a:prstGeom prst="rect">
            <a:avLst/>
          </a:prstGeom>
          <a:pattFill prst="wdUpDiag">
            <a:fgClr>
              <a:srgbClr val="FFCCFF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BUSY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1462088" y="2226468"/>
            <a:ext cx="1190626" cy="304800"/>
          </a:xfrm>
          <a:prstGeom prst="rect">
            <a:avLst/>
          </a:prstGeom>
          <a:pattFill prst="wdUpDiag">
            <a:fgClr>
              <a:srgbClr val="00B0F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BUSY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Left Brace 40"/>
          <p:cNvSpPr/>
          <p:nvPr/>
        </p:nvSpPr>
        <p:spPr bwMode="auto">
          <a:xfrm rot="5400000">
            <a:off x="2667000" y="1835944"/>
            <a:ext cx="381000" cy="3810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2286000" y="1524000"/>
            <a:ext cx="1371600" cy="321468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/>
              <a:t>STA1 EDCA counts down to 0</a:t>
            </a:r>
            <a:endParaRPr kumimoji="0" lang="en-US" sz="1200" b="1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4419600" y="1694259"/>
            <a:ext cx="1371600" cy="321468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/>
              <a:t>DATA PPDUs</a:t>
            </a:r>
            <a:endParaRPr kumimoji="0" lang="en-US" sz="1200" b="1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cxnSp>
        <p:nvCxnSpPr>
          <p:cNvPr id="53" name="Straight Arrow Connector 52"/>
          <p:cNvCxnSpPr/>
          <p:nvPr/>
        </p:nvCxnSpPr>
        <p:spPr bwMode="auto">
          <a:xfrm flipH="1">
            <a:off x="4572000" y="2015727"/>
            <a:ext cx="228601" cy="6584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6" name="Straight Arrow Connector 55"/>
          <p:cNvCxnSpPr/>
          <p:nvPr/>
        </p:nvCxnSpPr>
        <p:spPr bwMode="auto">
          <a:xfrm>
            <a:off x="4800601" y="2026444"/>
            <a:ext cx="76199" cy="1905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42808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684213" y="3581400"/>
            <a:ext cx="7772400" cy="2522538"/>
          </a:xfrm>
        </p:spPr>
        <p:txBody>
          <a:bodyPr/>
          <a:lstStyle/>
          <a:p>
            <a:r>
              <a:rPr lang="en-US" sz="2000" dirty="0" smtClean="0"/>
              <a:t>MLD AP has declared Link2 as Triggered only (optional)</a:t>
            </a:r>
          </a:p>
          <a:p>
            <a:r>
              <a:rPr lang="en-US" sz="2000" dirty="0" smtClean="0"/>
              <a:t>STA1 is the first TXOP winner, begins TX on Link1 with RTS</a:t>
            </a:r>
          </a:p>
          <a:p>
            <a:pPr lvl="1"/>
            <a:r>
              <a:rPr lang="en-US" sz="1600" dirty="0" err="1" smtClean="0"/>
              <a:t>STAw</a:t>
            </a:r>
            <a:r>
              <a:rPr lang="en-US" sz="1600" dirty="0"/>
              <a:t> </a:t>
            </a:r>
            <a:r>
              <a:rPr lang="en-US" sz="1600" dirty="0" smtClean="0"/>
              <a:t>sees start of RTS transmission</a:t>
            </a:r>
          </a:p>
          <a:p>
            <a:pPr lvl="1"/>
            <a:r>
              <a:rPr lang="en-US" sz="1600" dirty="0" err="1" smtClean="0"/>
              <a:t>STAw</a:t>
            </a:r>
            <a:r>
              <a:rPr lang="en-US" sz="1600" dirty="0" smtClean="0"/>
              <a:t> Link2 </a:t>
            </a:r>
            <a:r>
              <a:rPr lang="en-US" sz="1600" dirty="0" err="1" smtClean="0"/>
              <a:t>backoff</a:t>
            </a:r>
            <a:r>
              <a:rPr lang="en-US" sz="1600" dirty="0" smtClean="0"/>
              <a:t> expires during or even before RTS reception</a:t>
            </a:r>
          </a:p>
          <a:p>
            <a:pPr lvl="2"/>
            <a:r>
              <a:rPr lang="en-US" sz="1400" dirty="0" err="1" smtClean="0"/>
              <a:t>Backoff</a:t>
            </a:r>
            <a:r>
              <a:rPr lang="en-US" sz="1400" dirty="0" smtClean="0"/>
              <a:t> on Link2 might have expired long before Link1 RTS reception begins!</a:t>
            </a:r>
          </a:p>
          <a:p>
            <a:pPr lvl="2"/>
            <a:r>
              <a:rPr lang="en-US" sz="1400" dirty="0" smtClean="0"/>
              <a:t>In any case, </a:t>
            </a:r>
            <a:r>
              <a:rPr lang="en-US" sz="1400" dirty="0" err="1" smtClean="0"/>
              <a:t>STAw</a:t>
            </a:r>
            <a:r>
              <a:rPr lang="en-US" sz="1400" dirty="0" smtClean="0"/>
              <a:t> optionally waits for outcome of RTS reception before transmitting on Link2</a:t>
            </a:r>
          </a:p>
          <a:p>
            <a:pPr lvl="1"/>
            <a:r>
              <a:rPr lang="en-US" sz="1600" dirty="0" err="1" smtClean="0"/>
              <a:t>STAw</a:t>
            </a:r>
            <a:r>
              <a:rPr lang="en-US" sz="1600" dirty="0" smtClean="0"/>
              <a:t> detects opportunity for parallel Triggers to STA1 on Link1 and Link2</a:t>
            </a:r>
          </a:p>
          <a:p>
            <a:pPr lvl="1"/>
            <a:r>
              <a:rPr lang="en-US" sz="1600" dirty="0" err="1" smtClean="0"/>
              <a:t>STAw</a:t>
            </a:r>
            <a:r>
              <a:rPr lang="en-US" sz="1600" dirty="0" smtClean="0"/>
              <a:t> transmits parallel Triggers to STA1 on Link1 and Link2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Matthew Fischer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/>
              <a:t>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UTA TX </a:t>
            </a:r>
            <a:r>
              <a:rPr lang="en-US" dirty="0" err="1" smtClean="0"/>
              <a:t>TX</a:t>
            </a:r>
            <a:r>
              <a:rPr lang="en-US" dirty="0" smtClean="0"/>
              <a:t> Case RTS Trigger (2)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962400" y="2216944"/>
            <a:ext cx="2143125" cy="304800"/>
          </a:xfrm>
          <a:prstGeom prst="rect">
            <a:avLst/>
          </a:prstGeom>
          <a:solidFill>
            <a:srgbClr val="FF5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RA=</a:t>
            </a:r>
            <a:r>
              <a:rPr lang="en-US" dirty="0" err="1" smtClean="0"/>
              <a:t>STAw</a:t>
            </a:r>
            <a:r>
              <a:rPr lang="en-US" dirty="0" smtClean="0"/>
              <a:t>,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TA=STA1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1371600" y="2978944"/>
            <a:ext cx="7315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3962400" y="2674144"/>
            <a:ext cx="2143126" cy="304800"/>
          </a:xfrm>
          <a:prstGeom prst="rect">
            <a:avLst/>
          </a:prstGeom>
          <a:solidFill>
            <a:srgbClr val="FF5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RA=</a:t>
            </a:r>
            <a:r>
              <a:rPr lang="en-US" dirty="0" err="1" smtClean="0"/>
              <a:t>STAw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B0F0"/>
                </a:solidFill>
              </a:rPr>
              <a:t>TA=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</a:rPr>
              <a:t>STA1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6181726" y="2216944"/>
            <a:ext cx="3810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/>
              <a:t>BA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3048000" y="2226468"/>
            <a:ext cx="381000" cy="304800"/>
          </a:xfrm>
          <a:prstGeom prst="rect">
            <a:avLst/>
          </a:prstGeom>
          <a:solidFill>
            <a:srgbClr val="FF5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R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467101" y="2226468"/>
            <a:ext cx="419099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T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" name="Left Brace 49"/>
          <p:cNvSpPr/>
          <p:nvPr/>
        </p:nvSpPr>
        <p:spPr bwMode="auto">
          <a:xfrm rot="16200000">
            <a:off x="2686050" y="2893217"/>
            <a:ext cx="381000" cy="7239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762000" y="3369468"/>
            <a:ext cx="2514599" cy="321468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STAw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EDCA counts down to 0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181726" y="2683668"/>
            <a:ext cx="3810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/>
              <a:t>BA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609600" y="2226468"/>
            <a:ext cx="8382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LINK</a:t>
            </a:r>
            <a:r>
              <a:rPr lang="en-US" b="1" dirty="0"/>
              <a:t>1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609600" y="2683668"/>
            <a:ext cx="8382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LINK2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3467102" y="2674144"/>
            <a:ext cx="419098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T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1462087" y="2674143"/>
            <a:ext cx="1052513" cy="304800"/>
          </a:xfrm>
          <a:prstGeom prst="rect">
            <a:avLst/>
          </a:prstGeom>
          <a:pattFill prst="wdUpDiag">
            <a:fgClr>
              <a:srgbClr val="FFCCFF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BUSY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1462088" y="2226468"/>
            <a:ext cx="1190626" cy="304800"/>
          </a:xfrm>
          <a:prstGeom prst="rect">
            <a:avLst/>
          </a:prstGeom>
          <a:pattFill prst="wdUpDiag">
            <a:fgClr>
              <a:srgbClr val="00B0F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BUSY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Left Brace 40"/>
          <p:cNvSpPr/>
          <p:nvPr/>
        </p:nvSpPr>
        <p:spPr bwMode="auto">
          <a:xfrm rot="5400000">
            <a:off x="2667000" y="1835944"/>
            <a:ext cx="381000" cy="3810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2286000" y="1524000"/>
            <a:ext cx="1371600" cy="321468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/>
              <a:t>STA1 EDCA counts down to 0</a:t>
            </a:r>
            <a:endParaRPr kumimoji="0" lang="en-US" sz="1200" b="1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23" name="Left Brace 22"/>
          <p:cNvSpPr/>
          <p:nvPr/>
        </p:nvSpPr>
        <p:spPr bwMode="auto">
          <a:xfrm rot="16200000">
            <a:off x="3162301" y="3121815"/>
            <a:ext cx="381000" cy="228602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2971800" y="3369468"/>
            <a:ext cx="2667000" cy="321468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solidFill>
                  <a:srgbClr val="0000FF"/>
                </a:solidFill>
              </a:rPr>
              <a:t>STAw</a:t>
            </a:r>
            <a:r>
              <a:rPr lang="en-US" b="1" dirty="0" smtClean="0">
                <a:solidFill>
                  <a:srgbClr val="0000FF"/>
                </a:solidFill>
              </a:rPr>
              <a:t> chooses to delay transmission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0650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3" y="3725466"/>
            <a:ext cx="7772400" cy="2378472"/>
          </a:xfrm>
        </p:spPr>
        <p:txBody>
          <a:bodyPr/>
          <a:lstStyle/>
          <a:p>
            <a:r>
              <a:rPr lang="en-US" dirty="0" smtClean="0"/>
              <a:t>Trigger response to RTS</a:t>
            </a:r>
          </a:p>
          <a:p>
            <a:pPr lvl="1"/>
            <a:r>
              <a:rPr lang="en-US" dirty="0" smtClean="0"/>
              <a:t>Link1 recipient either:</a:t>
            </a:r>
          </a:p>
          <a:p>
            <a:pPr lvl="2"/>
            <a:r>
              <a:rPr lang="en-US" dirty="0" smtClean="0"/>
              <a:t>Wins contention on Link2 and transmits a Data PPDU that matches the duration of the Link1 transmission</a:t>
            </a:r>
          </a:p>
          <a:p>
            <a:pPr lvl="3"/>
            <a:r>
              <a:rPr lang="en-US" dirty="0" smtClean="0"/>
              <a:t>Not shown in the diagram</a:t>
            </a:r>
          </a:p>
          <a:p>
            <a:pPr lvl="2"/>
            <a:r>
              <a:rPr lang="en-US" dirty="0" smtClean="0"/>
              <a:t>Receives an RTS from some other STA and responds with a Trigger to force alignment of that STA transmission with the Link1 PPDU</a:t>
            </a:r>
          </a:p>
          <a:p>
            <a:pPr lvl="3"/>
            <a:r>
              <a:rPr lang="en-US" dirty="0" smtClean="0"/>
              <a:t>As depicted in the diagram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Matthew Fischer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RTS Trigger Sequence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1371600" y="2657476"/>
            <a:ext cx="7315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" name="Rectangle 7"/>
          <p:cNvSpPr/>
          <p:nvPr/>
        </p:nvSpPr>
        <p:spPr bwMode="auto">
          <a:xfrm>
            <a:off x="2057400" y="2352676"/>
            <a:ext cx="25908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RA=</a:t>
            </a:r>
            <a:r>
              <a:rPr lang="en-US" dirty="0" err="1" smtClean="0"/>
              <a:t>STAw</a:t>
            </a:r>
            <a:r>
              <a:rPr lang="en-US" dirty="0" smtClean="0"/>
              <a:t>,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TA=STA2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1371600" y="3114676"/>
            <a:ext cx="7315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3048000" y="2809876"/>
            <a:ext cx="1600200" cy="304800"/>
          </a:xfrm>
          <a:prstGeom prst="rect">
            <a:avLst/>
          </a:prstGeom>
          <a:solidFill>
            <a:srgbClr val="FF5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RA=</a:t>
            </a:r>
            <a:r>
              <a:rPr lang="en-US" sz="1000" dirty="0" err="1" smtClean="0"/>
              <a:t>STAw</a:t>
            </a:r>
            <a:r>
              <a:rPr lang="en-US" sz="1000" dirty="0" smtClean="0"/>
              <a:t>, </a:t>
            </a:r>
            <a:r>
              <a:rPr lang="en-US" sz="1000" b="1" dirty="0" smtClean="0"/>
              <a:t>TA=</a:t>
            </a:r>
            <a:r>
              <a:rPr kumimoji="0" lang="en-US" sz="1000" b="1" i="0" u="none" strike="noStrike" cap="none" normalizeH="0" baseline="0" dirty="0" smtClean="0">
                <a:ln>
                  <a:noFill/>
                </a:ln>
                <a:effectLst/>
              </a:rPr>
              <a:t>STA1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4724400" y="2352676"/>
            <a:ext cx="762000" cy="304800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/>
              <a:t>BA+T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5562600" y="2352676"/>
            <a:ext cx="17526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/>
              <a:t>RA=</a:t>
            </a:r>
            <a:r>
              <a:rPr lang="en-US" sz="1100" dirty="0" err="1" smtClean="0"/>
              <a:t>STAz</a:t>
            </a:r>
            <a:r>
              <a:rPr lang="en-US" sz="1100" dirty="0" smtClean="0"/>
              <a:t>,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TA=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STAw+T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600200" y="2362200"/>
            <a:ext cx="1524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R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800225" y="2362200"/>
            <a:ext cx="180975" cy="304800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C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2590800" y="2809876"/>
            <a:ext cx="152400" cy="304800"/>
          </a:xfrm>
          <a:prstGeom prst="rect">
            <a:avLst/>
          </a:prstGeom>
          <a:solidFill>
            <a:srgbClr val="FF5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R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2770100" y="2807677"/>
            <a:ext cx="209550" cy="304800"/>
          </a:xfrm>
          <a:prstGeom prst="rect">
            <a:avLst/>
          </a:prstGeom>
          <a:solidFill>
            <a:srgbClr val="CCC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T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2590800" y="2352676"/>
            <a:ext cx="138060" cy="304800"/>
          </a:xfrm>
          <a:prstGeom prst="rect">
            <a:avLst/>
          </a:prstGeom>
          <a:solidFill>
            <a:srgbClr val="FF99CC">
              <a:alpha val="4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7467600" y="2362200"/>
            <a:ext cx="762000" cy="304800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BA+T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3048000" y="2362200"/>
            <a:ext cx="1600200" cy="304800"/>
          </a:xfrm>
          <a:prstGeom prst="rect">
            <a:avLst/>
          </a:prstGeom>
          <a:solidFill>
            <a:srgbClr val="FF99CC">
              <a:alpha val="4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562600" y="2809876"/>
            <a:ext cx="1752600" cy="304800"/>
          </a:xfrm>
          <a:prstGeom prst="rect">
            <a:avLst/>
          </a:prstGeom>
          <a:solidFill>
            <a:srgbClr val="FF5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/>
              <a:t>RA=</a:t>
            </a:r>
            <a:r>
              <a:rPr lang="en-US" sz="1100" dirty="0" err="1" smtClean="0"/>
              <a:t>STAx</a:t>
            </a:r>
            <a:r>
              <a:rPr lang="en-US" sz="1100" dirty="0" smtClean="0"/>
              <a:t>, TA=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STA1+T</a:t>
            </a:r>
          </a:p>
        </p:txBody>
      </p:sp>
      <p:sp>
        <p:nvSpPr>
          <p:cNvPr id="26" name="Left Brace 25"/>
          <p:cNvSpPr/>
          <p:nvPr/>
        </p:nvSpPr>
        <p:spPr bwMode="auto">
          <a:xfrm rot="16200000">
            <a:off x="1905000" y="2895599"/>
            <a:ext cx="381000" cy="9906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1655233" y="3564732"/>
            <a:ext cx="880533" cy="321468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/>
              <a:t>EDCA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09600" y="2362200"/>
            <a:ext cx="8382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LINK</a:t>
            </a:r>
            <a:r>
              <a:rPr lang="en-US" b="1" dirty="0"/>
              <a:t>1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09600" y="2819400"/>
            <a:ext cx="8382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LINK2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4724400" y="2809876"/>
            <a:ext cx="762000" cy="304800"/>
          </a:xfrm>
          <a:prstGeom prst="rect">
            <a:avLst/>
          </a:prstGeom>
          <a:solidFill>
            <a:srgbClr val="FFC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/>
              <a:t>BA+T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7467600" y="2819400"/>
            <a:ext cx="762000" cy="304800"/>
          </a:xfrm>
          <a:prstGeom prst="rect">
            <a:avLst/>
          </a:prstGeom>
          <a:solidFill>
            <a:srgbClr val="FFC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BA+T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5562600" y="2362200"/>
            <a:ext cx="1752600" cy="304800"/>
          </a:xfrm>
          <a:prstGeom prst="rect">
            <a:avLst/>
          </a:prstGeom>
          <a:solidFill>
            <a:srgbClr val="FF99CC">
              <a:alpha val="4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3810000" y="1752600"/>
            <a:ext cx="14478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Don’t care, potential loss of MPDUs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5" name="Straight Arrow Connector 34"/>
          <p:cNvCxnSpPr/>
          <p:nvPr/>
        </p:nvCxnSpPr>
        <p:spPr bwMode="auto">
          <a:xfrm flipH="1">
            <a:off x="2659830" y="2057400"/>
            <a:ext cx="1378770" cy="2952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 flipH="1">
            <a:off x="3790950" y="2057400"/>
            <a:ext cx="247650" cy="2952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>
            <a:off x="5105400" y="2057400"/>
            <a:ext cx="971550" cy="2952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26016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3" y="4038600"/>
            <a:ext cx="7772400" cy="2065338"/>
          </a:xfrm>
        </p:spPr>
        <p:txBody>
          <a:bodyPr/>
          <a:lstStyle/>
          <a:p>
            <a:r>
              <a:rPr lang="en-US" dirty="0" smtClean="0"/>
              <a:t>Trigger response to RTS</a:t>
            </a:r>
          </a:p>
          <a:p>
            <a:pPr lvl="1"/>
            <a:r>
              <a:rPr lang="en-US" dirty="0" smtClean="0"/>
              <a:t>Link1, e.g. AP DL TX to STAX</a:t>
            </a:r>
          </a:p>
          <a:p>
            <a:pPr lvl="1"/>
            <a:r>
              <a:rPr lang="en-US" dirty="0" smtClean="0"/>
              <a:t>Link2, e.g. AP DL TX to STAY</a:t>
            </a:r>
          </a:p>
          <a:p>
            <a:pPr lvl="2"/>
            <a:r>
              <a:rPr lang="en-US" dirty="0" smtClean="0"/>
              <a:t>STAY responds to AP RTS with Trigger to align DL TX</a:t>
            </a:r>
          </a:p>
          <a:p>
            <a:pPr lvl="3"/>
            <a:r>
              <a:rPr lang="en-US" dirty="0" smtClean="0"/>
              <a:t>E.g. AP does not have cross-link information</a:t>
            </a:r>
          </a:p>
          <a:p>
            <a:pPr lvl="2"/>
            <a:r>
              <a:rPr lang="en-US" dirty="0" smtClean="0"/>
              <a:t>Note that STAY should attempt to align BA</a:t>
            </a: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Matthew Fischer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Non-AP STA </a:t>
            </a:r>
            <a:r>
              <a:rPr lang="en-US" dirty="0" smtClean="0"/>
              <a:t>Trigger Sequence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1371600" y="2657476"/>
            <a:ext cx="7315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" name="Rectangle 7"/>
          <p:cNvSpPr/>
          <p:nvPr/>
        </p:nvSpPr>
        <p:spPr bwMode="auto">
          <a:xfrm>
            <a:off x="2057400" y="2352676"/>
            <a:ext cx="25908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RA=STAX,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TA=STAA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1371600" y="3114676"/>
            <a:ext cx="7315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3048000" y="2809876"/>
            <a:ext cx="1600200" cy="304800"/>
          </a:xfrm>
          <a:prstGeom prst="rect">
            <a:avLst/>
          </a:prstGeom>
          <a:solidFill>
            <a:srgbClr val="FF5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RA=STAY, </a:t>
            </a:r>
            <a:r>
              <a:rPr lang="en-US" sz="1000" b="1" dirty="0" smtClean="0"/>
              <a:t>TA=</a:t>
            </a:r>
            <a:r>
              <a:rPr kumimoji="0" lang="en-US" sz="1000" b="1" i="0" u="none" strike="noStrike" cap="none" normalizeH="0" baseline="0" dirty="0" smtClean="0">
                <a:ln>
                  <a:noFill/>
                </a:ln>
                <a:effectLst/>
              </a:rPr>
              <a:t>STAA</a:t>
            </a:r>
            <a:endParaRPr kumimoji="0" lang="en-US" sz="1000" b="1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724400" y="2352676"/>
            <a:ext cx="762000" cy="304800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/>
              <a:t>BA+T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5562600" y="2352676"/>
            <a:ext cx="17526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/>
              <a:t>RA=</a:t>
            </a:r>
            <a:r>
              <a:rPr lang="en-US" sz="1100" dirty="0" err="1" smtClean="0"/>
              <a:t>STAz</a:t>
            </a:r>
            <a:r>
              <a:rPr lang="en-US" sz="1100" dirty="0" smtClean="0"/>
              <a:t>,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TA=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STAw+T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600200" y="2362200"/>
            <a:ext cx="1524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R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800225" y="2362200"/>
            <a:ext cx="180975" cy="304800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C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2590800" y="2809876"/>
            <a:ext cx="152400" cy="304800"/>
          </a:xfrm>
          <a:prstGeom prst="rect">
            <a:avLst/>
          </a:prstGeom>
          <a:solidFill>
            <a:srgbClr val="FF5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R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2770100" y="2807677"/>
            <a:ext cx="209550" cy="304800"/>
          </a:xfrm>
          <a:prstGeom prst="rect">
            <a:avLst/>
          </a:prstGeom>
          <a:solidFill>
            <a:srgbClr val="CCC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T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7467600" y="2362200"/>
            <a:ext cx="762000" cy="304800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BA+T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562600" y="2809876"/>
            <a:ext cx="1752600" cy="304800"/>
          </a:xfrm>
          <a:prstGeom prst="rect">
            <a:avLst/>
          </a:prstGeom>
          <a:solidFill>
            <a:srgbClr val="FF5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/>
              <a:t>RA=</a:t>
            </a:r>
            <a:r>
              <a:rPr lang="en-US" sz="1100" dirty="0" err="1" smtClean="0"/>
              <a:t>STAx</a:t>
            </a:r>
            <a:r>
              <a:rPr lang="en-US" sz="1100" dirty="0" smtClean="0"/>
              <a:t>, TA=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STA1+T</a:t>
            </a:r>
          </a:p>
        </p:txBody>
      </p:sp>
      <p:sp>
        <p:nvSpPr>
          <p:cNvPr id="26" name="Left Brace 25"/>
          <p:cNvSpPr/>
          <p:nvPr/>
        </p:nvSpPr>
        <p:spPr bwMode="auto">
          <a:xfrm rot="16200000">
            <a:off x="1905000" y="2895599"/>
            <a:ext cx="381000" cy="9906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1655233" y="3564732"/>
            <a:ext cx="880533" cy="321468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/>
              <a:t>EDCA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09600" y="2362200"/>
            <a:ext cx="8382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LINK</a:t>
            </a:r>
            <a:r>
              <a:rPr lang="en-US" b="1" dirty="0"/>
              <a:t>1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09600" y="2819400"/>
            <a:ext cx="8382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LINK2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4724400" y="2809876"/>
            <a:ext cx="762000" cy="304800"/>
          </a:xfrm>
          <a:prstGeom prst="rect">
            <a:avLst/>
          </a:prstGeom>
          <a:solidFill>
            <a:srgbClr val="FFC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/>
              <a:t>BA+T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7467600" y="2819400"/>
            <a:ext cx="762000" cy="304800"/>
          </a:xfrm>
          <a:prstGeom prst="rect">
            <a:avLst/>
          </a:prstGeom>
          <a:solidFill>
            <a:srgbClr val="FFC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BA+T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5562600" y="2362200"/>
            <a:ext cx="1752600" cy="304800"/>
          </a:xfrm>
          <a:prstGeom prst="rect">
            <a:avLst/>
          </a:prstGeom>
          <a:solidFill>
            <a:srgbClr val="FF99CC">
              <a:alpha val="4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7307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polling-like UL triggering</a:t>
            </a:r>
          </a:p>
          <a:p>
            <a:pPr lvl="1"/>
            <a:r>
              <a:rPr lang="en-US" dirty="0" smtClean="0"/>
              <a:t>E.g. AP gains access and loans the TXOP to a selected STA</a:t>
            </a:r>
          </a:p>
          <a:p>
            <a:pPr lvl="1"/>
            <a:r>
              <a:rPr lang="en-US" dirty="0" smtClean="0"/>
              <a:t>Various parameters of the UL TX can be left as choices for the triggered STA</a:t>
            </a:r>
          </a:p>
          <a:p>
            <a:pPr lvl="2"/>
            <a:r>
              <a:rPr lang="en-US" dirty="0" smtClean="0"/>
              <a:t>E.g. Length, MCS, NSS,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For use in P2P exchanges</a:t>
            </a:r>
          </a:p>
          <a:p>
            <a:pPr lvl="1"/>
            <a:r>
              <a:rPr lang="en-US" dirty="0" smtClean="0"/>
              <a:t>E.g. when one peer has intermittent availability, the transmission of the trigger is effectively a notification of the availability</a:t>
            </a:r>
          </a:p>
          <a:p>
            <a:pPr lvl="1"/>
            <a:r>
              <a:rPr lang="en-US" dirty="0"/>
              <a:t>Various parameters of the UL TX can be left as choices for the triggered STA</a:t>
            </a:r>
          </a:p>
          <a:p>
            <a:pPr lvl="2"/>
            <a:r>
              <a:rPr lang="en-US" dirty="0"/>
              <a:t>E.g. Length, MCS, NSS, </a:t>
            </a:r>
            <a:r>
              <a:rPr lang="en-US" dirty="0" err="1" smtClean="0"/>
              <a:t>etc</a:t>
            </a: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Matthew Fischer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Uses for Triggered SU PPDU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69427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252542</TotalTime>
  <Words>1694</Words>
  <Application>Microsoft Office PowerPoint</Application>
  <PresentationFormat>On-screen Show (4:3)</PresentationFormat>
  <Paragraphs>258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Times New Roman</vt:lpstr>
      <vt:lpstr>802-11-Submission</vt:lpstr>
      <vt:lpstr>RTS Trigger SU PPDU</vt:lpstr>
      <vt:lpstr>Abstract</vt:lpstr>
      <vt:lpstr>Proposed Trigger Modifications (1)</vt:lpstr>
      <vt:lpstr>Trigger Modifications (2)</vt:lpstr>
      <vt:lpstr>TX TX Case RTS Trigger (1)</vt:lpstr>
      <vt:lpstr>UTA TX TX Case RTS Trigger (2)</vt:lpstr>
      <vt:lpstr>RTS Trigger Sequence</vt:lpstr>
      <vt:lpstr>Non-AP STA Trigger Sequence</vt:lpstr>
      <vt:lpstr>Additional Uses for Triggered SU PPDU</vt:lpstr>
      <vt:lpstr>Details TBD</vt:lpstr>
      <vt:lpstr>Triggered Only Link Restriction</vt:lpstr>
      <vt:lpstr>Trigger-limited Link</vt:lpstr>
      <vt:lpstr>Comparison to Wait Slot (1)</vt:lpstr>
      <vt:lpstr>Comparison to Wait Slot (2)</vt:lpstr>
      <vt:lpstr>Straw Poll 1</vt:lpstr>
      <vt:lpstr>Straw Poll 2</vt:lpstr>
      <vt:lpstr>Straw Poll 3</vt:lpstr>
      <vt:lpstr>Reference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Operation</dc:title>
  <dc:creator>Matthew Fischer</dc:creator>
  <cp:lastModifiedBy>Matthew Fischer</cp:lastModifiedBy>
  <cp:revision>2313</cp:revision>
  <cp:lastPrinted>1998-02-10T13:28:06Z</cp:lastPrinted>
  <dcterms:created xsi:type="dcterms:W3CDTF">2004-12-02T14:01:45Z</dcterms:created>
  <dcterms:modified xsi:type="dcterms:W3CDTF">2020-08-18T02:04:59Z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(3)2JzG6dNMn3sFDgxSUwPBxTjwbI9PmNwEaVgyOEfmnn6ipwpn7h9fyY652uiKF25gfaxD6MX8
j4PrN08mcY5eU8v3TSdIk3ztQtFlCM0GFMjtPTd2Yj0fMBhd9VsntLN4pzsUEMMxngCriLr3
yHW4ROScDUTFtwYrhPd2NBHLC6gnTxFeGcvA5YBA84nzLWVOkzYQatbsR+mTHBZeaIY8F9fr
w7VeS0wNPyt9mcqMrg</vt:lpwstr>
  </property>
  <property fmtid="{D5CDD505-2E9C-101B-9397-08002B2CF9AE}" pid="4" name="_2015_ms_pID_7253431">
    <vt:lpwstr>/arXQgBBf+7JDb9DQWc+vnZ0sT/HBZcXp6k2yyxwbSjsUjw9ZClrDY
En8JY/BAmHAcgavJcrcfbEmXhL7+jp1QP/NdFz/RgRUZC8vtfIP+rl9ombOpXa4LTWRiNPv5
eKzxzI/m2+FU6O+QMSdmflGq0f9AB1pfsU7Jsjn6b47XgezAYIhhuDqlSHLFXYhZoY0EiTp1
xIeCvyfCcSBDSh9sbq/juI7H7uJtYxn0PSud</vt:lpwstr>
  </property>
  <property fmtid="{D5CDD505-2E9C-101B-9397-08002B2CF9AE}" pid="5" name="_2015_ms_pID_7253432">
    <vt:lpwstr>gbQIyKb4PER1l9Unhb0tZd8=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1552786117</vt:lpwstr>
  </property>
</Properties>
</file>