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447" r:id="rId3"/>
    <p:sldId id="459" r:id="rId4"/>
    <p:sldId id="451" r:id="rId5"/>
    <p:sldId id="458" r:id="rId6"/>
    <p:sldId id="439" r:id="rId7"/>
    <p:sldId id="423" r:id="rId8"/>
    <p:sldId id="445" r:id="rId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LR" initials="BLR" lastIdx="2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04" autoAdjust="0"/>
    <p:restoredTop sz="96327" autoAdjust="0"/>
  </p:normalViewPr>
  <p:slideViewPr>
    <p:cSldViewPr>
      <p:cViewPr varScale="1">
        <p:scale>
          <a:sx n="78" d="100"/>
          <a:sy n="78" d="100"/>
        </p:scale>
        <p:origin x="93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-2130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286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/>
              <a:t>Bullet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October 2020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5394" y="6475413"/>
            <a:ext cx="165853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2020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2020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2020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October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39694" y="6475413"/>
            <a:ext cx="140423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802.11-20/1216r5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ron.porat@broadcom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altLang="ko-KR" dirty="0" smtClean="0"/>
              <a:t>4x </a:t>
            </a:r>
            <a:r>
              <a:rPr lang="en-US" altLang="ko-KR" dirty="0" err="1" smtClean="0"/>
              <a:t>320MHz</a:t>
            </a:r>
            <a:r>
              <a:rPr lang="en-US" altLang="ko-KR" dirty="0" smtClean="0"/>
              <a:t> </a:t>
            </a:r>
            <a:r>
              <a:rPr lang="en-US" altLang="ko-KR" dirty="0" err="1"/>
              <a:t>EHT</a:t>
            </a:r>
            <a:r>
              <a:rPr lang="en-US" altLang="ko-KR" dirty="0"/>
              <a:t>-LTF </a:t>
            </a:r>
            <a:r>
              <a:rPr lang="en-US" altLang="ko-KR" dirty="0" smtClean="0"/>
              <a:t>Design</a:t>
            </a:r>
            <a:endParaRPr lang="en-GB" sz="240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2020-10-09</a:t>
            </a:r>
            <a:endParaRPr lang="en-US" sz="2000" b="0" dirty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October 2020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3030693"/>
              </p:ext>
            </p:extLst>
          </p:nvPr>
        </p:nvGraphicFramePr>
        <p:xfrm>
          <a:off x="685800" y="2824688"/>
          <a:ext cx="7772401" cy="1517390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0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14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240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+mn-lt"/>
                          <a:ea typeface="Times New Roman"/>
                        </a:rPr>
                        <a:t>Leo Montreuil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</a:rPr>
                        <a:t>Broadcom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nl-NL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  <a:hlinkClick r:id="rId3"/>
                        </a:rPr>
                        <a:t>leo.montreuil@broadcom.com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</a:rPr>
                        <a:t>Ron </a:t>
                      </a:r>
                      <a:r>
                        <a:rPr lang="en-US" sz="1200" dirty="0" err="1">
                          <a:effectLst/>
                          <a:latin typeface="+mn-lt"/>
                          <a:ea typeface="Times New Roman"/>
                        </a:rPr>
                        <a:t>Porat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</a:rPr>
                        <a:t>Broadcom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nl-NL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  <a:hlinkClick r:id="rId3"/>
                        </a:rPr>
                        <a:t>ron.porat@broadcom.com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7E1F7-4B83-D946-B57D-08D9C963A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sz="2800" dirty="0" smtClean="0"/>
              <a:t>Introduction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1180A7-BA33-8844-A444-2E0D4B3126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371600"/>
            <a:ext cx="8077200" cy="4876800"/>
          </a:xfrm>
        </p:spPr>
        <p:txBody>
          <a:bodyPr/>
          <a:lstStyle/>
          <a:p>
            <a:r>
              <a:rPr lang="en-GB" altLang="zh-CN" sz="1800" b="0" dirty="0" smtClean="0"/>
              <a:t>Designing a good sequence with low PAPR for all puncturing cases of 320MHz proves to be a challenge.</a:t>
            </a:r>
          </a:p>
          <a:p>
            <a:endParaRPr lang="en-GB" altLang="zh-CN" sz="1800" b="0" dirty="0" smtClean="0"/>
          </a:p>
          <a:p>
            <a:r>
              <a:rPr lang="en-GB" altLang="zh-CN" sz="1800" b="0" dirty="0" smtClean="0"/>
              <a:t>[</a:t>
            </a:r>
            <a:r>
              <a:rPr lang="en-GB" altLang="zh-CN" sz="1800" b="0" dirty="0"/>
              <a:t>1] and [2] propose a 4x 320MHz LTF </a:t>
            </a:r>
            <a:r>
              <a:rPr lang="en-GB" altLang="zh-CN" sz="1800" b="0" dirty="0" smtClean="0"/>
              <a:t>design.</a:t>
            </a:r>
          </a:p>
          <a:p>
            <a:endParaRPr lang="en-GB" altLang="zh-CN" sz="1800" b="0" dirty="0"/>
          </a:p>
          <a:p>
            <a:r>
              <a:rPr lang="en-GB" altLang="zh-CN" sz="1800" b="0" dirty="0" smtClean="0"/>
              <a:t>In revision </a:t>
            </a:r>
            <a:r>
              <a:rPr lang="en-GB" altLang="zh-CN" sz="1800" b="0" dirty="0" err="1" smtClean="0"/>
              <a:t>r3</a:t>
            </a:r>
            <a:r>
              <a:rPr lang="en-GB" altLang="zh-CN" sz="1800" b="0" dirty="0" smtClean="0"/>
              <a:t> we propose another variant of the sequence proposed in </a:t>
            </a:r>
            <a:r>
              <a:rPr lang="en-GB" altLang="zh-CN" sz="1800" b="0" dirty="0" err="1" smtClean="0"/>
              <a:t>r2</a:t>
            </a:r>
            <a:r>
              <a:rPr lang="en-GB" altLang="zh-CN" sz="1800" b="0" dirty="0" smtClean="0"/>
              <a:t>. Both variants meet our preference for a modular design while having very low </a:t>
            </a:r>
            <a:r>
              <a:rPr lang="en-GB" altLang="zh-CN" sz="1800" b="0" dirty="0" err="1" smtClean="0"/>
              <a:t>PAPR</a:t>
            </a:r>
            <a:r>
              <a:rPr lang="en-GB" altLang="zh-CN" sz="1800" b="0" dirty="0" smtClean="0"/>
              <a:t>.</a:t>
            </a:r>
          </a:p>
          <a:p>
            <a:endParaRPr lang="en-GB" altLang="zh-CN" sz="1800" b="0" dirty="0"/>
          </a:p>
          <a:p>
            <a:r>
              <a:rPr lang="en-GB" altLang="zh-CN" sz="1800" b="0" dirty="0"/>
              <a:t>The </a:t>
            </a:r>
            <a:r>
              <a:rPr lang="en-GB" altLang="zh-CN" sz="1800" b="0" dirty="0" err="1" smtClean="0"/>
              <a:t>320MHz</a:t>
            </a:r>
            <a:r>
              <a:rPr lang="en-GB" altLang="zh-CN" sz="1800" b="0" dirty="0" smtClean="0"/>
              <a:t> </a:t>
            </a:r>
            <a:r>
              <a:rPr lang="en-GB" altLang="zh-CN" sz="1800" b="0" dirty="0" err="1"/>
              <a:t>EHT</a:t>
            </a:r>
            <a:r>
              <a:rPr lang="en-GB" altLang="zh-CN" sz="1800" b="0" dirty="0"/>
              <a:t>-LTF </a:t>
            </a:r>
            <a:r>
              <a:rPr lang="en-GB" altLang="zh-CN" sz="1800" b="0" dirty="0" smtClean="0"/>
              <a:t>sequences are </a:t>
            </a:r>
            <a:r>
              <a:rPr lang="en-GB" altLang="zh-CN" sz="1800" b="0" dirty="0"/>
              <a:t>constructed using a</a:t>
            </a:r>
            <a:r>
              <a:rPr lang="en-GB" altLang="zh-CN" sz="1800" b="0" dirty="0" smtClean="0"/>
              <a:t> </a:t>
            </a:r>
            <a:r>
              <a:rPr lang="en-GB" altLang="zh-CN" sz="1800" b="0" dirty="0" err="1" smtClean="0"/>
              <a:t>80MHz</a:t>
            </a:r>
            <a:r>
              <a:rPr lang="en-GB" altLang="zh-CN" sz="1800" b="0" dirty="0" smtClean="0"/>
              <a:t> base </a:t>
            </a:r>
            <a:r>
              <a:rPr lang="en-GB" altLang="zh-CN" sz="1800" b="0" dirty="0"/>
              <a:t>sequence and 8 </a:t>
            </a:r>
            <a:r>
              <a:rPr lang="en-GB" altLang="zh-CN" sz="1800" b="0" dirty="0" smtClean="0"/>
              <a:t>or 16 coefficient values to expand it to </a:t>
            </a:r>
            <a:r>
              <a:rPr lang="en-GB" altLang="zh-CN" sz="1800" b="0" dirty="0" err="1" smtClean="0"/>
              <a:t>320MHz</a:t>
            </a:r>
            <a:endParaRPr lang="en-GB" altLang="zh-CN" sz="1800" b="0" dirty="0" smtClean="0"/>
          </a:p>
          <a:p>
            <a:endParaRPr lang="en-GB" altLang="zh-CN" sz="1800" b="0" dirty="0"/>
          </a:p>
          <a:p>
            <a:r>
              <a:rPr lang="en-GB" altLang="zh-CN" sz="1800" b="0" dirty="0" err="1" smtClean="0">
                <a:solidFill>
                  <a:srgbClr val="FF0000"/>
                </a:solidFill>
              </a:rPr>
              <a:t>rev5</a:t>
            </a:r>
            <a:r>
              <a:rPr lang="en-GB" altLang="zh-CN" sz="1800" b="0" dirty="0" smtClean="0">
                <a:solidFill>
                  <a:srgbClr val="FF0000"/>
                </a:solidFill>
              </a:rPr>
              <a:t> </a:t>
            </a:r>
            <a:r>
              <a:rPr lang="en-GB" altLang="zh-CN" sz="1800" b="0" dirty="0">
                <a:solidFill>
                  <a:srgbClr val="FF0000"/>
                </a:solidFill>
              </a:rPr>
              <a:t>– </a:t>
            </a:r>
            <a:r>
              <a:rPr lang="en-GB" altLang="zh-CN" sz="1800" b="0" dirty="0" smtClean="0">
                <a:solidFill>
                  <a:srgbClr val="FF0000"/>
                </a:solidFill>
              </a:rPr>
              <a:t>New sequence. Corrected some values in PAPR comparison table.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61F8C6-F061-0A46-8BB2-67986BDAD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9968FB-01DA-D14A-90AD-0DD0D4C34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93836D-A8D2-1E44-A347-3623DDC20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723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7E1F7-4B83-D946-B57D-08D9C963A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sz="2800" dirty="0"/>
              <a:t>320MHz 4x </a:t>
            </a:r>
            <a:r>
              <a:rPr lang="en-US" sz="2800" dirty="0" smtClean="0"/>
              <a:t>EHT-LTF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1180A7-BA33-8844-A444-2E0D4B3126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1451112"/>
            <a:ext cx="8991600" cy="4949687"/>
          </a:xfrm>
        </p:spPr>
        <p:txBody>
          <a:bodyPr/>
          <a:lstStyle/>
          <a:p>
            <a:pPr marL="0" indent="0">
              <a:lnSpc>
                <a:spcPct val="70000"/>
              </a:lnSpc>
              <a:buNone/>
            </a:pPr>
            <a:r>
              <a:rPr lang="en-US" sz="1100" dirty="0"/>
              <a:t>LTF80_4x = [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100" dirty="0"/>
              <a:t> +1 +1 +1 +1 +1 +1 +1 -1 -1 +1 -1 +1 +1 -1 +1 +1 -1 -1 +1 +1 -1 -1 -1 +1 -1 +1 -1 +1 +1 +1 +1 +1 +1 -1 -1 +1 +1 +1 -1 -1 +1 -1 -1 +1 -1 -1 +1 +1 +1 -1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100" dirty="0"/>
              <a:t> +1 -1 +1 -1 -1 -1 -1 -1 -1 -1 -1 +1 +1 -1 +1 -1 -1 +1 -1 -1 +1 +1 -1 -1 +1 +1 +1 -1 +1 -1 +1 +1 +1 +1 +1 +1 +1 -1 -1 +1 +1 +1 -1 -1 +1 -1 -1 +1 -1 -1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100" dirty="0"/>
              <a:t> +1 +1 +1 -1 +1 -1 +1 -1 -1 -1 +1 -1 -1 +1 -1 -1 +1 +1 +1 +1 +1 -1 +1 -1 +1 -1 +1 +1 +1 -1 -1 +1 +1 +1 +1 +1 +1 +1 +1 +1 +1 -1 -1 +1 -1 +1 +1 -1 +1 +1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100" dirty="0"/>
              <a:t> -1 -1 +1 +1 -1 -1 -1 +1 -1 +1 -1 +1 +1 +1 +1 +1 +1 -1 -1 +1 +1 +1 -1 -1 +1 -1 -1 +1 -1 -1 +1 +1 +1 -1 +1 -1 +1 -1 -1 +1 +1 +1 +1 +1 +1 -1 -1 +1 -1 +1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100" dirty="0"/>
              <a:t> +1 -1 +1 +1 -1 -1 +1 +1 -1 -1 -1 +1 -1 +1 -1 -1 -1 -1 -1 -1 -1 +1 +1 -1 -1 -1 +1 +1 -1 +1 +1 -1 +1 +1 -1 -1 -1 +1 -1 +1 -1 +1 -1 +1 +1 -1 +1 -1 -1 +1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100" dirty="0"/>
              <a:t> -1 +1 -1 -1 -1 +1 +1 -1 +1 +1 -1 +1 +1 -1 -1 -1 +1 +1 -1 -1 -1 -1 -1 -1 -1 +1 -1 +1 -1 -1 -1 +1 +1 -1 -1 +1 +1 -1 +1 +1 -1 +1 -1 -1 +1 +1 +1 +1 +1 +1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100" dirty="0"/>
              <a:t> +1 -1 +1 -1 +1 -1 +1 +1 +1 -1 -1 +1 -1 -1 +1 -1 -1 +1 +1 +1 -1 -1 +1 +1 +1 +1 +1 +1 -1 +1 -1 +1 -1 -1 -1 +1 +1 -1 -1 +1 +1 -1 +1 +1 -1 +1 -1 -1 +1 +1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100" dirty="0"/>
              <a:t> +1 +1 +1 +1 +1 -1 -1 +1 -1 +1 +1 -1 +1 -1 -1 -1 -1 -1 +1 +1 +1 -1 +1 -1 +1 +1 +1 -1 -1 +1 +1 +1 -1 +1 -1 +1 -1 -1 -1 +1 +1 -1 +1 +1 -1 +1 +1 -1 -1 -1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100" dirty="0"/>
              <a:t> +1 +1 -1 -1 -1 -1 -1 -1 -1 +1 -1 +1 -1 -1 -1 +1 +1 -1 -1 +1 +1 -1 +1 +1 -1 +1 -1 -1 +1 +1 +1 +1 +1 +1 +1 +1 -1 +1 -1 +1 -1 -1 -1 +1 +1 -1 +1 +1 -1 +1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100" dirty="0"/>
              <a:t> +1 -1 -1 -1 +1 +1 -1 -1 -1 -1 -1 -1 +1 -1 +1 -1 +1 +1 +1 -1 -1 +1 +1 -1 -1 +1 -1 -1 +1 -1 +1 +1 -1 -1 -1 -1 -1 -1 +1 +1 -1 -1 -1 +1 +1 -1 +1 -1  0  0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100" dirty="0"/>
              <a:t>  0 ...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100" dirty="0"/>
              <a:t>  0  0 +1 -1 +1 -1 -1 -1 +1 +1 +1 -1 -1 -1 -1 -1 -1 -1 +1 +1 -1 +1 -1 -1 +1 -1 -1 +1 +1 -1 -1 +1 +1 +1 -1 +1 -1 +1 -1 -1 -1 -1 -1 -1 +1 +1 -1 -1 -1 +1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100" dirty="0"/>
              <a:t> +1 -1 +1 +1 -1 +1 +1 -1 -1 -1 +1 -1 +1 -1 +1 +1 +1 +1 +1 +1 +1 +1 -1 -1 +1 -1 +1 +1 -1 +1 +1 -1 -1 +1 +1 -1 -1 -1 +1 -1 +1 -1 -1 -1 -1 -1 -1 -1 +1 +1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100" dirty="0"/>
              <a:t> -1 -1 -1 +1 +1 -1 +1 +1 -1 +1 +1 -1 -1 -1 +1 -1 +1 -1 -1 -1 -1 -1 -1 +1 +1 -1 -1 -1 +1 +1 -1 +1 -1 -1 +1 -1 -1 +1 +1 +1 -1 +1 -1 +1 -1 +1 -1 -1 -1 -1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100" dirty="0"/>
              <a:t> -1 -1 +1 +1 -1 +1 -1 -1 +1 -1 -1 +1 +1 -1 -1 +1 +1 +1 -1 +1 -1 +1 -1 -1 -1 -1 -1 -1 +1 +1 -1 -1 -1 +1 +1 -1 +1 +1 -1 +1 +1 -1 -1 -1 +1 -1 +1 -1 +1 +1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100" dirty="0"/>
              <a:t> -1 -1 -1 -1 -1 -1 +1 +1 -1 +1 -1 -1 +1 -1 -1 +1 +1 -1 -1 +1 +1 +1 -1 +1 -1 +1 +1 +1 +1 +1 +1 +1 -1 -1 +1 +1 +1 -1 -1 +1 -1 -1 +1 -1 -1 +1 +1 +1 -1 +1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100" dirty="0"/>
              <a:t> -1 +1 +1 +1 +1 +1 +1 +1 +1 -1 +1 -1 +1 -1 -1 -1 +1 +1 -1 +1 +1 -1 +1 +1 -1 -1 -1 +1 +1 -1 -1 -1 -1 -1 -1 -1 +1 -1 +1 -1 -1 -1 +1 +1 -1 -1 +1 +1 -1 +1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100" dirty="0"/>
              <a:t> +1 -1 +1 -1 -1 +1 +1 +1 +1 +1 +1 -1 -1 +1 -1 +1 -1 +1 +1 +1 -1 -1 +1 -1 -1 +1 -1 -1 +1 +1 +1 -1 -1 +1 +1 +1 +1 +1 +1 -1 +1 -1 +1 -1 -1 -1 +1 +1 -1 -1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100" dirty="0"/>
              <a:t> +1 +1 -1 +1 +1 -1 +1 -1 -1 +1 +1 +1 +1 +1 +1 +1 -1 +1 +1 -1 +1 -1 -1 -1 +1 -1 +1 -1 +1 +1 -1 -1 -1 +1 +1 -1 +1 +1 +1 +1 +1 +1 -1 -1 +1 -1 +1 -1 -1 -1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100" dirty="0"/>
              <a:t> +1 +1 -1 +1 +1 -1 +1 +1 -1 -1 -1 +1 +1 -1 -1 -1 -1 -1 -1 -1 +1 -1 +1 -1 -1 -1 +1 +1 -1 -1 +1 +1 -1 +1 +1 -1 +1 -1 -1 +1 +1 +1 +1 +1 +1 +1 +1 -1 +1 -1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100" dirty="0"/>
              <a:t> +1 -1 -1 -1 +1 +1 -1 +1 +1 -1 +1 +1 -1 -1 -1 +1 +1 -1 -1 -1 -1 -1 -1 +1 -1 +1 -1 +1 +1 +1 -1 -1 +1 +1 -1 -1 +1 -1 -1 +1 -1 +1 +1 -1 -1 -1 -1 -1 -1 -1];</a:t>
            </a:r>
          </a:p>
          <a:p>
            <a:pPr marL="0" indent="0">
              <a:lnSpc>
                <a:spcPct val="70000"/>
              </a:lnSpc>
              <a:buNone/>
            </a:pPr>
            <a:endParaRPr lang="en-US" sz="1100" dirty="0"/>
          </a:p>
          <a:p>
            <a:pPr marL="0" indent="0">
              <a:lnSpc>
                <a:spcPct val="70000"/>
              </a:lnSpc>
              <a:buNone/>
            </a:pPr>
            <a:endParaRPr lang="en-US" sz="1100" dirty="0"/>
          </a:p>
          <a:p>
            <a:pPr marL="0" indent="0">
              <a:lnSpc>
                <a:spcPct val="70000"/>
              </a:lnSpc>
              <a:buNone/>
            </a:pPr>
            <a:r>
              <a:rPr lang="en-US" sz="1100" dirty="0"/>
              <a:t>LTF320_4x =  [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100" dirty="0"/>
              <a:t>[C(1)*LTF80_4x(1:245), C(2)*LTF80_4x(246:500), 0, C(3)*LTF80_4x(502:756), C(4)*LTF80_4x(757:1001)], zeros(1,23),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100" dirty="0"/>
              <a:t>[C(5)*LTF80_4x(1:245), C(6)*LTF80_4x(246:500), 0, C(7)*LTF80_4x(502:756), C(8)*LTF80_4x(757:1001)], zeros(1,23),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100" dirty="0"/>
              <a:t>[C(9)*LTF80_4x(1:245), C(10)*LTF80_4x(246:500), 0, C(11)*LTF80_4x(502:756), C(12)*LTF80_4x(757:1001)], zeros(1,23),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100" dirty="0"/>
              <a:t>[C(13)*LTF80_4x(1:245), C(14)*LTF80_4x(246:500), 0, C(15)*LTF80_4x(502:756), C(16)*LTF80_4x(757:1001)] ];</a:t>
            </a:r>
          </a:p>
          <a:p>
            <a:pPr marL="0" indent="0">
              <a:lnSpc>
                <a:spcPct val="70000"/>
              </a:lnSpc>
              <a:buNone/>
            </a:pPr>
            <a:endParaRPr lang="en-US" sz="1100" dirty="0"/>
          </a:p>
          <a:p>
            <a:pPr marL="0" indent="0">
              <a:lnSpc>
                <a:spcPct val="70000"/>
              </a:lnSpc>
              <a:buNone/>
            </a:pPr>
            <a:r>
              <a:rPr lang="en-US" sz="1100" dirty="0"/>
              <a:t>C = [+1 -1 +1 -1,   +1 -1 -1 +1,   +1 +1 -1 -1,   +1 +1 +1 +1];</a:t>
            </a:r>
          </a:p>
          <a:p>
            <a:pPr marL="57150" indent="0">
              <a:buNone/>
            </a:pPr>
            <a:endParaRPr lang="en-US" sz="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61F8C6-F061-0A46-8BB2-67986BDAD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9968FB-01DA-D14A-90AD-0DD0D4C34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93836D-A8D2-1E44-A347-3623DDC20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5696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7E1F7-4B83-D946-B57D-08D9C963A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382587"/>
          </a:xfrm>
        </p:spPr>
        <p:txBody>
          <a:bodyPr/>
          <a:lstStyle/>
          <a:p>
            <a:r>
              <a:rPr lang="en-US" sz="2800" dirty="0"/>
              <a:t>Multi-RU </a:t>
            </a:r>
            <a:r>
              <a:rPr lang="en-US" sz="2800" dirty="0" smtClean="0"/>
              <a:t>PAPR for </a:t>
            </a:r>
            <a:r>
              <a:rPr lang="en-US" sz="2800" dirty="0" err="1" smtClean="0"/>
              <a:t>Nss</a:t>
            </a:r>
            <a:r>
              <a:rPr lang="en-US" sz="2800" dirty="0" smtClean="0"/>
              <a:t> = 1 to 8</a:t>
            </a:r>
            <a:endParaRPr lang="en-US" sz="2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61F8C6-F061-0A46-8BB2-67986BDAD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9968FB-01DA-D14A-90AD-0DD0D4C34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93836D-A8D2-1E44-A347-3623DDC20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2596721"/>
              </p:ext>
            </p:extLst>
          </p:nvPr>
        </p:nvGraphicFramePr>
        <p:xfrm>
          <a:off x="426720" y="1143000"/>
          <a:ext cx="1828800" cy="4957311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766816259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3049093043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  <a:latin typeface="+mn-lt"/>
                        </a:rPr>
                        <a:t>RU size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>
                          <a:effectLst/>
                          <a:latin typeface="+mn-lt"/>
                        </a:rPr>
                        <a:t>BPSK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 smtClean="0">
                          <a:effectLst/>
                          <a:latin typeface="+mn-lt"/>
                        </a:rPr>
                        <a:t>EHT-LTF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extLst>
                  <a:ext uri="{0D108BD9-81ED-4DB2-BD59-A6C34878D82A}">
                    <a16:rowId xmlns:a16="http://schemas.microsoft.com/office/drawing/2014/main" val="633412274"/>
                  </a:ext>
                </a:extLst>
              </a:tr>
              <a:tr h="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 smtClean="0">
                          <a:effectLst/>
                          <a:latin typeface="+mn-lt"/>
                        </a:rPr>
                        <a:t>996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8.84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3842812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1053057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3453019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54457154"/>
                  </a:ext>
                </a:extLst>
              </a:tr>
              <a:tr h="0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  <a:latin typeface="+mn-lt"/>
                        </a:rPr>
                        <a:t>996 + </a:t>
                      </a:r>
                      <a:r>
                        <a:rPr lang="en-US" sz="1100" b="1" u="none" strike="noStrike" dirty="0" smtClean="0">
                          <a:effectLst/>
                          <a:latin typeface="+mn-lt"/>
                        </a:rPr>
                        <a:t>484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9.17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0436596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8553482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9160227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5522159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3555488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1122832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6672444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64165232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 smtClean="0">
                          <a:effectLst/>
                          <a:latin typeface="+mn-lt"/>
                        </a:rPr>
                        <a:t>2*996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9.27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2146033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7773825"/>
                  </a:ext>
                </a:extLst>
              </a:tr>
              <a:tr h="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 smtClean="0">
                          <a:effectLst/>
                          <a:latin typeface="+mn-lt"/>
                        </a:rPr>
                        <a:t>3*996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(puncture 80MHz)</a:t>
                      </a:r>
                    </a:p>
                    <a:p>
                      <a:pPr algn="ctr" fontAlgn="ctr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9.54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5935567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1297858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5371975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43444740"/>
                  </a:ext>
                </a:extLst>
              </a:tr>
              <a:tr h="0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  <a:latin typeface="+mn-lt"/>
                        </a:rPr>
                        <a:t>3*996 + </a:t>
                      </a:r>
                      <a:r>
                        <a:rPr lang="en-US" sz="1100" b="1" u="none" strike="noStrike" dirty="0" smtClean="0">
                          <a:effectLst/>
                          <a:latin typeface="+mn-lt"/>
                        </a:rPr>
                        <a:t>484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(puncture 40MHz)</a:t>
                      </a:r>
                    </a:p>
                    <a:p>
                      <a:pPr algn="ctr" fontAlgn="ctr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9.55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5431796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3006548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2726416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4618250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7471607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2330321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1577385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44207368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  <a:latin typeface="+mn-lt"/>
                        </a:rPr>
                        <a:t>4*996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9.60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34806847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9114867"/>
              </p:ext>
            </p:extLst>
          </p:nvPr>
        </p:nvGraphicFramePr>
        <p:xfrm>
          <a:off x="3200400" y="1143000"/>
          <a:ext cx="1828800" cy="300828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9411665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4290497012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RU size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BPSK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 smtClean="0">
                          <a:effectLst/>
                          <a:latin typeface="+mn-lt"/>
                        </a:rPr>
                        <a:t>EHT-LTF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02" marR="6002" marT="6002" marB="0" anchor="ctr"/>
                </a:tc>
                <a:extLst>
                  <a:ext uri="{0D108BD9-81ED-4DB2-BD59-A6C34878D82A}">
                    <a16:rowId xmlns:a16="http://schemas.microsoft.com/office/drawing/2014/main" val="1512655585"/>
                  </a:ext>
                </a:extLst>
              </a:tr>
              <a:tr h="0">
                <a:tc rowSpan="12"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2*996 + </a:t>
                      </a:r>
                      <a:r>
                        <a:rPr lang="en-US" sz="1100" b="1" u="none" strike="noStrike" dirty="0" smtClean="0">
                          <a:effectLst/>
                        </a:rPr>
                        <a:t>484</a:t>
                      </a:r>
                    </a:p>
                  </a:txBody>
                  <a:tcPr marL="6002" marR="6002" marT="6002" marB="0" anchor="ctr"/>
                </a:tc>
                <a:tc rowSpan="1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9.50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9697491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2989073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4196141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126823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7691510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0729721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901589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1613706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0348742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6690669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7576100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73251451"/>
                  </a:ext>
                </a:extLst>
              </a:tr>
              <a:tr h="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2*996 </a:t>
                      </a:r>
                      <a:r>
                        <a:rPr lang="en-US" sz="1100" b="1" u="none" strike="noStrike" dirty="0" smtClean="0">
                          <a:effectLst/>
                        </a:rPr>
                        <a:t>discrete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9.28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0465893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5176992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6737805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986892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1204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7E1F7-4B83-D946-B57D-08D9C963A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sz="2800" dirty="0"/>
              <a:t>Worst case PAPR for </a:t>
            </a:r>
            <a:r>
              <a:rPr lang="en-US" sz="2800" dirty="0" err="1"/>
              <a:t>Nss</a:t>
            </a:r>
            <a:r>
              <a:rPr lang="en-US" sz="2800" dirty="0"/>
              <a:t> = 1 to 8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61F8C6-F061-0A46-8BB2-67986BDAD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9968FB-01DA-D14A-90AD-0DD0D4C34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93836D-A8D2-1E44-A347-3623DDC20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8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9319390"/>
              </p:ext>
            </p:extLst>
          </p:nvPr>
        </p:nvGraphicFramePr>
        <p:xfrm>
          <a:off x="609600" y="1295400"/>
          <a:ext cx="7772400" cy="4053840"/>
        </p:xfrm>
        <a:graphic>
          <a:graphicData uri="http://schemas.openxmlformats.org/drawingml/2006/table">
            <a:tbl>
              <a:tblPr firstRow="1" firstCol="1" bandRow="1"/>
              <a:tblGrid>
                <a:gridCol w="1554480">
                  <a:extLst>
                    <a:ext uri="{9D8B030D-6E8A-4147-A177-3AD203B41FA5}">
                      <a16:colId xmlns:a16="http://schemas.microsoft.com/office/drawing/2014/main" val="1838284579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187327792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5295565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47414958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164492697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24034807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304935787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Sequence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BPSK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Median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Legacy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11ax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HE-LTF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[1] LGE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Opt1 C2</a:t>
                      </a:r>
                      <a:br>
                        <a:rPr lang="en-US" sz="14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</a:b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EHT-LTF</a:t>
                      </a:r>
                      <a:endParaRPr lang="en-US" sz="1400" b="1" kern="1200" dirty="0" smtClean="0">
                        <a:solidFill>
                          <a:schemeClr val="tx1"/>
                        </a:solidFill>
                        <a:effectLst/>
                        <a:latin typeface="Calibri" panose="020F050202020403020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Calibri" panose="020F0502020204030204" pitchFamily="34" charset="0"/>
                          <a:cs typeface="+mn-cs"/>
                        </a:rPr>
                        <a:t>[2] Opt1 Huawei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EHT-LTF</a:t>
                      </a:r>
                      <a:endParaRPr lang="en-US" sz="1400" b="1" kern="1200" dirty="0" smtClean="0">
                        <a:solidFill>
                          <a:schemeClr val="tx1"/>
                        </a:solidFill>
                        <a:effectLst/>
                        <a:latin typeface="Calibri" panose="020F050202020403020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Calibri" panose="020F0502020204030204" pitchFamily="34" charset="0"/>
                          <a:cs typeface="+mn-cs"/>
                        </a:rPr>
                        <a:t>[2] Opt2A Huawei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EHT-LTF</a:t>
                      </a:r>
                      <a:endParaRPr lang="en-US" sz="1400" b="1" kern="1200" dirty="0" smtClean="0">
                        <a:solidFill>
                          <a:schemeClr val="tx1"/>
                        </a:solidFill>
                        <a:effectLst/>
                        <a:latin typeface="Calibri" panose="020F050202020403020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[2] Opt2B Huawei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EHT-LTF</a:t>
                      </a:r>
                      <a:endParaRPr lang="en-US" sz="1400" b="1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BRCM EHT-LTF</a:t>
                      </a:r>
                      <a:endParaRPr lang="en-US" sz="14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3241138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Tone Plan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11ax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1798462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RU26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5.89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4.25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7.29</a:t>
                      </a:r>
                      <a:endParaRPr lang="en-US" sz="14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7.29</a:t>
                      </a:r>
                      <a:endParaRPr lang="en-US" sz="14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4.20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4.17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4.01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4890953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RU52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6.71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4.97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8.48</a:t>
                      </a:r>
                      <a:endParaRPr lang="en-US" sz="14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8.48</a:t>
                      </a:r>
                      <a:endParaRPr lang="en-US" sz="14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4.64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4.62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5.20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9324218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RU106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7.29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5.53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7.54</a:t>
                      </a:r>
                      <a:endParaRPr lang="en-US" sz="14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7.21</a:t>
                      </a:r>
                      <a:endParaRPr lang="en-US" sz="14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4.90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4.98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4.90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7323313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RU242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7.94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5.60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7.83</a:t>
                      </a:r>
                      <a:endParaRPr lang="en-US" sz="14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7.08</a:t>
                      </a:r>
                      <a:endParaRPr lang="en-US" sz="14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5.42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5.45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5.49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1887675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RU484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8.44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6.00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7.46</a:t>
                      </a:r>
                      <a:endParaRPr lang="en-US" sz="1400" b="0" strike="noStrike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7.57</a:t>
                      </a:r>
                      <a:endParaRPr lang="en-US" sz="14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5.71</a:t>
                      </a:r>
                      <a:endParaRPr lang="en-US" sz="14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5.79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6.38</a:t>
                      </a:r>
                      <a:endParaRPr lang="en-US" sz="1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1596327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RU996</a:t>
                      </a:r>
                      <a:endParaRPr lang="en-US" sz="1400" b="1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8.84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6.29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8.17</a:t>
                      </a:r>
                      <a:endParaRPr lang="en-US" sz="14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8.52</a:t>
                      </a:r>
                      <a:endParaRPr lang="en-US" sz="14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5.89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5.80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6.78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2962486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4*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RU996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9.60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8.95</a:t>
                      </a:r>
                      <a:endParaRPr lang="en-US" sz="14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8.15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8.44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6.07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7.75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6244021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3*RU996</a:t>
                      </a:r>
                      <a:endParaRPr lang="en-US" sz="1400" b="1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9.54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8.71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8.17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8.15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8.02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7.97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5236765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3*RU996 + 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484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9.55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9.33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9.10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8.34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8.17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8.61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5290437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2*RU996 + RU484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9.50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9.36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9.34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8.47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9.25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8.72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7677239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2*RU996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9.27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8.05</a:t>
                      </a:r>
                      <a:endParaRPr lang="en-US" sz="14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8.61</a:t>
                      </a:r>
                      <a:endParaRPr lang="en-US" sz="14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6.17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6.03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7.07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7992061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+mn-lt"/>
                        </a:rPr>
                        <a:t>RU996 + RU484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9.17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9.35</a:t>
                      </a:r>
                      <a:endParaRPr lang="en-US" sz="14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8.59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7.90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8.00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8.70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160108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RU484 + RU242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8.83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8.73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8.79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7.85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7.95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8.44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RU106 + RU26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7.44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7.42</a:t>
                      </a:r>
                      <a:endParaRPr lang="en-US" sz="14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7.47</a:t>
                      </a:r>
                      <a:endParaRPr lang="en-US" sz="14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5.76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5.72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6.08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RU52 + RU26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7.10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6.90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6.90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5.99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5.37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6.82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64770" y="5715000"/>
            <a:ext cx="80172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Entries that are marked in </a:t>
            </a:r>
            <a:r>
              <a:rPr lang="en-US" sz="1600" dirty="0" smtClean="0">
                <a:solidFill>
                  <a:srgbClr val="FF0000"/>
                </a:solidFill>
              </a:rPr>
              <a:t>red </a:t>
            </a:r>
            <a:r>
              <a:rPr lang="en-US" sz="1600" dirty="0" smtClean="0"/>
              <a:t>have high </a:t>
            </a:r>
            <a:r>
              <a:rPr lang="en-US" sz="1600" dirty="0" err="1" smtClean="0"/>
              <a:t>PAPR</a:t>
            </a:r>
            <a:r>
              <a:rPr lang="en-US" sz="1600" dirty="0" smtClean="0"/>
              <a:t> relative to the alternatives.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346586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/>
              <a:t>Observations and 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endParaRPr lang="en-GB" altLang="zh-CN" sz="1800" b="0" dirty="0" smtClean="0"/>
          </a:p>
          <a:p>
            <a:endParaRPr lang="en-GB" altLang="zh-CN" sz="1800" b="0" dirty="0" smtClean="0"/>
          </a:p>
          <a:p>
            <a:r>
              <a:rPr lang="en-GB" altLang="zh-CN" sz="1800" b="0" dirty="0" smtClean="0"/>
              <a:t>Proposed </a:t>
            </a:r>
            <a:r>
              <a:rPr lang="en-GB" altLang="zh-CN" sz="1800" b="0" dirty="0" smtClean="0"/>
              <a:t>a base sequence with low PAPR</a:t>
            </a:r>
          </a:p>
          <a:p>
            <a:endParaRPr lang="en-GB" altLang="zh-CN" sz="1800" b="0" dirty="0" smtClean="0"/>
          </a:p>
          <a:p>
            <a:r>
              <a:rPr lang="en-GB" altLang="zh-CN" sz="1800" b="0" dirty="0"/>
              <a:t>Generally designs based on a new </a:t>
            </a:r>
            <a:r>
              <a:rPr lang="en-GB" altLang="zh-CN" sz="1800" b="0" dirty="0" err="1"/>
              <a:t>80MHz</a:t>
            </a:r>
            <a:r>
              <a:rPr lang="en-GB" altLang="zh-CN" sz="1800" b="0" dirty="0"/>
              <a:t> sequence (rightmost 3 columns) are superior to designs based on HE sequence (2 columns with red entries).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1849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000" b="0" dirty="0"/>
              <a:t>“</a:t>
            </a:r>
            <a:r>
              <a:rPr lang="en-US" altLang="ko-KR" sz="2000" b="0" dirty="0"/>
              <a:t>4x EHT-LTF sequence</a:t>
            </a:r>
            <a:r>
              <a:rPr lang="en-US" altLang="ko-KR" sz="2000" b="0" dirty="0" smtClean="0"/>
              <a:t>”, </a:t>
            </a:r>
            <a:r>
              <a:rPr lang="en-US" sz="2000" b="0" dirty="0"/>
              <a:t>IEEE </a:t>
            </a:r>
            <a:r>
              <a:rPr lang="en-US" sz="2000" b="0" dirty="0" smtClean="0"/>
              <a:t>802.11-20/1066r0</a:t>
            </a:r>
            <a:br>
              <a:rPr lang="en-US" sz="2000" b="0" dirty="0" smtClean="0"/>
            </a:br>
            <a:endParaRPr lang="en-US" sz="2000" b="0" dirty="0"/>
          </a:p>
          <a:p>
            <a:pPr marL="457200" indent="-457200">
              <a:buFont typeface="+mj-lt"/>
              <a:buAutoNum type="arabicPeriod"/>
            </a:pPr>
            <a:r>
              <a:rPr lang="en-US" sz="2000" b="0" dirty="0" smtClean="0"/>
              <a:t>“4x </a:t>
            </a:r>
            <a:r>
              <a:rPr lang="en-GB" sz="2000" b="0" dirty="0" smtClean="0"/>
              <a:t>EHT-LTFs </a:t>
            </a:r>
            <a:r>
              <a:rPr lang="en-GB" sz="2000" b="0" dirty="0"/>
              <a:t>Sequences Design</a:t>
            </a:r>
            <a:r>
              <a:rPr lang="en-GB" sz="2000" b="0" dirty="0" smtClean="0"/>
              <a:t>”, </a:t>
            </a:r>
            <a:r>
              <a:rPr lang="en-US" sz="2000" b="0" dirty="0"/>
              <a:t>IEEE </a:t>
            </a:r>
            <a:r>
              <a:rPr lang="en-US" sz="2000" b="0" dirty="0" smtClean="0"/>
              <a:t>802.11-20/1073r2</a:t>
            </a:r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072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err="1"/>
              <a:t>SP</a:t>
            </a:r>
            <a:r>
              <a:rPr lang="en-US" dirty="0"/>
              <a:t>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000" b="0" dirty="0"/>
              <a:t>Do you support the </a:t>
            </a:r>
            <a:r>
              <a:rPr lang="en-US" sz="2000" b="0" dirty="0" smtClean="0"/>
              <a:t>4x </a:t>
            </a:r>
            <a:r>
              <a:rPr lang="en-US" sz="2000" b="0" dirty="0"/>
              <a:t>320MHz LTF sequence described in slide 3 ?</a:t>
            </a:r>
          </a:p>
          <a:p>
            <a:pPr marL="0" indent="0">
              <a:buNone/>
            </a:pPr>
            <a:endParaRPr lang="en-US" sz="20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344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313101</TotalTime>
  <Words>2738</Words>
  <Application>Microsoft Office PowerPoint</Application>
  <PresentationFormat>On-screen Show (4:3)</PresentationFormat>
  <Paragraphs>310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CiscoSans ExtraLight</vt:lpstr>
      <vt:lpstr>CiscoSans Thin</vt:lpstr>
      <vt:lpstr>Times New Roman</vt:lpstr>
      <vt:lpstr>Wingdings</vt:lpstr>
      <vt:lpstr>802-11-Submission</vt:lpstr>
      <vt:lpstr>4x 320MHz EHT-LTF Design</vt:lpstr>
      <vt:lpstr>Introduction</vt:lpstr>
      <vt:lpstr>320MHz 4x EHT-LTF</vt:lpstr>
      <vt:lpstr>Multi-RU PAPR for Nss = 1 to 8</vt:lpstr>
      <vt:lpstr>Worst case PAPR for Nss = 1 to 8</vt:lpstr>
      <vt:lpstr>Observations and Conclusion</vt:lpstr>
      <vt:lpstr>References</vt:lpstr>
      <vt:lpstr>SP #1</vt:lpstr>
    </vt:vector>
  </TitlesOfParts>
  <Company>Broadcom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Straw polls for R1/R2 classification of “Joint” topics in 11be SFD</dc:title>
  <dc:creator>Ron Porat</dc:creator>
  <cp:lastModifiedBy>Ron Porat</cp:lastModifiedBy>
  <cp:revision>1976</cp:revision>
  <cp:lastPrinted>1998-02-10T13:28:06Z</cp:lastPrinted>
  <dcterms:created xsi:type="dcterms:W3CDTF">2007-05-21T21:00:37Z</dcterms:created>
  <dcterms:modified xsi:type="dcterms:W3CDTF">2020-10-09T18:33:51Z</dcterms:modified>
  <cp:category>Submission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