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47" r:id="rId3"/>
    <p:sldId id="453" r:id="rId4"/>
    <p:sldId id="450" r:id="rId5"/>
    <p:sldId id="451" r:id="rId6"/>
    <p:sldId id="452" r:id="rId7"/>
    <p:sldId id="439" r:id="rId8"/>
    <p:sldId id="454" r:id="rId9"/>
    <p:sldId id="423" r:id="rId10"/>
    <p:sldId id="445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LR" initials="BLR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6327" autoAdjust="0"/>
  </p:normalViewPr>
  <p:slideViewPr>
    <p:cSldViewPr>
      <p:cViewPr>
        <p:scale>
          <a:sx n="80" d="100"/>
          <a:sy n="80" d="100"/>
        </p:scale>
        <p:origin x="-840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59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22469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5394" y="6475413"/>
            <a:ext cx="165853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</a:t>
            </a:r>
            <a:r>
              <a:rPr lang="en-US" sz="1800" b="1" dirty="0" err="1" smtClean="0">
                <a:cs typeface="+mn-cs"/>
              </a:rPr>
              <a:t>1216r2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on.porat@broadcom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23865" y="6475413"/>
            <a:ext cx="1620060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 err="1" smtClean="0"/>
              <a:t>320MHz</a:t>
            </a:r>
            <a:r>
              <a:rPr lang="en-US" altLang="ko-KR" dirty="0" smtClean="0"/>
              <a:t> </a:t>
            </a:r>
            <a:r>
              <a:rPr lang="en-US" altLang="ko-KR" dirty="0" err="1"/>
              <a:t>EHT</a:t>
            </a:r>
            <a:r>
              <a:rPr lang="en-US" altLang="ko-KR" dirty="0"/>
              <a:t>-LTF </a:t>
            </a:r>
            <a:r>
              <a:rPr lang="en-US" altLang="ko-KR" dirty="0" smtClean="0"/>
              <a:t>Design</a:t>
            </a:r>
            <a:endParaRPr lang="en-GB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2020-08-17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August 2020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3030693"/>
              </p:ext>
            </p:extLst>
          </p:nvPr>
        </p:nvGraphicFramePr>
        <p:xfrm>
          <a:off x="685800" y="2824688"/>
          <a:ext cx="7772401" cy="151739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+mn-lt"/>
                          <a:ea typeface="Times New Roman"/>
                        </a:rPr>
                        <a:t>Leo Montreuil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leo.montreuil@broadcom.com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Ron </a:t>
                      </a:r>
                      <a:r>
                        <a:rPr lang="en-US" sz="1200" dirty="0" err="1">
                          <a:effectLst/>
                          <a:latin typeface="+mn-lt"/>
                          <a:ea typeface="Times New Roman"/>
                        </a:rPr>
                        <a:t>Porat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Times New Roman"/>
                        </a:rPr>
                        <a:t>Broadcom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  <a:hlinkClick r:id="rId3"/>
                        </a:rPr>
                        <a:t>ron.porat@broadcom.com</a:t>
                      </a:r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err="1"/>
              <a:t>SP</a:t>
            </a:r>
            <a:r>
              <a:rPr lang="en-US" dirty="0"/>
              <a:t>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 smtClean="0"/>
              <a:t>Do you support the proposed sequence construction on slide 3 and </a:t>
            </a:r>
            <a:r>
              <a:rPr lang="en-US" sz="2000" b="0" dirty="0" smtClean="0"/>
              <a:t>4 </a:t>
            </a:r>
            <a:r>
              <a:rPr lang="en-US" sz="2000" b="0" dirty="0" smtClean="0"/>
              <a:t>?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 smtClean="0"/>
          </a:p>
          <a:p>
            <a:pPr marL="0" indent="0">
              <a:buNone/>
            </a:pPr>
            <a:r>
              <a:rPr lang="en-US" sz="2000" b="0" dirty="0" smtClean="0"/>
              <a:t>Y</a:t>
            </a:r>
          </a:p>
          <a:p>
            <a:pPr marL="0" indent="0">
              <a:buNone/>
            </a:pPr>
            <a:r>
              <a:rPr lang="en-US" sz="2000" b="0" dirty="0" smtClean="0"/>
              <a:t>N</a:t>
            </a:r>
          </a:p>
          <a:p>
            <a:pPr marL="0" indent="0">
              <a:buNone/>
            </a:pPr>
            <a:r>
              <a:rPr lang="en-US" sz="2000" b="0" dirty="0"/>
              <a:t>A</a:t>
            </a:r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34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5720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Designing a good sequence with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all puncturing cases of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proves to be a challenge.</a:t>
            </a:r>
          </a:p>
          <a:p>
            <a:endParaRPr lang="en-GB" altLang="zh-CN" sz="1800" b="0" dirty="0" smtClean="0"/>
          </a:p>
          <a:p>
            <a:r>
              <a:rPr lang="en-GB" altLang="zh-CN" sz="1800" b="0" dirty="0"/>
              <a:t>[1] and [2] propose a 4x </a:t>
            </a:r>
            <a:r>
              <a:rPr lang="en-GB" altLang="zh-CN" sz="1800" b="0" dirty="0" err="1"/>
              <a:t>320MHz</a:t>
            </a:r>
            <a:r>
              <a:rPr lang="en-GB" altLang="zh-CN" sz="1800" b="0" dirty="0"/>
              <a:t> LTF </a:t>
            </a:r>
            <a:r>
              <a:rPr lang="en-GB" altLang="zh-CN" sz="1800" b="0" dirty="0" smtClean="0"/>
              <a:t>design.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here we propose a new sequence that fulfils our preference for a modular design while having </a:t>
            </a:r>
            <a:r>
              <a:rPr lang="en-GB" altLang="zh-CN" sz="1800" b="0" dirty="0" smtClean="0"/>
              <a:t>a very</a:t>
            </a:r>
            <a:r>
              <a:rPr lang="en-GB" altLang="zh-CN" sz="1800" b="0" dirty="0" smtClean="0"/>
              <a:t>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.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/>
              <a:t>The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/>
              <a:t>EHT</a:t>
            </a:r>
            <a:r>
              <a:rPr lang="en-GB" altLang="zh-CN" sz="1800" b="0" dirty="0"/>
              <a:t>-LTF </a:t>
            </a:r>
            <a:r>
              <a:rPr lang="en-GB" altLang="zh-CN" sz="1800" b="0" dirty="0" smtClean="0"/>
              <a:t>sequence is </a:t>
            </a:r>
            <a:r>
              <a:rPr lang="en-GB" altLang="zh-CN" sz="1800" b="0" dirty="0"/>
              <a:t>constructed using a</a:t>
            </a:r>
            <a:r>
              <a:rPr lang="en-GB" altLang="zh-CN" sz="1800" b="0" dirty="0" smtClean="0"/>
              <a:t> </a:t>
            </a:r>
            <a:r>
              <a:rPr lang="en-GB" altLang="zh-CN" sz="1800" b="0" dirty="0"/>
              <a:t>996 tones base sequence and 8 coefficient </a:t>
            </a:r>
            <a:r>
              <a:rPr lang="en-GB" altLang="zh-CN" sz="1800" b="0" dirty="0" smtClean="0"/>
              <a:t>values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 err="1" smtClean="0"/>
              <a:t>r2</a:t>
            </a:r>
            <a:r>
              <a:rPr lang="en-GB" altLang="zh-CN" sz="1800" b="0" dirty="0" smtClean="0"/>
              <a:t> </a:t>
            </a:r>
            <a:r>
              <a:rPr lang="en-GB" altLang="zh-CN" sz="1800" b="0" dirty="0" smtClean="0"/>
              <a:t>– revised sequence for slightly lower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in some cases</a:t>
            </a:r>
            <a:endParaRPr lang="en-GB" altLang="zh-CN" sz="1800" b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72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80 MHz 4X base </a:t>
            </a:r>
            <a:r>
              <a:rPr lang="en-US" sz="2800" dirty="0" smtClean="0"/>
              <a:t>sequence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51112"/>
            <a:ext cx="8686800" cy="4949687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LTF80_4x = </a:t>
            </a:r>
            <a:r>
              <a:rPr lang="en-US" sz="1050" b="0" dirty="0"/>
              <a:t>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+1 -1 -1 +1 -1 +1 -1 -1 -1 -1 +1 -1 +1 +1 -1 -1 +1 -1 -1 -1 -1 +1 +1 -1 +1 +1 +1 -1 +1 -1 +1 -1 +1 +1 +1 -1 +1 +1 +1 -1 -1 +1 -1 -1 -1 -1 -1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-1 -1 -1 -1 -1 -1 -1 +1 -1 +1 -1 -1 -1 -1 +1 -1 +1 +1 -1 -1 +1 -1 -1 -1 -1 +1 +1 -1 +1 +1 +1 +1 -1 +1 -1 +1 -1 -1 -1 +1 -1 -1 -1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+1 -1 -1 +1 +1 +1 +1 -1 -1 +1 -1 +1 -1 -1 -1 -1 -1 -1 +1 +1 -1 -1 -1 +1 +1 -1 +1 +1 -1 +1 +1 -1 -1 -1 -1 +1 +1 -1 +1 -1 +1 +1 +1 +1 -1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+1 +1 +1 +1 -1 -1 +1 -1 -1 -1 +1 -1 +1 -1 +1 -1 -1 -1 +1 -1 -1 -1 +1 +1 -1 +1 +1 +1 +1 +1 -1 -1 +1 +1 +1 +1 -1 -1 -1 -1 +1 -1 +1 -1 -1 -1 -1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+1 -1 -1 +1 -1 -1 -1 -1 +1 +1 -1 +1 +1 +1 +1 -1 +1 -1 +1 -1 -1 -1 +1 -1 -1 -1 +1 +1 -1 +1 +1 +1 +1 +1 -1 -1 +1 +1 +1 +1 +1 +1 -1 -1 -1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+1 +1 -1 -1 -1 -1 -1 +1 -1 -1 +1 +1 +1 -1 +1 +1 +1 -1 +1 -1 +1 -1 -1 -1 -1 +1 -1 -1 +1 +1 +1 +1 -1 +1 +1 -1 -1 +1 -1 +1 +1 +1 +1 -1 +1 -1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+1 -1 -1 -1 -1 +1 +1 -1 -1 -1 -1 -1 +1 -1 -1 +1 +1 +1 -1 +1 +1 +1 -1 +1 -1 +1 -1 +1 +1 +1 -1 +1 +1 -1 -1 -1 -1 +1 -1 -1 +1 +1 -1 +1 -1 -1 -1 -1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+1 -1 -1 +1 -1 +1 -1 -1 +1 +1 -1 +1 +1 +1 +1 +1 +1 +1 -1 +1 -1 +1 +1 -1 -1 -1 +1 +1 +1 -1 -1 +1 +1 +1 +1 -1 -1 +1 +1 +1 +1 +1 -1 +1 +1 -1 -1 -1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-1 -1 -1 +1 -1 +1 -1 +1 +1 +1 +1 -1 +1 +1 -1 -1 -1 -1 +1 -1 -1 +1 +1 -1 +1 -1 -1 -1 -1 +1 -1 +1 -1 -1 +1 -1 -1 -1 -1 -1 +1 +1 -1 -1 -1 -1 -1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+1 +1 -1 +1 +1 +1 -1 +1 -1 +1 -1 +1 +1 +1 -1 +1 +1 -1 -1 -1 -1 +1 -1 -1 +1 +1 -1 +1 -1 -1 -1 -1 +1 -1 +1 -1 -1 +1 +1 -1 -1 -1 -1 +1 -1 +1 -1  0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 0  0 +1 -1 +1 +1 -1 +1 +1 -1 -1 +1 -1 -1 +1 -1 +1 -1 -1 -1 -1 +1 -1 +1 +1 -1 -1 +1 -1 -1 -1 -1 +1 +1 -1 +1 +1 +1 -1 +1 -1 +1 -1 +1 +1 +1 -1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+1 -1 -1 -1 -1 -1 +1 +1 -1 -1 -1 -1 -1 -1 -1 -1 +1 -1 +1 -1 -1 -1 -1 +1 -1 +1 +1 -1 -1 +1 -1 -1 -1 -1 +1 +1 -1 +1 +1 +1 +1 -1 +1 -1 +1 -1 -1 -1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+1 -1 -1 -1 +1 +1 -1 +1 +1 +1 +1 +1 -1 -1 +1 +1 +1 +1 -1 -1 +1 -1 +1 -1 -1 -1 -1 -1 -1 +1 +1 -1 -1 -1 +1 +1 -1 +1 +1 -1 +1 +1 -1 -1 -1 -1 +1 +1 -1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+1 +1 +1 +1 -1 +1 -1 -1 +1 +1 -1 +1 +1 +1 +1 -1 -1 +1 -1 -1 -1 +1 -1 +1 -1 +1 -1 -1 -1 +1 -1 -1 -1 +1 +1 -1 +1 +1 +1 +1 +1 -1 -1 +1 +1 +1 +1 -1 -1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+1 -1 +1 -1 -1 -1 -1 +1 -1 +1 +1 -1 -1 +1 -1 -1 -1 -1 +1 +1 -1 +1 +1 +1 +1 -1 +1 -1 +1 -1 -1 -1 +1 -1 -1 -1 +1 +1 -1 +1 +1 +1 +1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+1 +1 -1 -1 -1 -1 +1 -1 +1 +1 +1 +1 -1 -1 +1 +1 +1 +1 +1 -1 +1 +1 -1 -1 -1 +1 -1 -1 -1 +1 -1 +1 -1 +1 +1 +1 +1 -1 +1 +1 -1 -1 -1 -1 +1 -1 -1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+1 -1 -1 -1 -1 +1 -1 +1 -1 -1 -1 -1 +1 +1 +1 +1 -1 -1 +1 +1 +1 +1 +1 -1 +1 +1 -1 -1 -1 +1 -1 -1 -1 +1 -1 +1 -1 +1 -1 -1 -1 +1 -1 -1 +1 +1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+1 -1 -1 +1 -1 +1 +1 +1 +1 -1 +1 -1 +1 +1 -1 +1 -1 +1 +1 -1 -1 +1 -1 -1 -1 -1 -1 -1 -1 +1 -1 +1 -1 -1 +1 +1 +1 -1 -1 -1 +1 +1 -1 -1 -1 -1 +1 +1 -1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-1 -1 -1 -1 +1 -1 -1 +1 +1 +1 -1 +1 +1 +1 -1 +1 -1 +1 -1 -1 -1 -1 +1 -1 -1 +1 +1 +1 +1 -1 +1 +1 -1 -1 +1 -1 +1 +1 +1 +1 -1 +1 -1 +1 +1 -1 +1 +1 +1 +1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050" b="0" dirty="0"/>
              <a:t> +1 -1 -1 +1 +1 +1 +1 +1 -1 +1 +1 -1 -1 -1 +1 -1 -1 -1 +1 -1 +1 -1 +1 -1 -1 -1 +1 -1 -1 +1 +1 +1 +1 -1 +1 +1 -1 -1 +1 -1 +1 +1 +1 +1 -1 +1 -1 +1 +1 -1];</a:t>
            </a:r>
          </a:p>
          <a:p>
            <a:pPr marL="57150" indent="0">
              <a:buNone/>
            </a:pPr>
            <a:endParaRPr lang="en-US" sz="1050" b="0" dirty="0"/>
          </a:p>
          <a:p>
            <a:pPr marL="57150" indent="0">
              <a:buNone/>
            </a:pPr>
            <a:r>
              <a:rPr lang="en-US" sz="1400" b="0" dirty="0" smtClean="0"/>
              <a:t>Covering 1001 tones [-500:500] for </a:t>
            </a:r>
            <a:r>
              <a:rPr lang="en-US" sz="1400" b="0" dirty="0" err="1" smtClean="0"/>
              <a:t>RU996</a:t>
            </a:r>
            <a:r>
              <a:rPr lang="en-US" sz="1400" b="0" dirty="0" smtClean="0"/>
              <a:t> in any </a:t>
            </a:r>
            <a:r>
              <a:rPr lang="en-US" sz="1400" b="0" dirty="0" err="1" smtClean="0"/>
              <a:t>80MHz</a:t>
            </a:r>
            <a:endParaRPr lang="en-US" sz="1200" b="0" dirty="0"/>
          </a:p>
          <a:p>
            <a:pPr marL="57150" indent="0">
              <a:buNone/>
            </a:pPr>
            <a:endParaRPr lang="en-US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5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320MHz 4X EHT-LTF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71180A7-BA33-8844-A444-2E0D4B312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113"/>
            <a:ext cx="8382000" cy="4572000"/>
          </a:xfrm>
        </p:spPr>
        <p:txBody>
          <a:bodyPr/>
          <a:lstStyle/>
          <a:p>
            <a:pPr marL="0" indent="0">
              <a:lnSpc>
                <a:spcPct val="70000"/>
              </a:lnSpc>
              <a:buNone/>
            </a:pPr>
            <a:endParaRPr lang="en-US" sz="1800" b="0" dirty="0" smtClean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 err="1" smtClean="0"/>
              <a:t>LTF320_4x</a:t>
            </a:r>
            <a:r>
              <a:rPr lang="en-US" sz="1800" b="0" dirty="0" smtClean="0"/>
              <a:t> </a:t>
            </a:r>
            <a:r>
              <a:rPr lang="en-US" sz="1800" b="0" dirty="0"/>
              <a:t>=  [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 (-1)*LTF80_4x(1:500),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(+1)*LTF80_4x(501:1001)],  zeros(1,23), ...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[(+1)*LTF80_4x(1:500),  (-1)*LTF80_4x(501:1001)] ];</a:t>
            </a:r>
          </a:p>
          <a:p>
            <a:pPr marL="0" indent="0">
              <a:lnSpc>
                <a:spcPct val="70000"/>
              </a:lnSpc>
              <a:buNone/>
            </a:pPr>
            <a:endParaRPr lang="en-US" sz="1800" b="0" dirty="0"/>
          </a:p>
          <a:p>
            <a:pPr marL="0" indent="0">
              <a:lnSpc>
                <a:spcPct val="70000"/>
              </a:lnSpc>
              <a:buNone/>
            </a:pPr>
            <a:r>
              <a:rPr lang="en-US" sz="1800" b="0" dirty="0"/>
              <a:t>Coefficient values = [ +1 +1, -1 +1, +1 +1, +1 -1 ]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956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2587"/>
          </a:xfrm>
        </p:spPr>
        <p:txBody>
          <a:bodyPr/>
          <a:lstStyle/>
          <a:p>
            <a:r>
              <a:rPr lang="en-US" sz="2800" dirty="0"/>
              <a:t>Multi-RU PAPR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39273"/>
              </p:ext>
            </p:extLst>
          </p:nvPr>
        </p:nvGraphicFramePr>
        <p:xfrm>
          <a:off x="274320" y="1066800"/>
          <a:ext cx="2194560" cy="52033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766816259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3049093043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277393169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="" xmlns:a16="http://schemas.microsoft.com/office/drawing/2014/main" val="633412274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8.84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2384281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131053057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5.88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73453019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854457154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90436596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428553482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129160227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7.83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95522159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413555488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111122832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26672444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664165232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2*996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52146033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6.33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67773825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effectLst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8.57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45935567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51297858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415371975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543444740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3*996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15431796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8.09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33006548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122726416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8.19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0461825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117471607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282330321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515773859"/>
                  </a:ext>
                </a:extLst>
              </a:tr>
              <a:tr h="155405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8.21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4*996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9.60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756" marR="7756" marT="7756" marB="0" anchor="ctr"/>
                </a:tc>
                <a:extLst>
                  <a:ext uri="{0D108BD9-81ED-4DB2-BD59-A6C34878D82A}">
                    <a16:rowId xmlns="" xmlns:a16="http://schemas.microsoft.com/office/drawing/2014/main" val="3534806847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210884"/>
              </p:ext>
            </p:extLst>
          </p:nvPr>
        </p:nvGraphicFramePr>
        <p:xfrm>
          <a:off x="3185160" y="990600"/>
          <a:ext cx="2194560" cy="5431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294116655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4290497012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2947044818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="" xmlns:a16="http://schemas.microsoft.com/office/drawing/2014/main" val="1512655585"/>
                  </a:ext>
                </a:extLst>
              </a:tr>
              <a:tr h="182880"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+ </a:t>
                      </a:r>
                      <a:r>
                        <a:rPr lang="en-US" sz="10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2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33637437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7.37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402669024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8.41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8398139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8.58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86980129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76754395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294979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109697491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42989073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8.22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414196141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8.46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13126823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9.54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97691510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3072972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8.62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1901589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8.96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191613706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10348742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7.56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46690669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7.98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9757610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8.08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417325145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59101993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98455995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13164384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9.63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42618864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8.18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07082750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8.35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4157550970"/>
                  </a:ext>
                </a:extLst>
              </a:tr>
              <a:tr h="182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2*996 </a:t>
                      </a:r>
                      <a:r>
                        <a:rPr lang="en-US" sz="1000" b="1" u="none" strike="noStrike" dirty="0" smtClean="0">
                          <a:effectLst/>
                        </a:rPr>
                        <a:t>discrete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 smtClean="0">
                          <a:effectLst/>
                        </a:rPr>
                        <a:t>9.28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8.60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50465893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8.89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245176992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306737805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6.45</a:t>
                      </a:r>
                      <a:endParaRPr 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7489" marR="7489" marT="7489" marB="0" anchor="ctr"/>
                </a:tc>
                <a:extLst>
                  <a:ext uri="{0D108BD9-81ED-4DB2-BD59-A6C34878D82A}">
                    <a16:rowId xmlns="" xmlns:a16="http://schemas.microsoft.com/office/drawing/2014/main" val="1098689293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201178"/>
              </p:ext>
            </p:extLst>
          </p:nvPr>
        </p:nvGraphicFramePr>
        <p:xfrm>
          <a:off x="6080760" y="1066800"/>
          <a:ext cx="2194560" cy="324040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14400">
                  <a:extLst>
                    <a:ext uri="{9D8B030D-6E8A-4147-A177-3AD203B41FA5}">
                      <a16:colId xmlns="" xmlns:a16="http://schemas.microsoft.com/office/drawing/2014/main" val="1705456972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2776735420"/>
                    </a:ext>
                  </a:extLst>
                </a:gridCol>
                <a:gridCol w="640080">
                  <a:extLst>
                    <a:ext uri="{9D8B030D-6E8A-4147-A177-3AD203B41FA5}">
                      <a16:colId xmlns="" xmlns:a16="http://schemas.microsoft.com/office/drawing/2014/main" val="2472473879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BPSK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LTF </a:t>
                      </a:r>
                      <a:r>
                        <a:rPr lang="en-US" sz="1000" b="1" u="none" strike="noStrike" dirty="0" err="1" smtClean="0">
                          <a:effectLst/>
                        </a:rPr>
                        <a:t>Nss</a:t>
                      </a:r>
                      <a:r>
                        <a:rPr lang="en-US" sz="1000" b="1" u="none" strike="noStrike" dirty="0" smtClean="0">
                          <a:effectLst/>
                        </a:rPr>
                        <a:t>=1:8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01377647"/>
                  </a:ext>
                </a:extLst>
              </a:tr>
              <a:tr h="182880"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3*996+484+242</a:t>
                      </a:r>
                    </a:p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(puncture 20MHz)</a:t>
                      </a:r>
                      <a:endParaRPr lang="en-US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rowSpan="1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60903174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7.68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9307818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2498011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6691451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7.93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62922445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00023080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10407646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42006572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7.41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7492909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7.39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494415852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587302348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8381165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7.28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2739932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7.50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77446446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7.47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261800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  <a:latin typeface="+mn-lt"/>
                        </a:rPr>
                        <a:t>7.79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79218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20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97E1F7-4B83-D946-B57D-08D9C963A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800" dirty="0"/>
              <a:t>Worst case PAPR for </a:t>
            </a:r>
            <a:r>
              <a:rPr lang="en-US" sz="2800" dirty="0" err="1"/>
              <a:t>Nss</a:t>
            </a:r>
            <a:r>
              <a:rPr lang="en-US" sz="2800" dirty="0"/>
              <a:t> = 1 to 8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61F8C6-F061-0A46-8BB2-67986BDAD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B9968FB-01DA-D14A-90AD-0DD0D4C3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93836D-A8D2-1E44-A347-3623DDC20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670334"/>
              </p:ext>
            </p:extLst>
          </p:nvPr>
        </p:nvGraphicFramePr>
        <p:xfrm>
          <a:off x="228601" y="1467195"/>
          <a:ext cx="8686801" cy="3634695"/>
        </p:xfrm>
        <a:graphic>
          <a:graphicData uri="http://schemas.openxmlformats.org/drawingml/2006/table">
            <a:tbl>
              <a:tblPr firstRow="1" firstCol="1" bandRow="1"/>
              <a:tblGrid>
                <a:gridCol w="1554481">
                  <a:extLst>
                    <a:ext uri="{9D8B030D-6E8A-4147-A177-3AD203B41FA5}">
                      <a16:colId xmlns="" xmlns:a16="http://schemas.microsoft.com/office/drawing/2014/main" val="1838284579"/>
                    </a:ext>
                  </a:extLst>
                </a:gridCol>
                <a:gridCol w="731520">
                  <a:extLst>
                    <a:ext uri="{9D8B030D-6E8A-4147-A177-3AD203B41FA5}">
                      <a16:colId xmlns="" xmlns:a16="http://schemas.microsoft.com/office/drawing/2014/main" val="187327792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52955652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474149583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1164492697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240348074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304935787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1910035669"/>
                    </a:ext>
                  </a:extLst>
                </a:gridCol>
              </a:tblGrid>
              <a:tr h="4607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Legacy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C1 Opt1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/>
                      </a:r>
                      <a:b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[1]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C2 Opt1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[2] Huawei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EHT-LTF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BRCM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EHT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-LTF</a:t>
                      </a:r>
                      <a:endParaRPr lang="en-US" sz="1400" b="1" kern="1200" dirty="0" smtClean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324113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Tone Plan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11ax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11be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21798462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7.29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3.78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489095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4.97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8.48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5.12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9324218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5.53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7.54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6.69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7323313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5.60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7.83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7.07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5.27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188767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6.00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7.46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7.38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5.98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159632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6.29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6.74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7.41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6.25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2962486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4*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8.95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7.39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6.45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624402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9.41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8.71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8.57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5236765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10.02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9.33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9.47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5290437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 + RU484</a:t>
                      </a:r>
                      <a:endParaRPr lang="en-US" sz="1400" b="1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10.12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10.87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9.63*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57677239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2*RU996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7.25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8.05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6.33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7992061"/>
                  </a:ext>
                </a:extLst>
              </a:tr>
              <a:tr h="2303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</a:rPr>
                        <a:t>RU996 + RU484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9.31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9.35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9.22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8.11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1601082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4770" y="5742007"/>
            <a:ext cx="1888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Lowest PAPR are in BOLD</a:t>
            </a:r>
          </a:p>
          <a:p>
            <a:r>
              <a:rPr lang="en-US" dirty="0" smtClean="0"/>
              <a:t>Highest PAPR are in 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720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 smtClean="0"/>
              <a:t>Key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RU&lt;=996 and RU=</a:t>
            </a:r>
            <a:r>
              <a:rPr lang="en-GB" altLang="zh-CN" sz="1800" b="0" dirty="0" err="1" smtClean="0"/>
              <a:t>2x996</a:t>
            </a:r>
            <a:r>
              <a:rPr lang="en-GB" altLang="zh-CN" sz="1800" b="0" dirty="0"/>
              <a:t> </a:t>
            </a:r>
            <a:r>
              <a:rPr lang="en-GB" altLang="zh-CN" sz="1800" b="0" dirty="0" smtClean="0"/>
              <a:t>- </a:t>
            </a:r>
            <a:r>
              <a:rPr lang="en-GB" altLang="zh-CN" sz="1800" b="0" dirty="0" smtClean="0"/>
              <a:t>especially small RU values are competitive with </a:t>
            </a:r>
            <a:r>
              <a:rPr lang="en-GB" altLang="zh-CN" sz="1800" b="0" dirty="0" err="1" smtClean="0"/>
              <a:t>11ax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GB" altLang="zh-CN" sz="1800" b="0" dirty="0" smtClean="0"/>
              <a:t>Very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for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which is</a:t>
            </a:r>
            <a:r>
              <a:rPr lang="en-GB" altLang="zh-CN" sz="1800" b="0" dirty="0" smtClean="0"/>
              <a:t> a key transmission BW for </a:t>
            </a:r>
            <a:r>
              <a:rPr lang="en-GB" altLang="zh-CN" sz="1800" b="0" dirty="0" err="1" smtClean="0"/>
              <a:t>11be</a:t>
            </a:r>
            <a:endParaRPr lang="en-GB" altLang="zh-CN" sz="1800" b="0" dirty="0" smtClean="0"/>
          </a:p>
          <a:p>
            <a:endParaRPr lang="en-GB" altLang="zh-CN" sz="1800" b="0" dirty="0"/>
          </a:p>
          <a:p>
            <a:r>
              <a:rPr lang="en-US" altLang="zh-CN" sz="1800" b="0" dirty="0" smtClean="0"/>
              <a:t>Lower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for other punctured cases </a:t>
            </a:r>
          </a:p>
          <a:p>
            <a:endParaRPr lang="en-US" altLang="zh-CN" sz="1800" b="0" dirty="0"/>
          </a:p>
          <a:p>
            <a:r>
              <a:rPr lang="en-US" altLang="zh-CN" sz="1800" b="0" dirty="0" smtClean="0"/>
              <a:t>(*) </a:t>
            </a:r>
            <a:r>
              <a:rPr lang="en-US" altLang="zh-CN" sz="1800" b="0" dirty="0" err="1" smtClean="0"/>
              <a:t>2x996+484</a:t>
            </a:r>
            <a:r>
              <a:rPr lang="en-US" altLang="zh-CN" sz="1800" b="0" dirty="0" smtClean="0"/>
              <a:t> (punctured </a:t>
            </a:r>
            <a:r>
              <a:rPr lang="en-US" altLang="zh-CN" sz="1800" b="0" dirty="0" err="1" smtClean="0"/>
              <a:t>240MHz</a:t>
            </a:r>
            <a:r>
              <a:rPr lang="en-US" altLang="zh-CN" sz="1800" b="0" dirty="0" smtClean="0"/>
              <a:t>) similar </a:t>
            </a:r>
            <a:r>
              <a:rPr lang="en-US" altLang="zh-CN" sz="1800" b="0" dirty="0" err="1" smtClean="0"/>
              <a:t>PAPR</a:t>
            </a:r>
            <a:r>
              <a:rPr lang="en-US" altLang="zh-CN" sz="1800" b="0" dirty="0" smtClean="0"/>
              <a:t> with other proposals but this M-RU is of likely to be utilized less</a:t>
            </a:r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4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GB" altLang="zh-CN" sz="1800" b="0" dirty="0" smtClean="0"/>
          </a:p>
          <a:p>
            <a:r>
              <a:rPr lang="en-GB" altLang="zh-CN" sz="1800" b="0" dirty="0" smtClean="0"/>
              <a:t>In </a:t>
            </a:r>
            <a:r>
              <a:rPr lang="en-GB" altLang="zh-CN" sz="1800" b="0" dirty="0"/>
              <a:t>this contribution, a </a:t>
            </a:r>
            <a:r>
              <a:rPr lang="en-GB" altLang="zh-CN" sz="1800" b="0" dirty="0" smtClean="0"/>
              <a:t>modular and low </a:t>
            </a:r>
            <a:r>
              <a:rPr lang="en-GB" altLang="zh-CN" sz="1800" b="0" dirty="0" err="1" smtClean="0"/>
              <a:t>PAPR</a:t>
            </a:r>
            <a:r>
              <a:rPr lang="en-GB" altLang="zh-CN" sz="1800" b="0" dirty="0" smtClean="0"/>
              <a:t> 4x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</a:t>
            </a:r>
            <a:r>
              <a:rPr lang="en-GB" altLang="zh-CN" sz="1800" b="0" dirty="0" err="1" smtClean="0"/>
              <a:t>EHT</a:t>
            </a:r>
            <a:r>
              <a:rPr lang="en-GB" altLang="zh-CN" sz="1800" b="0" dirty="0" smtClean="0"/>
              <a:t>-LTF sequence is proposed</a:t>
            </a:r>
          </a:p>
          <a:p>
            <a:endParaRPr lang="en-GB" altLang="zh-CN" sz="1800" b="0" dirty="0"/>
          </a:p>
          <a:p>
            <a:r>
              <a:rPr lang="en-GB" altLang="zh-CN" sz="1800" b="0" dirty="0" smtClean="0"/>
              <a:t>The sequence </a:t>
            </a:r>
            <a:r>
              <a:rPr lang="en-GB" altLang="zh-CN" sz="1800" b="0" dirty="0"/>
              <a:t>is optimized for 320 </a:t>
            </a:r>
            <a:r>
              <a:rPr lang="en-GB" altLang="zh-CN" sz="1800" b="0" dirty="0" smtClean="0"/>
              <a:t>MHz and all multi-RU cases of a punctured </a:t>
            </a:r>
            <a:r>
              <a:rPr lang="en-GB" altLang="zh-CN" sz="1800" b="0" dirty="0" err="1" smtClean="0"/>
              <a:t>320MHz</a:t>
            </a:r>
            <a:r>
              <a:rPr lang="en-GB" altLang="zh-CN" sz="1800" b="0" dirty="0" smtClean="0"/>
              <a:t> (including punctured </a:t>
            </a:r>
            <a:r>
              <a:rPr lang="en-GB" altLang="zh-CN" sz="1800" b="0" dirty="0" err="1" smtClean="0"/>
              <a:t>240MHz</a:t>
            </a:r>
            <a:r>
              <a:rPr lang="en-GB" altLang="zh-CN" sz="1800" b="0" dirty="0" smtClean="0"/>
              <a:t> and including small RU)</a:t>
            </a:r>
            <a:endParaRPr lang="en-US" altLang="zh-CN" sz="1800" b="0" dirty="0"/>
          </a:p>
          <a:p>
            <a:endParaRPr lang="en-GB" altLang="zh-CN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9208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US" altLang="ko-KR" sz="2000" b="0" dirty="0"/>
              <a:t>4x EHT-LTF sequence</a:t>
            </a:r>
            <a:r>
              <a:rPr lang="en-US" altLang="ko-KR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802.11-20/1066r0</a:t>
            </a:r>
            <a:br>
              <a:rPr lang="en-US" sz="2000" b="0" dirty="0" smtClean="0"/>
            </a:br>
            <a:endParaRPr lang="en-US" sz="2000" b="0" dirty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/>
              <a:t>“</a:t>
            </a:r>
            <a:r>
              <a:rPr lang="en-GB" sz="2000" b="0" dirty="0"/>
              <a:t>EHT-LTFs Sequences Design</a:t>
            </a:r>
            <a:r>
              <a:rPr lang="en-GB" sz="2000" b="0" dirty="0" smtClean="0"/>
              <a:t>”, </a:t>
            </a:r>
            <a:r>
              <a:rPr lang="en-US" sz="2000" b="0" dirty="0"/>
              <a:t>IEEE </a:t>
            </a:r>
            <a:r>
              <a:rPr lang="en-US" sz="2000" b="0" dirty="0" smtClean="0"/>
              <a:t>802.11-20/0926r0</a:t>
            </a:r>
            <a:br>
              <a:rPr lang="en-US" sz="2000" b="0" dirty="0" smtClean="0"/>
            </a:br>
            <a:r>
              <a:rPr lang="en-US" sz="2000" b="0" dirty="0"/>
              <a:t>Slide 16, Option </a:t>
            </a:r>
            <a:r>
              <a:rPr lang="en-US" sz="2000" b="0" dirty="0" smtClean="0"/>
              <a:t>2</a:t>
            </a:r>
            <a:endParaRPr lang="en-US" sz="2000" b="0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07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311110</TotalTime>
  <Words>2734</Words>
  <Application>Microsoft Office PowerPoint</Application>
  <PresentationFormat>On-screen Show (4:3)</PresentationFormat>
  <Paragraphs>360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4x 320MHz EHT-LTF Design</vt:lpstr>
      <vt:lpstr>Introduction</vt:lpstr>
      <vt:lpstr>80 MHz 4X base sequence</vt:lpstr>
      <vt:lpstr>320MHz 4X EHT-LTF</vt:lpstr>
      <vt:lpstr>Multi-RU PAPR</vt:lpstr>
      <vt:lpstr>Worst case PAPR for Nss = 1 to 8</vt:lpstr>
      <vt:lpstr>Key Enhancements</vt:lpstr>
      <vt:lpstr>Conclusion</vt:lpstr>
      <vt:lpstr>References</vt:lpstr>
      <vt:lpstr>SP #1</vt:lpstr>
    </vt:vector>
  </TitlesOfParts>
  <Company>Broadcom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Straw polls for R1/R2 classification of “Joint” topics in 11be SFD</dc:title>
  <dc:creator>Ron Porat</dc:creator>
  <cp:lastModifiedBy>Ron Porat</cp:lastModifiedBy>
  <cp:revision>1896</cp:revision>
  <cp:lastPrinted>1998-02-10T13:28:06Z</cp:lastPrinted>
  <dcterms:created xsi:type="dcterms:W3CDTF">2007-05-21T21:00:37Z</dcterms:created>
  <dcterms:modified xsi:type="dcterms:W3CDTF">2020-08-17T18:16:31Z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