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47" r:id="rId3"/>
    <p:sldId id="440" r:id="rId4"/>
    <p:sldId id="450" r:id="rId5"/>
    <p:sldId id="451" r:id="rId6"/>
    <p:sldId id="452" r:id="rId7"/>
    <p:sldId id="439" r:id="rId8"/>
    <p:sldId id="423" r:id="rId9"/>
    <p:sldId id="44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27" autoAdjust="0"/>
  </p:normalViewPr>
  <p:slideViewPr>
    <p:cSldViewPr>
      <p:cViewPr>
        <p:scale>
          <a:sx n="80" d="100"/>
          <a:sy n="80" d="100"/>
        </p:scale>
        <p:origin x="-94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1216r0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n.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4x </a:t>
            </a:r>
            <a:r>
              <a:rPr lang="en-US" altLang="ko-KR" dirty="0" err="1" smtClean="0"/>
              <a:t>320MHz</a:t>
            </a:r>
            <a:r>
              <a:rPr lang="en-US" altLang="ko-KR" dirty="0" smtClean="0"/>
              <a:t> </a:t>
            </a:r>
            <a:r>
              <a:rPr lang="en-US" altLang="ko-KR" dirty="0" err="1"/>
              <a:t>EHT</a:t>
            </a:r>
            <a:r>
              <a:rPr lang="en-US" altLang="ko-KR" dirty="0"/>
              <a:t>-LTF </a:t>
            </a:r>
            <a:r>
              <a:rPr lang="en-US" altLang="ko-KR" dirty="0" smtClean="0"/>
              <a:t>Design</a:t>
            </a:r>
            <a:endParaRPr lang="en-GB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2020-08-12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30693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Leo Montreuil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leo.montreuil@broadcom.com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Ron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Designing a good sequence with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all puncturing cases of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proves to be a challenge.</a:t>
            </a:r>
          </a:p>
          <a:p>
            <a:endParaRPr lang="en-GB" altLang="zh-CN" sz="1800" b="0" dirty="0" smtClean="0"/>
          </a:p>
          <a:p>
            <a:r>
              <a:rPr lang="en-GB" altLang="zh-CN" sz="1800" b="0" dirty="0"/>
              <a:t>[1] and [2] propose a 4x </a:t>
            </a:r>
            <a:r>
              <a:rPr lang="en-GB" altLang="zh-CN" sz="1800" b="0" dirty="0" err="1"/>
              <a:t>320MHz</a:t>
            </a:r>
            <a:r>
              <a:rPr lang="en-GB" altLang="zh-CN" sz="1800" b="0" dirty="0"/>
              <a:t> LTF </a:t>
            </a:r>
            <a:r>
              <a:rPr lang="en-GB" altLang="zh-CN" sz="1800" b="0" dirty="0" smtClean="0"/>
              <a:t>design.</a:t>
            </a:r>
            <a:endParaRPr lang="en-GB" altLang="zh-CN" sz="1800" b="0" dirty="0" smtClean="0"/>
          </a:p>
          <a:p>
            <a:endParaRPr lang="en-GB" altLang="zh-CN" sz="1800" b="0" dirty="0"/>
          </a:p>
          <a:p>
            <a:r>
              <a:rPr lang="en-GB" altLang="zh-CN" sz="1800" b="0" dirty="0" smtClean="0"/>
              <a:t>In here we propose a new sequence that fulfils our preference for a modular design while having the lowest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possible.</a:t>
            </a:r>
          </a:p>
          <a:p>
            <a:endParaRPr lang="en-GB" altLang="zh-CN" sz="1800" b="0" dirty="0"/>
          </a:p>
          <a:p>
            <a:r>
              <a:rPr lang="en-GB" altLang="zh-CN" sz="1800" b="0" dirty="0"/>
              <a:t>The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/>
              <a:t>EHT</a:t>
            </a:r>
            <a:r>
              <a:rPr lang="en-GB" altLang="zh-CN" sz="1800" b="0" dirty="0"/>
              <a:t>-LTF </a:t>
            </a:r>
            <a:r>
              <a:rPr lang="en-GB" altLang="zh-CN" sz="1800" b="0" dirty="0" smtClean="0"/>
              <a:t>sequence is </a:t>
            </a:r>
            <a:r>
              <a:rPr lang="en-GB" altLang="zh-CN" sz="1800" b="0" dirty="0"/>
              <a:t>constructed using </a:t>
            </a:r>
            <a:r>
              <a:rPr lang="en-GB" altLang="zh-CN" sz="1800" b="0" dirty="0"/>
              <a:t>a</a:t>
            </a:r>
            <a:r>
              <a:rPr lang="en-GB" altLang="zh-CN" sz="1800" b="0" dirty="0" smtClean="0"/>
              <a:t> </a:t>
            </a:r>
            <a:r>
              <a:rPr lang="en-GB" altLang="zh-CN" sz="1800" b="0" dirty="0"/>
              <a:t>996 tones base sequence and 8 coefficient </a:t>
            </a:r>
            <a:r>
              <a:rPr lang="en-GB" altLang="zh-CN" sz="1800" b="0" dirty="0" smtClean="0"/>
              <a:t>values</a:t>
            </a:r>
            <a:endParaRPr lang="en-GB" altLang="zh-CN" sz="18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2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80 MHz 4X base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51112"/>
            <a:ext cx="8686800" cy="4949687"/>
          </a:xfrm>
        </p:spPr>
        <p:txBody>
          <a:bodyPr/>
          <a:lstStyle/>
          <a:p>
            <a:pPr marL="57150" indent="0">
              <a:buNone/>
            </a:pPr>
            <a:r>
              <a:rPr lang="en-US" sz="1050" b="0" dirty="0"/>
              <a:t>LTF80_4x = [ ...</a:t>
            </a:r>
          </a:p>
          <a:p>
            <a:pPr marL="57150" indent="0">
              <a:buNone/>
            </a:pPr>
            <a:r>
              <a:rPr lang="en-US" sz="1050" b="0" dirty="0"/>
              <a:t> +1 +1 -1 -1 -1 -1 -1 +1 -1 +1 +1 +1 +1 -1 -1 +1 +1 +1 -1 +1 -1 -1 +1 +1 +1 -1 +1 +1 +1 +1 +1 +1 +1 -1 +1 +1 +1 -1 +1 +1 -1 -1 -1 +1 -1 +1 -1 -1 +1 +1 ...</a:t>
            </a:r>
          </a:p>
          <a:p>
            <a:pPr marL="57150" indent="0">
              <a:buNone/>
            </a:pPr>
            <a:r>
              <a:rPr lang="en-US" sz="1050" b="0" dirty="0"/>
              <a:t> -1 +1 -1 -1 +1 +1 -1 -1 -1 -1 -1 +1 -1 +1 +1 +1 +1 -1 -1 +1 +1 +1 -1 +1 -1 -1 +1 +1 +1 -1 +1 -1 -1 -1 -1 -1 -1 +1 -1 -1 -1 +1 -1 -1 +1 +1 +1 -1 +1 -1 ...</a:t>
            </a:r>
          </a:p>
          <a:p>
            <a:pPr marL="57150" indent="0">
              <a:buNone/>
            </a:pPr>
            <a:r>
              <a:rPr lang="en-US" sz="1050" b="0" dirty="0"/>
              <a:t> +1 +1 -1 -1 +1 -1 +1 +1 -1 -1 +1 +1 -1 +1 -1 -1 +1 +1 +1 +1 -1 +1 -1 -1 -1 -1 +1 -1 -1 -1 +1 -1 -1 -1 -1 -1 +1 +1 +1 +1 +1 -1 +1 -1 -1 -1 -1 +1 +1 -1 ...</a:t>
            </a:r>
          </a:p>
          <a:p>
            <a:pPr marL="57150" indent="0">
              <a:buNone/>
            </a:pPr>
            <a:r>
              <a:rPr lang="en-US" sz="1050" b="0" dirty="0"/>
              <a:t> -1 -1 +1 -1 +1 +1 -1 -1 -1 +1 -1 -1 -1 -1 -1 -1 -1 +1 -1 -1 -1 +1 -1 -1 +1 +1 +1 -1 +1 -1 +1 +1 -1 -1 +1 -1 +1 +1 -1 +1 -1 -1 -1 -1 -1 +1 -1 +1 +1 +1 ...</a:t>
            </a:r>
          </a:p>
          <a:p>
            <a:pPr marL="57150" indent="0">
              <a:buNone/>
            </a:pPr>
            <a:r>
              <a:rPr lang="en-US" sz="1050" b="0" dirty="0"/>
              <a:t> +1 -1 -1 +1 +1 +1 -1 +1 -1 -1 +1 +1 +1 -1 +1 -1 -1 -1 -1 -1 -1 +1 -1 -1 -1 +1 -1 -1 +1 +1 +1 -1 +1 -1 +1 +1 -1 -1 +1 -1 +1 -1 -1 -1 -1 +1 -1 +1 +1 -1 ...</a:t>
            </a:r>
          </a:p>
          <a:p>
            <a:pPr marL="57150" indent="0">
              <a:buNone/>
            </a:pPr>
            <a:r>
              <a:rPr lang="en-US" sz="1050" b="0" dirty="0"/>
              <a:t> +1 -1 -1 +1 +1 -1 +1 -1 +1 +1 +1 -1 -1 +1 -1 -1 -1 +1 -1 -1 -1 -1 -1 -1 +1 -1 +1 +1 +1 -1 -1 +1 -1 +1 +1 +1 -1 -1 +1 +1 +1 +1 -1 +1 -1 -1 -1 -1 -1 +1 ...</a:t>
            </a:r>
          </a:p>
          <a:p>
            <a:pPr marL="57150" indent="0">
              <a:buNone/>
            </a:pPr>
            <a:r>
              <a:rPr lang="en-US" sz="1050" b="0" dirty="0"/>
              <a:t> -1 +1 +1 -1 +1 -1 -1 +1 +1 -1 +1 -1 +1 +1 +1 -1 -1 +1 -1 -1 -1 +1 -1 -1 -1 -1 -1 -1 -1 +1 -1 -1 -1 +1 +1 -1 +1 -1 -1 -1 +1 +1 -1 -1 -1 -1 +1 -1 +1 +1 ...</a:t>
            </a:r>
          </a:p>
          <a:p>
            <a:pPr marL="57150" indent="0">
              <a:buNone/>
            </a:pPr>
            <a:r>
              <a:rPr lang="en-US" sz="1050" b="0" dirty="0"/>
              <a:t> +1 +1 +1 -1 -1 -1 -1 -1 +1 +1 -1 -1 -1 +1 -1 +1 -1 +1 -1 -1 -1 -1 -1 +1 +1 -1 +1 +1 -1 +1 +1 -1 -1 +1 -1 +1 +1 -1 -1 +1 -1 +1 -1 -1 -1 +1 +1 -1 +1 +1 ...</a:t>
            </a:r>
          </a:p>
          <a:p>
            <a:pPr marL="57150" indent="0">
              <a:buNone/>
            </a:pPr>
            <a:r>
              <a:rPr lang="en-US" sz="1050" b="0" dirty="0"/>
              <a:t> +1 -1 +1 +1 +1 +1 +1 +1 -1 +1 -1 -1 -1 +1 +1 -1 +1 -1 -1 -1 +1 +1 -1 -1 -1 -1 +1 -1 +1 +1 +1 +1 +1 -1 -1 -1 +1 -1 +1 -1 -1 +1 +1 -1 +1 -1 +1 +1 +1 -1 ...</a:t>
            </a:r>
          </a:p>
          <a:p>
            <a:pPr marL="57150" indent="0">
              <a:buNone/>
            </a:pPr>
            <a:r>
              <a:rPr lang="en-US" sz="1050" b="0" dirty="0"/>
              <a:t> -1 +1 -1 -1 -1 +1 -1 -1 -1 -1 -1 -1 -1 +1 -1 -1 -1 +1 +1 -1 +1 -1 -1 -1 +1 +1 -1 -1 -1 -1 +1 -1 +1 +1 +1 +1 +1 -1 -1 +1 -1 +1 -1 -1 +1 -1 -1 +1  0  0 ...</a:t>
            </a:r>
          </a:p>
          <a:p>
            <a:pPr marL="57150" indent="0">
              <a:buNone/>
            </a:pPr>
            <a:r>
              <a:rPr lang="en-US" sz="1050" b="0" dirty="0"/>
              <a:t>  0  ...</a:t>
            </a:r>
          </a:p>
          <a:p>
            <a:pPr marL="57150" indent="0">
              <a:buNone/>
            </a:pPr>
            <a:r>
              <a:rPr lang="en-US" sz="1050" b="0" dirty="0"/>
              <a:t>  0  0 -1 +1 +1 +1 +1 -1 -1 +1 +1 +1 +1 -1 -1 -1 -1 -1 +1 -1 +1 +1 +1 +1 -1 -1 +1 +1 +1 -1 +1 -1 -1 +1 +1 +1 -1 +1 +1 +1 +1 +1 +1 +1 -1 +1 +1 +1 -1 +1 ...</a:t>
            </a:r>
          </a:p>
          <a:p>
            <a:pPr marL="57150" indent="0">
              <a:buNone/>
            </a:pPr>
            <a:r>
              <a:rPr lang="en-US" sz="1050" b="0" dirty="0"/>
              <a:t> +1 -1 -1 -1 +1 -1 +1 -1 -1 +1 +1 -1 +1 -1 -1 +1 +1 -1 -1 -1 -1 -1 +1 -1 +1 +1 +1 +1 -1 -1 +1 +1 +1 -1 +1 -1 -1 +1 +1 +1 -1 +1 -1 -1 -1 -1 -1 -1 +1 -1 ...</a:t>
            </a:r>
          </a:p>
          <a:p>
            <a:pPr marL="57150" indent="0">
              <a:buNone/>
            </a:pPr>
            <a:r>
              <a:rPr lang="en-US" sz="1050" b="0" dirty="0"/>
              <a:t> -1 -1 +1 -1 -1 +1 +1 +1 -1 +1 -1 +1 +1 -1 -1 +1 -1 +1 +1 -1 -1 +1 +1 -1 +1 -1 -1 +1 +1 +1 +1 -1 +1 -1 -1 -1 -1 +1 -1 -1 -1 +1 -1 -1 -1 -1 -1 +1 +1 +1 ...</a:t>
            </a:r>
          </a:p>
          <a:p>
            <a:pPr marL="57150" indent="0">
              <a:buNone/>
            </a:pPr>
            <a:r>
              <a:rPr lang="en-US" sz="1050" b="0" dirty="0"/>
              <a:t> +1 +1 -1 +1 -1 -1 -1 -1 +1 +1 -1 -1 -1 +1 -1 +1 +1 -1 -1 -1 +1 -1 -1 -1 -1 -1 -1 -1 +1 -1 -1 -1 +1 -1 -1 +1 +1 +1 -1 +1 -1 +1 +1 -1 -1 +1 -1 +1 +1 -1 ...</a:t>
            </a:r>
          </a:p>
          <a:p>
            <a:pPr marL="57150" indent="0">
              <a:buNone/>
            </a:pPr>
            <a:r>
              <a:rPr lang="en-US" sz="1050" b="0" dirty="0"/>
              <a:t> +1 -1 -1 -1 -1 -1 +1 -1 +1 +1 +1 +1 -1 -1 +1 +1 +1 -1 +1 -1 -1 +1 +1 +1 -1 +1 -1 -1 -1 -1 -1 -1 +1 -1 -1 -1 +1 -1 -1 +1 +1 +1 -1 +1 -1 +1 +1 -1 -1 +1 ...</a:t>
            </a:r>
          </a:p>
          <a:p>
            <a:pPr marL="57150" indent="0">
              <a:buNone/>
            </a:pPr>
            <a:r>
              <a:rPr lang="en-US" sz="1050" b="0" dirty="0"/>
              <a:t> -1 +1 -1 -1 -1 -1 -1 -1 -1 -1 +1 -1 +1 +1 -1 -1 +1 -1 +1 -1 -1 -1 +1 +1 -1 +1 +1 +1 -1 +1 +1 +1 +1 +1 +1 -1 +1 -1 -1 -1 +1 +1 -1 +1 -1 -1 -1 +1 +1 -1 ...</a:t>
            </a:r>
          </a:p>
          <a:p>
            <a:pPr marL="57150" indent="0">
              <a:buNone/>
            </a:pPr>
            <a:r>
              <a:rPr lang="en-US" sz="1050" b="0" dirty="0"/>
              <a:t> -1 -1 -1 +1 -1 +1 +1 +1 +1 +1 -1 +1 -1 -1 +1 -1 +1 +1 -1 -1 +1 -1 +1 -1 -1 -1 +1 +1 -1 +1 +1 +1 -1 +1 +1 +1 +1 +1 +1 +1 -1 +1 +1 +1 -1 -1 +1 -1 +1 +1 ...</a:t>
            </a:r>
          </a:p>
          <a:p>
            <a:pPr marL="57150" indent="0">
              <a:buNone/>
            </a:pPr>
            <a:r>
              <a:rPr lang="en-US" sz="1050" b="0" dirty="0"/>
              <a:t> +1 -1 -1 +1 +1 +1 +1 -1 +1 -1 -1 -1 -1 -1 +1 +1 +1 +1 +1 -1 -1 +1 +1 +1 -1 +1 -1 +1 -1 +1 +1 +1 +1 +1 -1 -1 +1 -1 -1 +1 -1 -1 +1 +1 -1 +1 -1 -1 +1 +1 ...</a:t>
            </a:r>
          </a:p>
          <a:p>
            <a:pPr marL="57150" indent="0">
              <a:buNone/>
            </a:pPr>
            <a:r>
              <a:rPr lang="en-US" sz="1050" b="0" dirty="0"/>
              <a:t> -1 +1 -1 +1 +1 +1 -1 -1 +1 -1 -1 -1 +1 -1 -1 -1 -1 -1 -1 +1 -1 +1 +1 +1 -1 -1 +1 -1 +1 +1 +1 -1 -1 +1 +1 +1 +1 -1 +1 -1 -1 -1 -1 -1 +1 +1 +1 -1 +1 -1 ...</a:t>
            </a:r>
          </a:p>
          <a:p>
            <a:pPr marL="57150" indent="0">
              <a:buNone/>
            </a:pPr>
            <a:r>
              <a:rPr lang="en-US" sz="1050" b="0" dirty="0"/>
              <a:t> +1 +1 -1 -1 +1 -1 +1 -1 -1 -1 +1 +1 -1 +1 +1 +1 -1 +1 +1 +1 +1 +1 +1 +1 -1 +1 +1 +1 -1 -1 +1 -1 +1 +1 +1 -1 -1 +1 +1 +1 +1 -1 +1 -1 -1 -1 -1 -1 +1 +1</a:t>
            </a:r>
            <a:r>
              <a:rPr lang="en-US" sz="1050" b="0" dirty="0" smtClean="0"/>
              <a:t>];</a:t>
            </a:r>
          </a:p>
          <a:p>
            <a:pPr marL="57150" indent="0">
              <a:buNone/>
            </a:pPr>
            <a:endParaRPr lang="en-US" sz="1050" b="0" dirty="0"/>
          </a:p>
          <a:p>
            <a:pPr marL="57150" indent="0">
              <a:buNone/>
            </a:pPr>
            <a:r>
              <a:rPr lang="en-US" sz="1400" b="0" dirty="0" smtClean="0"/>
              <a:t>Covering 1001 tones [-500:500] for </a:t>
            </a:r>
            <a:r>
              <a:rPr lang="en-US" sz="1400" b="0" dirty="0" err="1" smtClean="0"/>
              <a:t>RU996</a:t>
            </a:r>
            <a:r>
              <a:rPr lang="en-US" sz="1400" b="0" dirty="0" smtClean="0"/>
              <a:t> in any </a:t>
            </a:r>
            <a:r>
              <a:rPr lang="en-US" sz="1400" b="0" dirty="0" err="1" smtClean="0"/>
              <a:t>80MHz</a:t>
            </a:r>
            <a:endParaRPr lang="en-US" sz="1200" b="0" dirty="0"/>
          </a:p>
          <a:p>
            <a:pPr marL="57150" indent="0">
              <a:buNone/>
            </a:pPr>
            <a:endParaRPr lang="en-US" sz="10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83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320MHz 4X EHT-LTF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1113"/>
            <a:ext cx="8382000" cy="4572000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endParaRPr lang="en-US" sz="1800" b="0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 err="1" smtClean="0"/>
              <a:t>LTF320_4x</a:t>
            </a:r>
            <a:r>
              <a:rPr lang="en-US" sz="1800" b="0" dirty="0" smtClean="0"/>
              <a:t> </a:t>
            </a:r>
            <a:r>
              <a:rPr lang="en-US" sz="1800" b="0" dirty="0"/>
              <a:t>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[(+1)*LTF80_4x(1:500), (+1)*LTF80_4x(501:1001)],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 (-1)*LTF80_4x(1:500), (+1)*LTF80_4x(501:1001)],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[(+1)*LTF80_4x(1:500), (+1)*LTF80_4x(501:1001)],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[(+1)*LTF80_4x(1:500),  (-1)*LTF80_4x(501:1001)]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80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Coefficient values = [ +1 +1, -1 +1, +1 +1, +1 -1 ]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5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2587"/>
          </a:xfrm>
        </p:spPr>
        <p:txBody>
          <a:bodyPr/>
          <a:lstStyle/>
          <a:p>
            <a:r>
              <a:rPr lang="en-US" sz="2800" dirty="0"/>
              <a:t>Multi-RU PAPR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028125"/>
              </p:ext>
            </p:extLst>
          </p:nvPr>
        </p:nvGraphicFramePr>
        <p:xfrm>
          <a:off x="762000" y="1143000"/>
          <a:ext cx="2377440" cy="525713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14736473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95535443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3236506591"/>
                    </a:ext>
                  </a:extLst>
                </a:gridCol>
              </a:tblGrid>
              <a:tr h="191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BPSK data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LTF </a:t>
                      </a:r>
                      <a:r>
                        <a:rPr lang="en-US" sz="1100" b="1" u="none" strike="noStrike" dirty="0" err="1">
                          <a:effectLst/>
                        </a:rPr>
                        <a:t>Nss</a:t>
                      </a:r>
                      <a:r>
                        <a:rPr lang="en-US" sz="1100" b="1" u="none" strike="noStrike" dirty="0">
                          <a:effectLst/>
                        </a:rPr>
                        <a:t>=1:8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1149501049"/>
                  </a:ext>
                </a:extLst>
              </a:tr>
              <a:tr h="18195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8.84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3319183906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2577749195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643248319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1469569595"/>
                  </a:ext>
                </a:extLst>
              </a:tr>
              <a:tr h="18195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996 + </a:t>
                      </a:r>
                      <a:r>
                        <a:rPr lang="en-US" sz="1100" b="1" u="none" strike="noStrike" dirty="0" smtClean="0">
                          <a:effectLst/>
                        </a:rPr>
                        <a:t>484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9.17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2723827264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3574570476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2980164765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3453556344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1561663757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3456488090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254416633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373961692"/>
                  </a:ext>
                </a:extLst>
              </a:tr>
              <a:tr h="1819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2*996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9.27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2882154321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3173892209"/>
                  </a:ext>
                </a:extLst>
              </a:tr>
              <a:tr h="18195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3*996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9.54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1738038499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3191958011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1403588271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1404183681"/>
                  </a:ext>
                </a:extLst>
              </a:tr>
              <a:tr h="18195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3*996 + </a:t>
                      </a:r>
                      <a:r>
                        <a:rPr lang="en-US" sz="1100" b="1" u="none" strike="noStrike" dirty="0" smtClean="0">
                          <a:effectLst/>
                        </a:rPr>
                        <a:t>484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9.55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1854979998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937372631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3428666990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4056819263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1341189490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1892666368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923842443"/>
                  </a:ext>
                </a:extLst>
              </a:tr>
              <a:tr h="181954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3187189047"/>
                  </a:ext>
                </a:extLst>
              </a:tr>
              <a:tr h="1819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4*996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9.60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6.30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98" marR="9098" marT="9098" marB="0" anchor="ctr"/>
                </a:tc>
                <a:extLst>
                  <a:ext uri="{0D108BD9-81ED-4DB2-BD59-A6C34878D82A}">
                    <a16:rowId xmlns:a16="http://schemas.microsoft.com/office/drawing/2014/main" xmlns="" val="8595282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542585"/>
              </p:ext>
            </p:extLst>
          </p:nvPr>
        </p:nvGraphicFramePr>
        <p:xfrm>
          <a:off x="3581400" y="1143000"/>
          <a:ext cx="2468880" cy="524638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xmlns="" val="33188662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385024021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4089542360"/>
                    </a:ext>
                  </a:extLst>
                </a:gridCol>
              </a:tblGrid>
              <a:tr h="1572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BPSK data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LTF </a:t>
                      </a:r>
                      <a:r>
                        <a:rPr lang="en-US" sz="1100" b="1" u="none" strike="noStrike" dirty="0" err="1">
                          <a:effectLst/>
                        </a:rPr>
                        <a:t>Nss</a:t>
                      </a:r>
                      <a:r>
                        <a:rPr lang="en-US" sz="1100" b="1" u="none" strike="noStrike" dirty="0">
                          <a:effectLst/>
                        </a:rPr>
                        <a:t>=1:8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816962409"/>
                  </a:ext>
                </a:extLst>
              </a:tr>
              <a:tr h="149788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2*996 + </a:t>
                      </a:r>
                      <a:r>
                        <a:rPr lang="en-US" sz="1100" b="1" u="none" strike="noStrike" dirty="0" smtClean="0">
                          <a:effectLst/>
                        </a:rPr>
                        <a:t>484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9.50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3406995161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2268988591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3945426265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8.72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1199399855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658288614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200804600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1477231458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174471274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3435149019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1302158958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10.09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1378484366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9.67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2654612402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561059602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9.22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1442659050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2968189579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2536661724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649976828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853555418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3871102519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297916577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9.75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875530862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9.99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2389228945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4094905319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2868058010"/>
                  </a:ext>
                </a:extLst>
              </a:tr>
              <a:tr h="14978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2*996 </a:t>
                      </a:r>
                      <a:r>
                        <a:rPr lang="en-US" sz="1100" b="1" u="none" strike="noStrike" dirty="0" smtClean="0">
                          <a:effectLst/>
                        </a:rPr>
                        <a:t>discrete</a:t>
                      </a:r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9.28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1370006947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9.05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2399603313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1156729939"/>
                  </a:ext>
                </a:extLst>
              </a:tr>
              <a:tr h="149788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6.62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xmlns="" val="39642632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87015"/>
              </p:ext>
            </p:extLst>
          </p:nvPr>
        </p:nvGraphicFramePr>
        <p:xfrm>
          <a:off x="6324600" y="1143000"/>
          <a:ext cx="2468880" cy="33928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xmlns="" val="66398933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118433863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1372422290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BPSK data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LTF </a:t>
                      </a:r>
                      <a:r>
                        <a:rPr lang="en-US" sz="1100" b="1" u="none" strike="noStrike" dirty="0" err="1">
                          <a:effectLst/>
                        </a:rPr>
                        <a:t>Nss</a:t>
                      </a:r>
                      <a:r>
                        <a:rPr lang="en-US" sz="1100" b="1" u="none" strike="noStrike" dirty="0">
                          <a:effectLst/>
                        </a:rPr>
                        <a:t>=1:8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11472419"/>
                  </a:ext>
                </a:extLst>
              </a:tr>
              <a:tr h="19050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3*996+484+242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6864988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6637214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84899988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7.38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3292335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60939886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5932422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4193025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1720877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5128202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8631281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7608587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8055007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8350127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6826842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0220857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7.79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94782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20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984447"/>
              </p:ext>
            </p:extLst>
          </p:nvPr>
        </p:nvGraphicFramePr>
        <p:xfrm>
          <a:off x="716280" y="1646566"/>
          <a:ext cx="8046720" cy="3916034"/>
        </p:xfrm>
        <a:graphic>
          <a:graphicData uri="http://schemas.openxmlformats.org/drawingml/2006/table">
            <a:tbl>
              <a:tblPr firstRow="1" firstCol="1" bandRow="1"/>
              <a:tblGrid>
                <a:gridCol w="1463040">
                  <a:extLst>
                    <a:ext uri="{9D8B030D-6E8A-4147-A177-3AD203B41FA5}">
                      <a16:colId xmlns:a16="http://schemas.microsoft.com/office/drawing/2014/main" xmlns="" val="1838284579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187327792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35295565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474149583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1164492697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2304935787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xmlns="" val="1910035669"/>
                    </a:ext>
                  </a:extLst>
                </a:gridCol>
              </a:tblGrid>
              <a:tr h="4607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Legacy 11ax 4X HE-LTF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Legacy 11ax 4X HE-LTF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[1] LGE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4X EHT-LTF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[2] Huawei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4X EHT-LTF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BRCM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4X EHT-LTF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241138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11be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1798462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4.25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3.78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890953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RU52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4.97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5.12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324218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RU106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5.53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6.69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6.69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6.69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7323313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RU242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5.60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7.07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7.07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7.07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5.41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1887675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6.00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7.38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7.38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7.38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6.54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1596327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6.29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6.74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7.41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7.41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6.24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962486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768172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4*RU996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10.12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7.39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6.30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6244021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3*RU996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9.41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8.54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236765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3*RU996 + 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10.02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9.47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8.50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5290437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</a:rPr>
                        <a:t>2*RU996 + 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10.12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10.87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10.09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7677239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7.25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7.01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7992061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</a:rPr>
                        <a:t>2*RU996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discrete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9.28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10.05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7.94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9.05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9651932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9.31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9.22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8.31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1601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72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In </a:t>
            </a:r>
            <a:r>
              <a:rPr lang="en-GB" altLang="zh-CN" sz="1800" b="0" dirty="0"/>
              <a:t>this contribution, a </a:t>
            </a:r>
            <a:r>
              <a:rPr lang="en-GB" altLang="zh-CN" sz="1800" b="0" dirty="0" smtClean="0"/>
              <a:t>modular and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4x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 smtClean="0"/>
              <a:t>EHT</a:t>
            </a:r>
            <a:r>
              <a:rPr lang="en-GB" altLang="zh-CN" sz="1800" b="0" dirty="0" smtClean="0"/>
              <a:t>-LTF sequence is proposed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The sequence </a:t>
            </a:r>
            <a:r>
              <a:rPr lang="en-GB" altLang="zh-CN" sz="1800" b="0" dirty="0"/>
              <a:t>is optimized for 320 </a:t>
            </a:r>
            <a:r>
              <a:rPr lang="en-GB" altLang="zh-CN" sz="1800" b="0" dirty="0" smtClean="0"/>
              <a:t>MHz and all multi-RU cases of a punctured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(including punctured </a:t>
            </a:r>
            <a:r>
              <a:rPr lang="en-GB" altLang="zh-CN" sz="1800" b="0" dirty="0" err="1" smtClean="0"/>
              <a:t>240MHz</a:t>
            </a:r>
            <a:r>
              <a:rPr lang="en-GB" altLang="zh-CN" sz="1800" b="0" dirty="0" smtClean="0"/>
              <a:t> and including small RU)</a:t>
            </a:r>
            <a:endParaRPr lang="en-US" altLang="zh-CN" sz="1800" b="0" dirty="0"/>
          </a:p>
          <a:p>
            <a:endParaRPr lang="en-GB" altLang="zh-CN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84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</a:t>
            </a:r>
            <a:r>
              <a:rPr lang="en-US" altLang="ko-KR" sz="2000" b="0" dirty="0"/>
              <a:t>4x EHT-LTF sequence</a:t>
            </a:r>
            <a:r>
              <a:rPr lang="en-US" altLang="ko-KR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802.11-20/1066r0</a:t>
            </a:r>
            <a:br>
              <a:rPr lang="en-US" sz="2000" b="0" dirty="0" smtClean="0"/>
            </a:br>
            <a:r>
              <a:rPr lang="en-US" sz="2000" b="0" dirty="0"/>
              <a:t>Slide 4, Case 1 Option </a:t>
            </a:r>
            <a:r>
              <a:rPr lang="en-US" sz="2000" b="0" dirty="0" smtClean="0"/>
              <a:t>1</a:t>
            </a:r>
            <a:br>
              <a:rPr lang="en-US" sz="2000" b="0" dirty="0" smtClean="0"/>
            </a:b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</a:t>
            </a:r>
            <a:r>
              <a:rPr lang="en-GB" sz="2000" b="0" dirty="0"/>
              <a:t>EHT-LTFs Sequences Design</a:t>
            </a:r>
            <a:r>
              <a:rPr lang="en-GB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802.11-20/0926r0</a:t>
            </a:r>
            <a:br>
              <a:rPr lang="en-US" sz="2000" b="0" dirty="0" smtClean="0"/>
            </a:br>
            <a:r>
              <a:rPr lang="en-US" sz="2000" b="0" dirty="0"/>
              <a:t>Slide 16, Option </a:t>
            </a:r>
            <a:r>
              <a:rPr lang="en-US" sz="2000" b="0" dirty="0" smtClean="0"/>
              <a:t>2</a:t>
            </a:r>
            <a:endParaRPr lang="en-US" sz="2000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err="1"/>
              <a:t>SP</a:t>
            </a:r>
            <a:r>
              <a:rPr lang="en-US" dirty="0"/>
              <a:t>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Do you </a:t>
            </a:r>
            <a:r>
              <a:rPr lang="en-US" sz="2000" b="0" dirty="0" smtClean="0"/>
              <a:t>support the proposed sequence construction on slide 3 and 4 ?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Y</a:t>
            </a:r>
          </a:p>
          <a:p>
            <a:pPr marL="0" indent="0">
              <a:buNone/>
            </a:pPr>
            <a:r>
              <a:rPr lang="en-US" sz="2000" b="0" dirty="0" smtClean="0"/>
              <a:t>N</a:t>
            </a:r>
          </a:p>
          <a:p>
            <a:pPr marL="0" indent="0">
              <a:buNone/>
            </a:pPr>
            <a:r>
              <a:rPr lang="en-US" sz="2000" b="0" dirty="0"/>
              <a:t>A</a:t>
            </a:r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310999</TotalTime>
  <Words>2623</Words>
  <Application>Microsoft Office PowerPoint</Application>
  <PresentationFormat>On-screen Show (4:3)</PresentationFormat>
  <Paragraphs>320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4x 320MHz EHT-LTF Design</vt:lpstr>
      <vt:lpstr>Introduction</vt:lpstr>
      <vt:lpstr>80 MHz 4X base sequence</vt:lpstr>
      <vt:lpstr>320MHz 4X EHT-LTF</vt:lpstr>
      <vt:lpstr>Multi-RU PAPR</vt:lpstr>
      <vt:lpstr>Worst case PAPR for Nss = 1 to 8</vt:lpstr>
      <vt:lpstr>Conclusion</vt:lpstr>
      <vt:lpstr>References</vt:lpstr>
      <vt:lpstr>SP #1</vt:lpstr>
    </vt:vector>
  </TitlesOfParts>
  <Company>Broadcom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polls for R1/R2 classification of “Joint” topics in 11be SFD</dc:title>
  <dc:creator>Ron Porat</dc:creator>
  <cp:lastModifiedBy>Ron Porat</cp:lastModifiedBy>
  <cp:revision>1880</cp:revision>
  <cp:lastPrinted>1998-02-10T13:28:06Z</cp:lastPrinted>
  <dcterms:created xsi:type="dcterms:W3CDTF">2007-05-21T21:00:37Z</dcterms:created>
  <dcterms:modified xsi:type="dcterms:W3CDTF">2020-08-12T21:40:28Z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