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447" r:id="rId3"/>
    <p:sldId id="440" r:id="rId4"/>
    <p:sldId id="450" r:id="rId5"/>
    <p:sldId id="451" r:id="rId6"/>
    <p:sldId id="452" r:id="rId7"/>
    <p:sldId id="439" r:id="rId8"/>
    <p:sldId id="423" r:id="rId9"/>
    <p:sldId id="445" r:id="rId1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LR" initials="BLR" lastIdx="2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04" autoAdjust="0"/>
    <p:restoredTop sz="96327" autoAdjust="0"/>
  </p:normalViewPr>
  <p:slideViewPr>
    <p:cSldViewPr>
      <p:cViewPr>
        <p:scale>
          <a:sx n="80" d="100"/>
          <a:sy n="80" d="100"/>
        </p:scale>
        <p:origin x="-942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286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Bullet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5394" y="6475413"/>
            <a:ext cx="165853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39694" y="6475413"/>
            <a:ext cx="140423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</a:t>
            </a:r>
            <a:r>
              <a:rPr lang="en-US" sz="1800" b="1" dirty="0" err="1" smtClean="0">
                <a:cs typeface="+mn-cs"/>
              </a:rPr>
              <a:t>1216r0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on.porat@broadcom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altLang="ko-KR" dirty="0" smtClean="0"/>
              <a:t>4x </a:t>
            </a:r>
            <a:r>
              <a:rPr lang="en-US" altLang="ko-KR" dirty="0" err="1" smtClean="0"/>
              <a:t>320MHz</a:t>
            </a:r>
            <a:r>
              <a:rPr lang="en-US" altLang="ko-KR" dirty="0" smtClean="0"/>
              <a:t> </a:t>
            </a:r>
            <a:r>
              <a:rPr lang="en-US" altLang="ko-KR" dirty="0" err="1"/>
              <a:t>EHT</a:t>
            </a:r>
            <a:r>
              <a:rPr lang="en-US" altLang="ko-KR" dirty="0"/>
              <a:t>-LTF </a:t>
            </a:r>
            <a:r>
              <a:rPr lang="en-US" altLang="ko-KR" dirty="0" smtClean="0"/>
              <a:t>Design</a:t>
            </a:r>
            <a:endParaRPr lang="en-GB" sz="240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2020-08-12</a:t>
            </a:r>
            <a:endParaRPr lang="en-US" sz="2000" b="0" dirty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August 2020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3030693"/>
              </p:ext>
            </p:extLst>
          </p:nvPr>
        </p:nvGraphicFramePr>
        <p:xfrm>
          <a:off x="685800" y="2824688"/>
          <a:ext cx="7772401" cy="1517390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2045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6143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02406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+mn-lt"/>
                          <a:ea typeface="Times New Roman"/>
                        </a:rPr>
                        <a:t>Leo Montreuil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Broadcom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nl-NL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  <a:hlinkClick r:id="rId3"/>
                        </a:rPr>
                        <a:t>leo.montreuil@broadcom.com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Ron </a:t>
                      </a:r>
                      <a:r>
                        <a:rPr lang="en-US" sz="1200" dirty="0" err="1">
                          <a:effectLst/>
                          <a:latin typeface="+mn-lt"/>
                          <a:ea typeface="Times New Roman"/>
                        </a:rPr>
                        <a:t>Porat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Broadcom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nl-NL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  <a:hlinkClick r:id="rId3"/>
                        </a:rPr>
                        <a:t>ron.porat@broadcom.com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97E1F7-4B83-D946-B57D-08D9C963A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sz="2800" dirty="0" smtClean="0"/>
              <a:t>Introduction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71180A7-BA33-8844-A444-2E0D4B312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524000"/>
            <a:ext cx="8077200" cy="4572000"/>
          </a:xfrm>
        </p:spPr>
        <p:txBody>
          <a:bodyPr/>
          <a:lstStyle/>
          <a:p>
            <a:endParaRPr lang="en-GB" altLang="zh-CN" sz="1800" b="0" dirty="0" smtClean="0"/>
          </a:p>
          <a:p>
            <a:r>
              <a:rPr lang="en-GB" altLang="zh-CN" sz="1800" b="0" dirty="0" smtClean="0"/>
              <a:t>Designing a good sequence with low </a:t>
            </a:r>
            <a:r>
              <a:rPr lang="en-GB" altLang="zh-CN" sz="1800" b="0" dirty="0" err="1" smtClean="0"/>
              <a:t>PAPR</a:t>
            </a:r>
            <a:r>
              <a:rPr lang="en-GB" altLang="zh-CN" sz="1800" b="0" dirty="0" smtClean="0"/>
              <a:t> for all puncturing cases of </a:t>
            </a:r>
            <a:r>
              <a:rPr lang="en-GB" altLang="zh-CN" sz="1800" b="0" dirty="0" err="1" smtClean="0"/>
              <a:t>320MHz</a:t>
            </a:r>
            <a:r>
              <a:rPr lang="en-GB" altLang="zh-CN" sz="1800" b="0" dirty="0" smtClean="0"/>
              <a:t> proves to be a challenge.</a:t>
            </a:r>
          </a:p>
          <a:p>
            <a:endParaRPr lang="en-GB" altLang="zh-CN" sz="1800" b="0" dirty="0" smtClean="0"/>
          </a:p>
          <a:p>
            <a:r>
              <a:rPr lang="en-GB" altLang="zh-CN" sz="1800" b="0" dirty="0"/>
              <a:t>[1] and [2] propose a 4x </a:t>
            </a:r>
            <a:r>
              <a:rPr lang="en-GB" altLang="zh-CN" sz="1800" b="0" dirty="0" err="1"/>
              <a:t>320MHz</a:t>
            </a:r>
            <a:r>
              <a:rPr lang="en-GB" altLang="zh-CN" sz="1800" b="0" dirty="0"/>
              <a:t> LTF </a:t>
            </a:r>
            <a:r>
              <a:rPr lang="en-GB" altLang="zh-CN" sz="1800" b="0" dirty="0" smtClean="0"/>
              <a:t>design.</a:t>
            </a:r>
            <a:endParaRPr lang="en-GB" altLang="zh-CN" sz="1800" b="0" dirty="0" smtClean="0"/>
          </a:p>
          <a:p>
            <a:endParaRPr lang="en-GB" altLang="zh-CN" sz="1800" b="0" dirty="0"/>
          </a:p>
          <a:p>
            <a:r>
              <a:rPr lang="en-GB" altLang="zh-CN" sz="1800" b="0" dirty="0" smtClean="0"/>
              <a:t>In here we propose a new sequence that fulfils our preference for a modular design while having the lowest </a:t>
            </a:r>
            <a:r>
              <a:rPr lang="en-GB" altLang="zh-CN" sz="1800" b="0" dirty="0" err="1" smtClean="0"/>
              <a:t>PAPR</a:t>
            </a:r>
            <a:r>
              <a:rPr lang="en-GB" altLang="zh-CN" sz="1800" b="0" dirty="0" smtClean="0"/>
              <a:t> possible.</a:t>
            </a:r>
          </a:p>
          <a:p>
            <a:endParaRPr lang="en-GB" altLang="zh-CN" sz="1800" b="0" dirty="0"/>
          </a:p>
          <a:p>
            <a:r>
              <a:rPr lang="en-GB" altLang="zh-CN" sz="1800" b="0" dirty="0"/>
              <a:t>The </a:t>
            </a:r>
            <a:r>
              <a:rPr lang="en-GB" altLang="zh-CN" sz="1800" b="0" dirty="0" err="1" smtClean="0"/>
              <a:t>320MHz</a:t>
            </a:r>
            <a:r>
              <a:rPr lang="en-GB" altLang="zh-CN" sz="1800" b="0" dirty="0" smtClean="0"/>
              <a:t> </a:t>
            </a:r>
            <a:r>
              <a:rPr lang="en-GB" altLang="zh-CN" sz="1800" b="0" dirty="0" err="1"/>
              <a:t>EHT</a:t>
            </a:r>
            <a:r>
              <a:rPr lang="en-GB" altLang="zh-CN" sz="1800" b="0" dirty="0"/>
              <a:t>-LTF </a:t>
            </a:r>
            <a:r>
              <a:rPr lang="en-GB" altLang="zh-CN" sz="1800" b="0" dirty="0" smtClean="0"/>
              <a:t>sequence is </a:t>
            </a:r>
            <a:r>
              <a:rPr lang="en-GB" altLang="zh-CN" sz="1800" b="0" dirty="0"/>
              <a:t>constructed using </a:t>
            </a:r>
            <a:r>
              <a:rPr lang="en-GB" altLang="zh-CN" sz="1800" b="0" dirty="0"/>
              <a:t>a</a:t>
            </a:r>
            <a:r>
              <a:rPr lang="en-GB" altLang="zh-CN" sz="1800" b="0" dirty="0" smtClean="0"/>
              <a:t> </a:t>
            </a:r>
            <a:r>
              <a:rPr lang="en-GB" altLang="zh-CN" sz="1800" b="0" dirty="0"/>
              <a:t>996 tones base sequence and 8 coefficient </a:t>
            </a:r>
            <a:r>
              <a:rPr lang="en-GB" altLang="zh-CN" sz="1800" b="0" dirty="0" smtClean="0"/>
              <a:t>values</a:t>
            </a:r>
            <a:endParaRPr lang="en-GB" altLang="zh-CN" sz="1800" b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261F8C6-F061-0A46-8BB2-67986BDAD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B9968FB-01DA-D14A-90AD-0DD0D4C34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093836D-A8D2-1E44-A347-3623DDC20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723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97E1F7-4B83-D946-B57D-08D9C963A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z="2800" dirty="0"/>
              <a:t>80 MHz 4X base sequence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71180A7-BA33-8844-A444-2E0D4B312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51112"/>
            <a:ext cx="8686800" cy="4949687"/>
          </a:xfrm>
        </p:spPr>
        <p:txBody>
          <a:bodyPr/>
          <a:lstStyle/>
          <a:p>
            <a:pPr marL="57150" indent="0">
              <a:buNone/>
            </a:pPr>
            <a:r>
              <a:rPr lang="en-US" sz="1050" b="0" dirty="0"/>
              <a:t>LTF80_4x = [ ...</a:t>
            </a:r>
          </a:p>
          <a:p>
            <a:pPr marL="57150" indent="0">
              <a:buNone/>
            </a:pPr>
            <a:r>
              <a:rPr lang="en-US" sz="1050" b="0" dirty="0"/>
              <a:t> +1 +1 -1 -1 -1 -1 -1 +1 -1 +1 +1 +1 +1 -1 -1 +1 +1 +1 -1 +1 -1 -1 +1 +1 +1 -1 +1 +1 +1 +1 +1 +1 +1 -1 +1 +1 +1 -1 +1 +1 -1 -1 -1 +1 -1 +1 -1 -1 +1 +1 ...</a:t>
            </a:r>
          </a:p>
          <a:p>
            <a:pPr marL="57150" indent="0">
              <a:buNone/>
            </a:pPr>
            <a:r>
              <a:rPr lang="en-US" sz="1050" b="0" dirty="0"/>
              <a:t> -1 +1 -1 -1 +1 +1 -1 -1 -1 -1 -1 +1 -1 +1 +1 +1 +1 -1 -1 +1 +1 +1 -1 +1 -1 -1 +1 +1 +1 -1 +1 -1 -1 -1 -1 -1 -1 +1 -1 -1 -1 +1 -1 -1 +1 +1 +1 -1 +1 -1 ...</a:t>
            </a:r>
          </a:p>
          <a:p>
            <a:pPr marL="57150" indent="0">
              <a:buNone/>
            </a:pPr>
            <a:r>
              <a:rPr lang="en-US" sz="1050" b="0" dirty="0"/>
              <a:t> +1 +1 -1 -1 +1 -1 +1 +1 -1 -1 +1 +1 -1 +1 -1 -1 +1 +1 +1 +1 -1 +1 -1 -1 -1 -1 +1 -1 -1 -1 +1 -1 -1 -1 -1 -1 +1 +1 +1 +1 +1 -1 +1 -1 -1 -1 -1 +1 +1 -1 ...</a:t>
            </a:r>
          </a:p>
          <a:p>
            <a:pPr marL="57150" indent="0">
              <a:buNone/>
            </a:pPr>
            <a:r>
              <a:rPr lang="en-US" sz="1050" b="0" dirty="0"/>
              <a:t> -1 -1 +1 -1 +1 +1 -1 -1 -1 +1 -1 -1 -1 -1 -1 -1 -1 +1 -1 -1 -1 +1 -1 -1 +1 +1 +1 -1 +1 -1 +1 +1 -1 -1 +1 -1 +1 +1 -1 +1 -1 -1 -1 -1 -1 +1 -1 +1 +1 +1 ...</a:t>
            </a:r>
          </a:p>
          <a:p>
            <a:pPr marL="57150" indent="0">
              <a:buNone/>
            </a:pPr>
            <a:r>
              <a:rPr lang="en-US" sz="1050" b="0" dirty="0"/>
              <a:t> +1 -1 -1 +1 +1 +1 -1 +1 -1 -1 +1 +1 +1 -1 +1 -1 -1 -1 -1 -1 -1 +1 -1 -1 -1 +1 -1 -1 +1 +1 +1 -1 +1 -1 +1 +1 -1 -1 +1 -1 +1 -1 -1 -1 -1 +1 -1 +1 +1 -1 ...</a:t>
            </a:r>
          </a:p>
          <a:p>
            <a:pPr marL="57150" indent="0">
              <a:buNone/>
            </a:pPr>
            <a:r>
              <a:rPr lang="en-US" sz="1050" b="0" dirty="0"/>
              <a:t> +1 -1 -1 +1 +1 -1 +1 -1 +1 +1 +1 -1 -1 +1 -1 -1 -1 +1 -1 -1 -1 -1 -1 -1 +1 -1 +1 +1 +1 -1 -1 +1 -1 +1 +1 +1 -1 -1 +1 +1 +1 +1 -1 +1 -1 -1 -1 -1 -1 +1 ...</a:t>
            </a:r>
          </a:p>
          <a:p>
            <a:pPr marL="57150" indent="0">
              <a:buNone/>
            </a:pPr>
            <a:r>
              <a:rPr lang="en-US" sz="1050" b="0" dirty="0"/>
              <a:t> -1 +1 +1 -1 +1 -1 -1 +1 +1 -1 +1 -1 +1 +1 +1 -1 -1 +1 -1 -1 -1 +1 -1 -1 -1 -1 -1 -1 -1 +1 -1 -1 -1 +1 +1 -1 +1 -1 -1 -1 +1 +1 -1 -1 -1 -1 +1 -1 +1 +1 ...</a:t>
            </a:r>
          </a:p>
          <a:p>
            <a:pPr marL="57150" indent="0">
              <a:buNone/>
            </a:pPr>
            <a:r>
              <a:rPr lang="en-US" sz="1050" b="0" dirty="0"/>
              <a:t> +1 +1 +1 -1 -1 -1 -1 -1 +1 +1 -1 -1 -1 +1 -1 +1 -1 +1 -1 -1 -1 -1 -1 +1 +1 -1 +1 +1 -1 +1 +1 -1 -1 +1 -1 +1 +1 -1 -1 +1 -1 +1 -1 -1 -1 +1 +1 -1 +1 +1 ...</a:t>
            </a:r>
          </a:p>
          <a:p>
            <a:pPr marL="57150" indent="0">
              <a:buNone/>
            </a:pPr>
            <a:r>
              <a:rPr lang="en-US" sz="1050" b="0" dirty="0"/>
              <a:t> +1 -1 +1 +1 +1 +1 +1 +1 -1 +1 -1 -1 -1 +1 +1 -1 +1 -1 -1 -1 +1 +1 -1 -1 -1 -1 +1 -1 +1 +1 +1 +1 +1 -1 -1 -1 +1 -1 +1 -1 -1 +1 +1 -1 +1 -1 +1 +1 +1 -1 ...</a:t>
            </a:r>
          </a:p>
          <a:p>
            <a:pPr marL="57150" indent="0">
              <a:buNone/>
            </a:pPr>
            <a:r>
              <a:rPr lang="en-US" sz="1050" b="0" dirty="0"/>
              <a:t> -1 +1 -1 -1 -1 +1 -1 -1 -1 -1 -1 -1 -1 +1 -1 -1 -1 +1 +1 -1 +1 -1 -1 -1 +1 +1 -1 -1 -1 -1 +1 -1 +1 +1 +1 +1 +1 -1 -1 +1 -1 +1 -1 -1 +1 -1 -1 +1  0  0 ...</a:t>
            </a:r>
          </a:p>
          <a:p>
            <a:pPr marL="57150" indent="0">
              <a:buNone/>
            </a:pPr>
            <a:r>
              <a:rPr lang="en-US" sz="1050" b="0" dirty="0"/>
              <a:t>  0  ...</a:t>
            </a:r>
          </a:p>
          <a:p>
            <a:pPr marL="57150" indent="0">
              <a:buNone/>
            </a:pPr>
            <a:r>
              <a:rPr lang="en-US" sz="1050" b="0" dirty="0"/>
              <a:t>  0  0 -1 +1 +1 +1 +1 -1 -1 +1 +1 +1 +1 -1 -1 -1 -1 -1 +1 -1 +1 +1 +1 +1 -1 -1 +1 +1 +1 -1 +1 -1 -1 +1 +1 +1 -1 +1 +1 +1 +1 +1 +1 +1 -1 +1 +1 +1 -1 +1 ...</a:t>
            </a:r>
          </a:p>
          <a:p>
            <a:pPr marL="57150" indent="0">
              <a:buNone/>
            </a:pPr>
            <a:r>
              <a:rPr lang="en-US" sz="1050" b="0" dirty="0"/>
              <a:t> +1 -1 -1 -1 +1 -1 +1 -1 -1 +1 +1 -1 +1 -1 -1 +1 +1 -1 -1 -1 -1 -1 +1 -1 +1 +1 +1 +1 -1 -1 +1 +1 +1 -1 +1 -1 -1 +1 +1 +1 -1 +1 -1 -1 -1 -1 -1 -1 +1 -1 ...</a:t>
            </a:r>
          </a:p>
          <a:p>
            <a:pPr marL="57150" indent="0">
              <a:buNone/>
            </a:pPr>
            <a:r>
              <a:rPr lang="en-US" sz="1050" b="0" dirty="0"/>
              <a:t> -1 -1 +1 -1 -1 +1 +1 +1 -1 +1 -1 +1 +1 -1 -1 +1 -1 +1 +1 -1 -1 +1 +1 -1 +1 -1 -1 +1 +1 +1 +1 -1 +1 -1 -1 -1 -1 +1 -1 -1 -1 +1 -1 -1 -1 -1 -1 +1 +1 +1 ...</a:t>
            </a:r>
          </a:p>
          <a:p>
            <a:pPr marL="57150" indent="0">
              <a:buNone/>
            </a:pPr>
            <a:r>
              <a:rPr lang="en-US" sz="1050" b="0" dirty="0"/>
              <a:t> +1 +1 -1 +1 -1 -1 -1 -1 +1 +1 -1 -1 -1 +1 -1 +1 +1 -1 -1 -1 +1 -1 -1 -1 -1 -1 -1 -1 +1 -1 -1 -1 +1 -1 -1 +1 +1 +1 -1 +1 -1 +1 +1 -1 -1 +1 -1 +1 +1 -1 ...</a:t>
            </a:r>
          </a:p>
          <a:p>
            <a:pPr marL="57150" indent="0">
              <a:buNone/>
            </a:pPr>
            <a:r>
              <a:rPr lang="en-US" sz="1050" b="0" dirty="0"/>
              <a:t> +1 -1 -1 -1 -1 -1 +1 -1 +1 +1 +1 +1 -1 -1 +1 +1 +1 -1 +1 -1 -1 +1 +1 +1 -1 +1 -1 -1 -1 -1 -1 -1 +1 -1 -1 -1 +1 -1 -1 +1 +1 +1 -1 +1 -1 +1 +1 -1 -1 +1 ...</a:t>
            </a:r>
          </a:p>
          <a:p>
            <a:pPr marL="57150" indent="0">
              <a:buNone/>
            </a:pPr>
            <a:r>
              <a:rPr lang="en-US" sz="1050" b="0" dirty="0"/>
              <a:t> -1 +1 -1 -1 -1 -1 -1 -1 -1 -1 +1 -1 +1 +1 -1 -1 +1 -1 +1 -1 -1 -1 +1 +1 -1 +1 +1 +1 -1 +1 +1 +1 +1 +1 +1 -1 +1 -1 -1 -1 +1 +1 -1 +1 -1 -1 -1 +1 +1 -1 ...</a:t>
            </a:r>
          </a:p>
          <a:p>
            <a:pPr marL="57150" indent="0">
              <a:buNone/>
            </a:pPr>
            <a:r>
              <a:rPr lang="en-US" sz="1050" b="0" dirty="0"/>
              <a:t> -1 -1 -1 +1 -1 +1 +1 +1 +1 +1 -1 +1 -1 -1 +1 -1 +1 +1 -1 -1 +1 -1 +1 -1 -1 -1 +1 +1 -1 +1 +1 +1 -1 +1 +1 +1 +1 +1 +1 +1 -1 +1 +1 +1 -1 -1 +1 -1 +1 +1 ...</a:t>
            </a:r>
          </a:p>
          <a:p>
            <a:pPr marL="57150" indent="0">
              <a:buNone/>
            </a:pPr>
            <a:r>
              <a:rPr lang="en-US" sz="1050" b="0" dirty="0"/>
              <a:t> +1 -1 -1 +1 +1 +1 +1 -1 +1 -1 -1 -1 -1 -1 +1 +1 +1 +1 +1 -1 -1 +1 +1 +1 -1 +1 -1 +1 -1 +1 +1 +1 +1 +1 -1 -1 +1 -1 -1 +1 -1 -1 +1 +1 -1 +1 -1 -1 +1 +1 ...</a:t>
            </a:r>
          </a:p>
          <a:p>
            <a:pPr marL="57150" indent="0">
              <a:buNone/>
            </a:pPr>
            <a:r>
              <a:rPr lang="en-US" sz="1050" b="0" dirty="0"/>
              <a:t> -1 +1 -1 +1 +1 +1 -1 -1 +1 -1 -1 -1 +1 -1 -1 -1 -1 -1 -1 +1 -1 +1 +1 +1 -1 -1 +1 -1 +1 +1 +1 -1 -1 +1 +1 +1 +1 -1 +1 -1 -1 -1 -1 -1 +1 +1 +1 -1 +1 -1 ...</a:t>
            </a:r>
          </a:p>
          <a:p>
            <a:pPr marL="57150" indent="0">
              <a:buNone/>
            </a:pPr>
            <a:r>
              <a:rPr lang="en-US" sz="1050" b="0" dirty="0"/>
              <a:t> +1 +1 -1 -1 +1 -1 +1 -1 -1 -1 +1 +1 -1 +1 +1 +1 -1 +1 +1 +1 +1 +1 +1 +1 -1 +1 +1 +1 -1 -1 +1 -1 +1 +1 +1 -1 -1 +1 +1 +1 +1 -1 +1 -1 -1 -1 -1 -1 +1 +1</a:t>
            </a:r>
            <a:r>
              <a:rPr lang="en-US" sz="1050" b="0" dirty="0" smtClean="0"/>
              <a:t>];</a:t>
            </a:r>
          </a:p>
          <a:p>
            <a:pPr marL="57150" indent="0">
              <a:buNone/>
            </a:pPr>
            <a:endParaRPr lang="en-US" sz="1050" b="0" dirty="0"/>
          </a:p>
          <a:p>
            <a:pPr marL="57150" indent="0">
              <a:buNone/>
            </a:pPr>
            <a:r>
              <a:rPr lang="en-US" sz="1400" b="0" dirty="0" smtClean="0"/>
              <a:t>Covering 1001 tones [-500:500] for </a:t>
            </a:r>
            <a:r>
              <a:rPr lang="en-US" sz="1400" b="0" dirty="0" err="1" smtClean="0"/>
              <a:t>RU996</a:t>
            </a:r>
            <a:r>
              <a:rPr lang="en-US" sz="1400" b="0" dirty="0" smtClean="0"/>
              <a:t> in any </a:t>
            </a:r>
            <a:r>
              <a:rPr lang="en-US" sz="1400" b="0" dirty="0" err="1" smtClean="0"/>
              <a:t>80MHz</a:t>
            </a:r>
            <a:endParaRPr lang="en-US" sz="1200" b="0" dirty="0"/>
          </a:p>
          <a:p>
            <a:pPr marL="57150" indent="0">
              <a:buNone/>
            </a:pPr>
            <a:endParaRPr lang="en-US" sz="105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261F8C6-F061-0A46-8BB2-67986BDAD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B9968FB-01DA-D14A-90AD-0DD0D4C34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093836D-A8D2-1E44-A347-3623DDC20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783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97E1F7-4B83-D946-B57D-08D9C963A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z="2800" dirty="0"/>
              <a:t>320MHz 4X EHT-LTF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71180A7-BA33-8844-A444-2E0D4B312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51113"/>
            <a:ext cx="8382000" cy="4572000"/>
          </a:xfrm>
        </p:spPr>
        <p:txBody>
          <a:bodyPr/>
          <a:lstStyle/>
          <a:p>
            <a:pPr marL="0" indent="0">
              <a:lnSpc>
                <a:spcPct val="70000"/>
              </a:lnSpc>
              <a:buNone/>
            </a:pPr>
            <a:endParaRPr lang="en-US" sz="1800" b="0" dirty="0" smtClean="0"/>
          </a:p>
          <a:p>
            <a:pPr marL="0" indent="0">
              <a:lnSpc>
                <a:spcPct val="70000"/>
              </a:lnSpc>
              <a:buNone/>
            </a:pPr>
            <a:r>
              <a:rPr lang="en-US" sz="1800" b="0" dirty="0" err="1" smtClean="0"/>
              <a:t>LTF320_4x</a:t>
            </a:r>
            <a:r>
              <a:rPr lang="en-US" sz="1800" b="0" dirty="0" smtClean="0"/>
              <a:t> </a:t>
            </a:r>
            <a:r>
              <a:rPr lang="en-US" sz="1800" b="0" dirty="0"/>
              <a:t>=  [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800" b="0" dirty="0"/>
              <a:t>[(+1)*LTF80_4x(1:500), (+1)*LTF80_4x(501:1001)],  zeros(1,23),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800" b="0" dirty="0"/>
              <a:t>[ (-1)*LTF80_4x(1:500), (+1)*LTF80_4x(501:1001)],  zeros(1,23),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800" b="0" dirty="0"/>
              <a:t>[(+1)*LTF80_4x(1:500), (+1)*LTF80_4x(501:1001)],  zeros(1,23),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800" b="0" dirty="0"/>
              <a:t>[(+1)*LTF80_4x(1:500),  (-1)*LTF80_4x(501:1001)] ];</a:t>
            </a:r>
          </a:p>
          <a:p>
            <a:pPr marL="0" indent="0">
              <a:lnSpc>
                <a:spcPct val="70000"/>
              </a:lnSpc>
              <a:buNone/>
            </a:pPr>
            <a:endParaRPr lang="en-US" sz="1800" b="0" dirty="0"/>
          </a:p>
          <a:p>
            <a:pPr marL="0" indent="0">
              <a:lnSpc>
                <a:spcPct val="70000"/>
              </a:lnSpc>
              <a:buNone/>
            </a:pPr>
            <a:r>
              <a:rPr lang="en-US" sz="1800" b="0" dirty="0"/>
              <a:t>Coefficient values = [ +1 +1, -1 +1, +1 +1, +1 -1 ]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261F8C6-F061-0A46-8BB2-67986BDAD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B9968FB-01DA-D14A-90AD-0DD0D4C34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093836D-A8D2-1E44-A347-3623DDC20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956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97E1F7-4B83-D946-B57D-08D9C963A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382587"/>
          </a:xfrm>
        </p:spPr>
        <p:txBody>
          <a:bodyPr/>
          <a:lstStyle/>
          <a:p>
            <a:r>
              <a:rPr lang="en-US" sz="2800" dirty="0"/>
              <a:t>Multi-RU PAPR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261F8C6-F061-0A46-8BB2-67986BDAD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B9968FB-01DA-D14A-90AD-0DD0D4C34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093836D-A8D2-1E44-A347-3623DDC20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6028125"/>
              </p:ext>
            </p:extLst>
          </p:nvPr>
        </p:nvGraphicFramePr>
        <p:xfrm>
          <a:off x="762000" y="1143000"/>
          <a:ext cx="2377440" cy="525713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xmlns="" val="2147364734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xmlns="" val="955354439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xmlns="" val="3236506591"/>
                    </a:ext>
                  </a:extLst>
                </a:gridCol>
              </a:tblGrid>
              <a:tr h="1910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RU size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98" marR="9098" marT="90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 smtClean="0">
                          <a:effectLst/>
                        </a:rPr>
                        <a:t>BPSK data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98" marR="9098" marT="90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LTF </a:t>
                      </a:r>
                      <a:r>
                        <a:rPr lang="en-US" sz="1100" b="1" u="none" strike="noStrike" dirty="0" err="1">
                          <a:effectLst/>
                        </a:rPr>
                        <a:t>Nss</a:t>
                      </a:r>
                      <a:r>
                        <a:rPr lang="en-US" sz="1100" b="1" u="none" strike="noStrike" dirty="0">
                          <a:effectLst/>
                        </a:rPr>
                        <a:t>=1:8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98" marR="9098" marT="9098" marB="0" anchor="ctr"/>
                </a:tc>
                <a:extLst>
                  <a:ext uri="{0D108BD9-81ED-4DB2-BD59-A6C34878D82A}">
                    <a16:rowId xmlns:a16="http://schemas.microsoft.com/office/drawing/2014/main" xmlns="" val="1149501049"/>
                  </a:ext>
                </a:extLst>
              </a:tr>
              <a:tr h="181954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 smtClean="0">
                          <a:effectLst/>
                        </a:rPr>
                        <a:t>996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98" marR="9098" marT="9098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</a:rPr>
                        <a:t>8.84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98" marR="9098" marT="90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5.89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98" marR="9098" marT="9098" marB="0" anchor="ctr"/>
                </a:tc>
                <a:extLst>
                  <a:ext uri="{0D108BD9-81ED-4DB2-BD59-A6C34878D82A}">
                    <a16:rowId xmlns:a16="http://schemas.microsoft.com/office/drawing/2014/main" xmlns="" val="3319183906"/>
                  </a:ext>
                </a:extLst>
              </a:tr>
              <a:tr h="181954">
                <a:tc v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98" marR="9098" marT="9098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98" marR="9098" marT="90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6.24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98" marR="9098" marT="9098" marB="0" anchor="ctr"/>
                </a:tc>
                <a:extLst>
                  <a:ext uri="{0D108BD9-81ED-4DB2-BD59-A6C34878D82A}">
                    <a16:rowId xmlns:a16="http://schemas.microsoft.com/office/drawing/2014/main" xmlns="" val="2577749195"/>
                  </a:ext>
                </a:extLst>
              </a:tr>
              <a:tr h="181954">
                <a:tc v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98" marR="9098" marT="9098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98" marR="9098" marT="90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5.89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98" marR="9098" marT="9098" marB="0" anchor="ctr"/>
                </a:tc>
                <a:extLst>
                  <a:ext uri="{0D108BD9-81ED-4DB2-BD59-A6C34878D82A}">
                    <a16:rowId xmlns:a16="http://schemas.microsoft.com/office/drawing/2014/main" xmlns="" val="643248319"/>
                  </a:ext>
                </a:extLst>
              </a:tr>
              <a:tr h="181954">
                <a:tc v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98" marR="9098" marT="9098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98" marR="9098" marT="90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6.24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98" marR="9098" marT="9098" marB="0" anchor="ctr"/>
                </a:tc>
                <a:extLst>
                  <a:ext uri="{0D108BD9-81ED-4DB2-BD59-A6C34878D82A}">
                    <a16:rowId xmlns:a16="http://schemas.microsoft.com/office/drawing/2014/main" xmlns="" val="1469569595"/>
                  </a:ext>
                </a:extLst>
              </a:tr>
              <a:tr h="181954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996 + </a:t>
                      </a:r>
                      <a:r>
                        <a:rPr lang="en-US" sz="1100" b="1" u="none" strike="noStrike" dirty="0" smtClean="0">
                          <a:effectLst/>
                        </a:rPr>
                        <a:t>484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98" marR="9098" marT="9098" marB="0" anchor="ctr"/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9.17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98" marR="9098" marT="90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8.28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98" marR="9098" marT="9098" marB="0" anchor="ctr"/>
                </a:tc>
                <a:extLst>
                  <a:ext uri="{0D108BD9-81ED-4DB2-BD59-A6C34878D82A}">
                    <a16:rowId xmlns:a16="http://schemas.microsoft.com/office/drawing/2014/main" xmlns="" val="2723827264"/>
                  </a:ext>
                </a:extLst>
              </a:tr>
              <a:tr h="181954">
                <a:tc v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98" marR="9098" marT="9098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98" marR="9098" marT="90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8.13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98" marR="9098" marT="9098" marB="0" anchor="ctr"/>
                </a:tc>
                <a:extLst>
                  <a:ext uri="{0D108BD9-81ED-4DB2-BD59-A6C34878D82A}">
                    <a16:rowId xmlns:a16="http://schemas.microsoft.com/office/drawing/2014/main" xmlns="" val="3574570476"/>
                  </a:ext>
                </a:extLst>
              </a:tr>
              <a:tr h="181954">
                <a:tc v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98" marR="9098" marT="9098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98" marR="9098" marT="90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8.30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98" marR="9098" marT="9098" marB="0" anchor="ctr"/>
                </a:tc>
                <a:extLst>
                  <a:ext uri="{0D108BD9-81ED-4DB2-BD59-A6C34878D82A}">
                    <a16:rowId xmlns:a16="http://schemas.microsoft.com/office/drawing/2014/main" xmlns="" val="2980164765"/>
                  </a:ext>
                </a:extLst>
              </a:tr>
              <a:tr h="181954">
                <a:tc v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98" marR="9098" marT="9098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98" marR="9098" marT="90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7.99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98" marR="9098" marT="9098" marB="0" anchor="ctr"/>
                </a:tc>
                <a:extLst>
                  <a:ext uri="{0D108BD9-81ED-4DB2-BD59-A6C34878D82A}">
                    <a16:rowId xmlns:a16="http://schemas.microsoft.com/office/drawing/2014/main" xmlns="" val="3453556344"/>
                  </a:ext>
                </a:extLst>
              </a:tr>
              <a:tr h="181954">
                <a:tc v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98" marR="9098" marT="9098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98" marR="9098" marT="90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8.31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98" marR="9098" marT="9098" marB="0" anchor="ctr"/>
                </a:tc>
                <a:extLst>
                  <a:ext uri="{0D108BD9-81ED-4DB2-BD59-A6C34878D82A}">
                    <a16:rowId xmlns:a16="http://schemas.microsoft.com/office/drawing/2014/main" xmlns="" val="1561663757"/>
                  </a:ext>
                </a:extLst>
              </a:tr>
              <a:tr h="181954">
                <a:tc v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98" marR="9098" marT="9098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98" marR="9098" marT="90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8.04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98" marR="9098" marT="9098" marB="0" anchor="ctr"/>
                </a:tc>
                <a:extLst>
                  <a:ext uri="{0D108BD9-81ED-4DB2-BD59-A6C34878D82A}">
                    <a16:rowId xmlns:a16="http://schemas.microsoft.com/office/drawing/2014/main" xmlns="" val="3456488090"/>
                  </a:ext>
                </a:extLst>
              </a:tr>
              <a:tr h="181954">
                <a:tc v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98" marR="9098" marT="9098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98" marR="9098" marT="90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8.24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98" marR="9098" marT="9098" marB="0" anchor="ctr"/>
                </a:tc>
                <a:extLst>
                  <a:ext uri="{0D108BD9-81ED-4DB2-BD59-A6C34878D82A}">
                    <a16:rowId xmlns:a16="http://schemas.microsoft.com/office/drawing/2014/main" xmlns="" val="254416633"/>
                  </a:ext>
                </a:extLst>
              </a:tr>
              <a:tr h="181954">
                <a:tc v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98" marR="9098" marT="9098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98" marR="9098" marT="90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7.81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98" marR="9098" marT="9098" marB="0" anchor="ctr"/>
                </a:tc>
                <a:extLst>
                  <a:ext uri="{0D108BD9-81ED-4DB2-BD59-A6C34878D82A}">
                    <a16:rowId xmlns:a16="http://schemas.microsoft.com/office/drawing/2014/main" xmlns="" val="373961692"/>
                  </a:ext>
                </a:extLst>
              </a:tr>
              <a:tr h="18195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2*996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98" marR="9098" marT="909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</a:rPr>
                        <a:t>9.27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98" marR="9098" marT="90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7.01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98" marR="9098" marT="9098" marB="0" anchor="ctr"/>
                </a:tc>
                <a:extLst>
                  <a:ext uri="{0D108BD9-81ED-4DB2-BD59-A6C34878D82A}">
                    <a16:rowId xmlns:a16="http://schemas.microsoft.com/office/drawing/2014/main" xmlns="" val="2882154321"/>
                  </a:ext>
                </a:extLst>
              </a:tr>
              <a:tr h="181954">
                <a:tc v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98" marR="9098" marT="9098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98" marR="9098" marT="90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6.75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98" marR="9098" marT="9098" marB="0" anchor="ctr"/>
                </a:tc>
                <a:extLst>
                  <a:ext uri="{0D108BD9-81ED-4DB2-BD59-A6C34878D82A}">
                    <a16:rowId xmlns:a16="http://schemas.microsoft.com/office/drawing/2014/main" xmlns="" val="3173892209"/>
                  </a:ext>
                </a:extLst>
              </a:tr>
              <a:tr h="181954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 smtClean="0">
                          <a:effectLst/>
                        </a:rPr>
                        <a:t>3*996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98" marR="9098" marT="9098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</a:rPr>
                        <a:t>9.54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98" marR="9098" marT="90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8.44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98" marR="9098" marT="9098" marB="0" anchor="ctr"/>
                </a:tc>
                <a:extLst>
                  <a:ext uri="{0D108BD9-81ED-4DB2-BD59-A6C34878D82A}">
                    <a16:rowId xmlns:a16="http://schemas.microsoft.com/office/drawing/2014/main" xmlns="" val="1738038499"/>
                  </a:ext>
                </a:extLst>
              </a:tr>
              <a:tr h="181954">
                <a:tc v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98" marR="9098" marT="9098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98" marR="9098" marT="90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8.39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98" marR="9098" marT="9098" marB="0" anchor="ctr"/>
                </a:tc>
                <a:extLst>
                  <a:ext uri="{0D108BD9-81ED-4DB2-BD59-A6C34878D82A}">
                    <a16:rowId xmlns:a16="http://schemas.microsoft.com/office/drawing/2014/main" xmlns="" val="3191958011"/>
                  </a:ext>
                </a:extLst>
              </a:tr>
              <a:tr h="181954">
                <a:tc v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98" marR="9098" marT="9098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98" marR="9098" marT="90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8.31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98" marR="9098" marT="9098" marB="0" anchor="ctr"/>
                </a:tc>
                <a:extLst>
                  <a:ext uri="{0D108BD9-81ED-4DB2-BD59-A6C34878D82A}">
                    <a16:rowId xmlns:a16="http://schemas.microsoft.com/office/drawing/2014/main" xmlns="" val="1403588271"/>
                  </a:ext>
                </a:extLst>
              </a:tr>
              <a:tr h="181954">
                <a:tc v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98" marR="9098" marT="9098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98" marR="9098" marT="90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8.54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98" marR="9098" marT="9098" marB="0" anchor="ctr"/>
                </a:tc>
                <a:extLst>
                  <a:ext uri="{0D108BD9-81ED-4DB2-BD59-A6C34878D82A}">
                    <a16:rowId xmlns:a16="http://schemas.microsoft.com/office/drawing/2014/main" xmlns="" val="1404183681"/>
                  </a:ext>
                </a:extLst>
              </a:tr>
              <a:tr h="181954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3*996 + </a:t>
                      </a:r>
                      <a:r>
                        <a:rPr lang="en-US" sz="1100" b="1" u="none" strike="noStrike" dirty="0" smtClean="0">
                          <a:effectLst/>
                        </a:rPr>
                        <a:t>484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98" marR="9098" marT="9098" marB="0" anchor="ctr"/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</a:rPr>
                        <a:t>9.55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98" marR="9098" marT="90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8.29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98" marR="9098" marT="9098" marB="0" anchor="ctr"/>
                </a:tc>
                <a:extLst>
                  <a:ext uri="{0D108BD9-81ED-4DB2-BD59-A6C34878D82A}">
                    <a16:rowId xmlns:a16="http://schemas.microsoft.com/office/drawing/2014/main" xmlns="" val="1854979998"/>
                  </a:ext>
                </a:extLst>
              </a:tr>
              <a:tr h="181954">
                <a:tc v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98" marR="9098" marT="9098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98" marR="9098" marT="90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8.16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98" marR="9098" marT="9098" marB="0" anchor="ctr"/>
                </a:tc>
                <a:extLst>
                  <a:ext uri="{0D108BD9-81ED-4DB2-BD59-A6C34878D82A}">
                    <a16:rowId xmlns:a16="http://schemas.microsoft.com/office/drawing/2014/main" xmlns="" val="937372631"/>
                  </a:ext>
                </a:extLst>
              </a:tr>
              <a:tr h="181954">
                <a:tc v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98" marR="9098" marT="9098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98" marR="9098" marT="90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8.11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98" marR="9098" marT="9098" marB="0" anchor="ctr"/>
                </a:tc>
                <a:extLst>
                  <a:ext uri="{0D108BD9-81ED-4DB2-BD59-A6C34878D82A}">
                    <a16:rowId xmlns:a16="http://schemas.microsoft.com/office/drawing/2014/main" xmlns="" val="3428666990"/>
                  </a:ext>
                </a:extLst>
              </a:tr>
              <a:tr h="181954">
                <a:tc v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98" marR="9098" marT="9098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98" marR="9098" marT="90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8.50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98" marR="9098" marT="9098" marB="0" anchor="ctr"/>
                </a:tc>
                <a:extLst>
                  <a:ext uri="{0D108BD9-81ED-4DB2-BD59-A6C34878D82A}">
                    <a16:rowId xmlns:a16="http://schemas.microsoft.com/office/drawing/2014/main" xmlns="" val="4056819263"/>
                  </a:ext>
                </a:extLst>
              </a:tr>
              <a:tr h="181954">
                <a:tc v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98" marR="9098" marT="9098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98" marR="9098" marT="90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7.46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98" marR="9098" marT="9098" marB="0" anchor="ctr"/>
                </a:tc>
                <a:extLst>
                  <a:ext uri="{0D108BD9-81ED-4DB2-BD59-A6C34878D82A}">
                    <a16:rowId xmlns:a16="http://schemas.microsoft.com/office/drawing/2014/main" xmlns="" val="1341189490"/>
                  </a:ext>
                </a:extLst>
              </a:tr>
              <a:tr h="181954">
                <a:tc v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98" marR="9098" marT="9098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98" marR="9098" marT="90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7.12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98" marR="9098" marT="9098" marB="0" anchor="ctr"/>
                </a:tc>
                <a:extLst>
                  <a:ext uri="{0D108BD9-81ED-4DB2-BD59-A6C34878D82A}">
                    <a16:rowId xmlns:a16="http://schemas.microsoft.com/office/drawing/2014/main" xmlns="" val="1892666368"/>
                  </a:ext>
                </a:extLst>
              </a:tr>
              <a:tr h="181954">
                <a:tc v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98" marR="9098" marT="9098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98" marR="9098" marT="90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8.39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98" marR="9098" marT="9098" marB="0" anchor="ctr"/>
                </a:tc>
                <a:extLst>
                  <a:ext uri="{0D108BD9-81ED-4DB2-BD59-A6C34878D82A}">
                    <a16:rowId xmlns:a16="http://schemas.microsoft.com/office/drawing/2014/main" xmlns="" val="923842443"/>
                  </a:ext>
                </a:extLst>
              </a:tr>
              <a:tr h="181954">
                <a:tc v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98" marR="9098" marT="9098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98" marR="9098" marT="90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8.45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98" marR="9098" marT="9098" marB="0" anchor="ctr"/>
                </a:tc>
                <a:extLst>
                  <a:ext uri="{0D108BD9-81ED-4DB2-BD59-A6C34878D82A}">
                    <a16:rowId xmlns:a16="http://schemas.microsoft.com/office/drawing/2014/main" xmlns="" val="3187189047"/>
                  </a:ext>
                </a:extLst>
              </a:tr>
              <a:tr h="1819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4*996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98" marR="9098" marT="90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9.60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98" marR="9098" marT="90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6.30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98" marR="9098" marT="9098" marB="0" anchor="ctr"/>
                </a:tc>
                <a:extLst>
                  <a:ext uri="{0D108BD9-81ED-4DB2-BD59-A6C34878D82A}">
                    <a16:rowId xmlns:a16="http://schemas.microsoft.com/office/drawing/2014/main" xmlns="" val="8595282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9542585"/>
              </p:ext>
            </p:extLst>
          </p:nvPr>
        </p:nvGraphicFramePr>
        <p:xfrm>
          <a:off x="3581400" y="1143000"/>
          <a:ext cx="2468880" cy="524638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05840">
                  <a:extLst>
                    <a:ext uri="{9D8B030D-6E8A-4147-A177-3AD203B41FA5}">
                      <a16:colId xmlns:a16="http://schemas.microsoft.com/office/drawing/2014/main" xmlns="" val="3318866203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xmlns="" val="3850240216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xmlns="" val="4089542360"/>
                    </a:ext>
                  </a:extLst>
                </a:gridCol>
              </a:tblGrid>
              <a:tr h="1572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RU size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 smtClean="0">
                          <a:effectLst/>
                        </a:rPr>
                        <a:t>BPSK data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LTF </a:t>
                      </a:r>
                      <a:r>
                        <a:rPr lang="en-US" sz="1100" b="1" u="none" strike="noStrike" dirty="0" err="1">
                          <a:effectLst/>
                        </a:rPr>
                        <a:t>Nss</a:t>
                      </a:r>
                      <a:r>
                        <a:rPr lang="en-US" sz="1100" b="1" u="none" strike="noStrike" dirty="0">
                          <a:effectLst/>
                        </a:rPr>
                        <a:t>=1:8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9" marR="7489" marT="7489" marB="0" anchor="ctr"/>
                </a:tc>
                <a:extLst>
                  <a:ext uri="{0D108BD9-81ED-4DB2-BD59-A6C34878D82A}">
                    <a16:rowId xmlns:a16="http://schemas.microsoft.com/office/drawing/2014/main" xmlns="" val="816962409"/>
                  </a:ext>
                </a:extLst>
              </a:tr>
              <a:tr h="149788">
                <a:tc rowSpan="24"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2*996 + </a:t>
                      </a:r>
                      <a:r>
                        <a:rPr lang="en-US" sz="1100" b="1" u="none" strike="noStrike" dirty="0" smtClean="0">
                          <a:effectLst/>
                        </a:rPr>
                        <a:t>484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9" marR="7489" marT="7489" marB="0" anchor="ctr"/>
                </a:tc>
                <a:tc rowSpan="24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</a:rPr>
                        <a:t>9.50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7.97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9" marR="7489" marT="7489" marB="0" anchor="ctr"/>
                </a:tc>
                <a:extLst>
                  <a:ext uri="{0D108BD9-81ED-4DB2-BD59-A6C34878D82A}">
                    <a16:rowId xmlns:a16="http://schemas.microsoft.com/office/drawing/2014/main" xmlns="" val="3406995161"/>
                  </a:ext>
                </a:extLst>
              </a:tr>
              <a:tr h="149788">
                <a:tc v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9" marR="7489" marT="7489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7.63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9" marR="7489" marT="7489" marB="0" anchor="ctr"/>
                </a:tc>
                <a:extLst>
                  <a:ext uri="{0D108BD9-81ED-4DB2-BD59-A6C34878D82A}">
                    <a16:rowId xmlns:a16="http://schemas.microsoft.com/office/drawing/2014/main" xmlns="" val="2268988591"/>
                  </a:ext>
                </a:extLst>
              </a:tr>
              <a:tr h="149788">
                <a:tc v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9" marR="7489" marT="7489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8.74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9" marR="7489" marT="7489" marB="0" anchor="ctr"/>
                </a:tc>
                <a:extLst>
                  <a:ext uri="{0D108BD9-81ED-4DB2-BD59-A6C34878D82A}">
                    <a16:rowId xmlns:a16="http://schemas.microsoft.com/office/drawing/2014/main" xmlns="" val="3945426265"/>
                  </a:ext>
                </a:extLst>
              </a:tr>
              <a:tr h="149788">
                <a:tc v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9" marR="7489" marT="7489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8.72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9" marR="7489" marT="7489" marB="0" anchor="ctr"/>
                </a:tc>
                <a:extLst>
                  <a:ext uri="{0D108BD9-81ED-4DB2-BD59-A6C34878D82A}">
                    <a16:rowId xmlns:a16="http://schemas.microsoft.com/office/drawing/2014/main" xmlns="" val="1199399855"/>
                  </a:ext>
                </a:extLst>
              </a:tr>
              <a:tr h="149788">
                <a:tc v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9" marR="7489" marT="7489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7.97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9" marR="7489" marT="7489" marB="0" anchor="ctr"/>
                </a:tc>
                <a:extLst>
                  <a:ext uri="{0D108BD9-81ED-4DB2-BD59-A6C34878D82A}">
                    <a16:rowId xmlns:a16="http://schemas.microsoft.com/office/drawing/2014/main" xmlns="" val="658288614"/>
                  </a:ext>
                </a:extLst>
              </a:tr>
              <a:tr h="149788">
                <a:tc v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9" marR="7489" marT="7489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7.81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9" marR="7489" marT="7489" marB="0" anchor="ctr"/>
                </a:tc>
                <a:extLst>
                  <a:ext uri="{0D108BD9-81ED-4DB2-BD59-A6C34878D82A}">
                    <a16:rowId xmlns:a16="http://schemas.microsoft.com/office/drawing/2014/main" xmlns="" val="200804600"/>
                  </a:ext>
                </a:extLst>
              </a:tr>
              <a:tr h="149788">
                <a:tc v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9" marR="7489" marT="7489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8.50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9" marR="7489" marT="7489" marB="0" anchor="ctr"/>
                </a:tc>
                <a:extLst>
                  <a:ext uri="{0D108BD9-81ED-4DB2-BD59-A6C34878D82A}">
                    <a16:rowId xmlns:a16="http://schemas.microsoft.com/office/drawing/2014/main" xmlns="" val="1477231458"/>
                  </a:ext>
                </a:extLst>
              </a:tr>
              <a:tr h="149788">
                <a:tc v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9" marR="7489" marT="7489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8.86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9" marR="7489" marT="7489" marB="0" anchor="ctr"/>
                </a:tc>
                <a:extLst>
                  <a:ext uri="{0D108BD9-81ED-4DB2-BD59-A6C34878D82A}">
                    <a16:rowId xmlns:a16="http://schemas.microsoft.com/office/drawing/2014/main" xmlns="" val="174471274"/>
                  </a:ext>
                </a:extLst>
              </a:tr>
              <a:tr h="149788">
                <a:tc v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9" marR="7489" marT="7489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8.50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9" marR="7489" marT="7489" marB="0" anchor="ctr"/>
                </a:tc>
                <a:extLst>
                  <a:ext uri="{0D108BD9-81ED-4DB2-BD59-A6C34878D82A}">
                    <a16:rowId xmlns:a16="http://schemas.microsoft.com/office/drawing/2014/main" xmlns="" val="3435149019"/>
                  </a:ext>
                </a:extLst>
              </a:tr>
              <a:tr h="149788">
                <a:tc v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9" marR="7489" marT="7489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8.86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9" marR="7489" marT="7489" marB="0" anchor="ctr"/>
                </a:tc>
                <a:extLst>
                  <a:ext uri="{0D108BD9-81ED-4DB2-BD59-A6C34878D82A}">
                    <a16:rowId xmlns:a16="http://schemas.microsoft.com/office/drawing/2014/main" xmlns="" val="1302158958"/>
                  </a:ext>
                </a:extLst>
              </a:tr>
              <a:tr h="149788">
                <a:tc v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9" marR="7489" marT="7489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10.09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9" marR="7489" marT="7489" marB="0" anchor="ctr"/>
                </a:tc>
                <a:extLst>
                  <a:ext uri="{0D108BD9-81ED-4DB2-BD59-A6C34878D82A}">
                    <a16:rowId xmlns:a16="http://schemas.microsoft.com/office/drawing/2014/main" xmlns="" val="1378484366"/>
                  </a:ext>
                </a:extLst>
              </a:tr>
              <a:tr h="149788">
                <a:tc v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9" marR="7489" marT="7489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9.67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9" marR="7489" marT="7489" marB="0" anchor="ctr"/>
                </a:tc>
                <a:extLst>
                  <a:ext uri="{0D108BD9-81ED-4DB2-BD59-A6C34878D82A}">
                    <a16:rowId xmlns:a16="http://schemas.microsoft.com/office/drawing/2014/main" xmlns="" val="2654612402"/>
                  </a:ext>
                </a:extLst>
              </a:tr>
              <a:tr h="149788">
                <a:tc v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9" marR="7489" marT="7489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9.00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9" marR="7489" marT="7489" marB="0" anchor="ctr"/>
                </a:tc>
                <a:extLst>
                  <a:ext uri="{0D108BD9-81ED-4DB2-BD59-A6C34878D82A}">
                    <a16:rowId xmlns:a16="http://schemas.microsoft.com/office/drawing/2014/main" xmlns="" val="561059602"/>
                  </a:ext>
                </a:extLst>
              </a:tr>
              <a:tr h="149788">
                <a:tc v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9" marR="7489" marT="7489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9.22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9" marR="7489" marT="7489" marB="0" anchor="ctr"/>
                </a:tc>
                <a:extLst>
                  <a:ext uri="{0D108BD9-81ED-4DB2-BD59-A6C34878D82A}">
                    <a16:rowId xmlns:a16="http://schemas.microsoft.com/office/drawing/2014/main" xmlns="" val="1442659050"/>
                  </a:ext>
                </a:extLst>
              </a:tr>
              <a:tr h="149788">
                <a:tc v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9" marR="7489" marT="7489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7.61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9" marR="7489" marT="7489" marB="0" anchor="ctr"/>
                </a:tc>
                <a:extLst>
                  <a:ext uri="{0D108BD9-81ED-4DB2-BD59-A6C34878D82A}">
                    <a16:rowId xmlns:a16="http://schemas.microsoft.com/office/drawing/2014/main" xmlns="" val="2968189579"/>
                  </a:ext>
                </a:extLst>
              </a:tr>
              <a:tr h="149788">
                <a:tc v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9" marR="7489" marT="7489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7.98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9" marR="7489" marT="7489" marB="0" anchor="ctr"/>
                </a:tc>
                <a:extLst>
                  <a:ext uri="{0D108BD9-81ED-4DB2-BD59-A6C34878D82A}">
                    <a16:rowId xmlns:a16="http://schemas.microsoft.com/office/drawing/2014/main" xmlns="" val="2536661724"/>
                  </a:ext>
                </a:extLst>
              </a:tr>
              <a:tr h="149788">
                <a:tc v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9" marR="7489" marT="7489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8.17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9" marR="7489" marT="7489" marB="0" anchor="ctr"/>
                </a:tc>
                <a:extLst>
                  <a:ext uri="{0D108BD9-81ED-4DB2-BD59-A6C34878D82A}">
                    <a16:rowId xmlns:a16="http://schemas.microsoft.com/office/drawing/2014/main" xmlns="" val="649976828"/>
                  </a:ext>
                </a:extLst>
              </a:tr>
              <a:tr h="149788">
                <a:tc v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9" marR="7489" marT="7489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8.04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9" marR="7489" marT="7489" marB="0" anchor="ctr"/>
                </a:tc>
                <a:extLst>
                  <a:ext uri="{0D108BD9-81ED-4DB2-BD59-A6C34878D82A}">
                    <a16:rowId xmlns:a16="http://schemas.microsoft.com/office/drawing/2014/main" xmlns="" val="853555418"/>
                  </a:ext>
                </a:extLst>
              </a:tr>
              <a:tr h="149788">
                <a:tc v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9" marR="7489" marT="7489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8.66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9" marR="7489" marT="7489" marB="0" anchor="ctr"/>
                </a:tc>
                <a:extLst>
                  <a:ext uri="{0D108BD9-81ED-4DB2-BD59-A6C34878D82A}">
                    <a16:rowId xmlns:a16="http://schemas.microsoft.com/office/drawing/2014/main" xmlns="" val="3871102519"/>
                  </a:ext>
                </a:extLst>
              </a:tr>
              <a:tr h="149788">
                <a:tc v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9" marR="7489" marT="7489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8.55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9" marR="7489" marT="7489" marB="0" anchor="ctr"/>
                </a:tc>
                <a:extLst>
                  <a:ext uri="{0D108BD9-81ED-4DB2-BD59-A6C34878D82A}">
                    <a16:rowId xmlns:a16="http://schemas.microsoft.com/office/drawing/2014/main" xmlns="" val="297916577"/>
                  </a:ext>
                </a:extLst>
              </a:tr>
              <a:tr h="149788">
                <a:tc v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9" marR="7489" marT="7489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9.75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9" marR="7489" marT="7489" marB="0" anchor="ctr"/>
                </a:tc>
                <a:extLst>
                  <a:ext uri="{0D108BD9-81ED-4DB2-BD59-A6C34878D82A}">
                    <a16:rowId xmlns:a16="http://schemas.microsoft.com/office/drawing/2014/main" xmlns="" val="875530862"/>
                  </a:ext>
                </a:extLst>
              </a:tr>
              <a:tr h="149788">
                <a:tc v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9" marR="7489" marT="7489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9.99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9" marR="7489" marT="7489" marB="0" anchor="ctr"/>
                </a:tc>
                <a:extLst>
                  <a:ext uri="{0D108BD9-81ED-4DB2-BD59-A6C34878D82A}">
                    <a16:rowId xmlns:a16="http://schemas.microsoft.com/office/drawing/2014/main" xmlns="" val="2389228945"/>
                  </a:ext>
                </a:extLst>
              </a:tr>
              <a:tr h="149788">
                <a:tc v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9" marR="7489" marT="7489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8.66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9" marR="7489" marT="7489" marB="0" anchor="ctr"/>
                </a:tc>
                <a:extLst>
                  <a:ext uri="{0D108BD9-81ED-4DB2-BD59-A6C34878D82A}">
                    <a16:rowId xmlns:a16="http://schemas.microsoft.com/office/drawing/2014/main" xmlns="" val="4094905319"/>
                  </a:ext>
                </a:extLst>
              </a:tr>
              <a:tr h="149788">
                <a:tc v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9" marR="7489" marT="7489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8.55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9" marR="7489" marT="7489" marB="0" anchor="ctr"/>
                </a:tc>
                <a:extLst>
                  <a:ext uri="{0D108BD9-81ED-4DB2-BD59-A6C34878D82A}">
                    <a16:rowId xmlns:a16="http://schemas.microsoft.com/office/drawing/2014/main" xmlns="" val="2868058010"/>
                  </a:ext>
                </a:extLst>
              </a:tr>
              <a:tr h="149788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2*996 </a:t>
                      </a:r>
                      <a:r>
                        <a:rPr lang="en-US" sz="1100" b="1" u="none" strike="noStrike" dirty="0" smtClean="0">
                          <a:effectLst/>
                        </a:rPr>
                        <a:t>discrete</a:t>
                      </a:r>
                      <a:r>
                        <a:rPr lang="en-US" sz="1100" b="1" u="none" strike="noStrike" dirty="0">
                          <a:effectLst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9" marR="7489" marT="7489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</a:rPr>
                        <a:t>9.28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8.69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9" marR="7489" marT="7489" marB="0" anchor="ctr"/>
                </a:tc>
                <a:extLst>
                  <a:ext uri="{0D108BD9-81ED-4DB2-BD59-A6C34878D82A}">
                    <a16:rowId xmlns:a16="http://schemas.microsoft.com/office/drawing/2014/main" xmlns="" val="1370006947"/>
                  </a:ext>
                </a:extLst>
              </a:tr>
              <a:tr h="149788">
                <a:tc v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9" marR="7489" marT="7489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9.05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9" marR="7489" marT="7489" marB="0" anchor="ctr"/>
                </a:tc>
                <a:extLst>
                  <a:ext uri="{0D108BD9-81ED-4DB2-BD59-A6C34878D82A}">
                    <a16:rowId xmlns:a16="http://schemas.microsoft.com/office/drawing/2014/main" xmlns="" val="2399603313"/>
                  </a:ext>
                </a:extLst>
              </a:tr>
              <a:tr h="149788">
                <a:tc v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9" marR="7489" marT="7489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7.01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9" marR="7489" marT="7489" marB="0" anchor="ctr"/>
                </a:tc>
                <a:extLst>
                  <a:ext uri="{0D108BD9-81ED-4DB2-BD59-A6C34878D82A}">
                    <a16:rowId xmlns:a16="http://schemas.microsoft.com/office/drawing/2014/main" xmlns="" val="1156729939"/>
                  </a:ext>
                </a:extLst>
              </a:tr>
              <a:tr h="149788">
                <a:tc v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9" marR="7489" marT="7489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6.62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9" marR="7489" marT="7489" marB="0" anchor="ctr"/>
                </a:tc>
                <a:extLst>
                  <a:ext uri="{0D108BD9-81ED-4DB2-BD59-A6C34878D82A}">
                    <a16:rowId xmlns:a16="http://schemas.microsoft.com/office/drawing/2014/main" xmlns="" val="396426323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6787015"/>
              </p:ext>
            </p:extLst>
          </p:nvPr>
        </p:nvGraphicFramePr>
        <p:xfrm>
          <a:off x="6324600" y="1143000"/>
          <a:ext cx="2468880" cy="339280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05840">
                  <a:extLst>
                    <a:ext uri="{9D8B030D-6E8A-4147-A177-3AD203B41FA5}">
                      <a16:colId xmlns:a16="http://schemas.microsoft.com/office/drawing/2014/main" xmlns="" val="663989333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xmlns="" val="1184338638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xmlns="" val="1372422290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RU size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 smtClean="0">
                          <a:effectLst/>
                        </a:rPr>
                        <a:t>BPSK data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LTF </a:t>
                      </a:r>
                      <a:r>
                        <a:rPr lang="en-US" sz="1100" b="1" u="none" strike="noStrike" dirty="0" err="1">
                          <a:effectLst/>
                        </a:rPr>
                        <a:t>Nss</a:t>
                      </a:r>
                      <a:r>
                        <a:rPr lang="en-US" sz="1100" b="1" u="none" strike="noStrike" dirty="0">
                          <a:effectLst/>
                        </a:rPr>
                        <a:t>=1:8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111472419"/>
                  </a:ext>
                </a:extLst>
              </a:tr>
              <a:tr h="190500">
                <a:tc rowSpan="16"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 smtClean="0">
                          <a:effectLst/>
                        </a:rPr>
                        <a:t>3*996+484+242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16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7.59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968649889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7.92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066372140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7.55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848999883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7.38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632923351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8.32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609398869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7.74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259324225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7.89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041930255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7.55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17208778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7.53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51282024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7.43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586312818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7.53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576085872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7.63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580550078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7.14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783501274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7.31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768268427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8.00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702208572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7.79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7947821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120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97E1F7-4B83-D946-B57D-08D9C963A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sz="2800" dirty="0"/>
              <a:t>Worst case PAPR for </a:t>
            </a:r>
            <a:r>
              <a:rPr lang="en-US" sz="2800" dirty="0" err="1"/>
              <a:t>Nss</a:t>
            </a:r>
            <a:r>
              <a:rPr lang="en-US" sz="2800" dirty="0"/>
              <a:t> = 1 to 8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261F8C6-F061-0A46-8BB2-67986BDAD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B9968FB-01DA-D14A-90AD-0DD0D4C34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093836D-A8D2-1E44-A347-3623DDC20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1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4984447"/>
              </p:ext>
            </p:extLst>
          </p:nvPr>
        </p:nvGraphicFramePr>
        <p:xfrm>
          <a:off x="716280" y="1646566"/>
          <a:ext cx="8046720" cy="3916034"/>
        </p:xfrm>
        <a:graphic>
          <a:graphicData uri="http://schemas.openxmlformats.org/drawingml/2006/table">
            <a:tbl>
              <a:tblPr firstRow="1" firstCol="1" bandRow="1"/>
              <a:tblGrid>
                <a:gridCol w="1463040">
                  <a:extLst>
                    <a:ext uri="{9D8B030D-6E8A-4147-A177-3AD203B41FA5}">
                      <a16:colId xmlns:a16="http://schemas.microsoft.com/office/drawing/2014/main" xmlns="" val="1838284579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xmlns="" val="1873277922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xmlns="" val="352955652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xmlns="" val="474149583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xmlns="" val="1164492697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xmlns="" val="2304935787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xmlns="" val="1910035669"/>
                    </a:ext>
                  </a:extLst>
                </a:gridCol>
              </a:tblGrid>
              <a:tr h="46070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Sequence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BPSK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Median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Legacy 11ax 4X HE-LTF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Legacy 11ax 4X HE-LTF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</a:rPr>
                        <a:t>[1] LGE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4X EHT-LTF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[2] Huawei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</a:rPr>
                        <a:t>4X EHT-LTF</a:t>
                      </a:r>
                      <a:endParaRPr lang="en-US" sz="1400" b="1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</a:rPr>
                        <a:t>BRCM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4X EHT-LTF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03241138"/>
                  </a:ext>
                </a:extLst>
              </a:tr>
              <a:tr h="2303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Tone Plan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11ax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11be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21798462"/>
                  </a:ext>
                </a:extLst>
              </a:tr>
              <a:tr h="2303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RU26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4.25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7.29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7.29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7.29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3.78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34890953"/>
                  </a:ext>
                </a:extLst>
              </a:tr>
              <a:tr h="2303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</a:rPr>
                        <a:t>RU52</a:t>
                      </a:r>
                      <a:endParaRPr lang="en-US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4.97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8.48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8.48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8.48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5.12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49324218"/>
                  </a:ext>
                </a:extLst>
              </a:tr>
              <a:tr h="2303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</a:rPr>
                        <a:t>RU106</a:t>
                      </a:r>
                      <a:endParaRPr lang="en-US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5.53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6.69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6.69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6.69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5.27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47323313"/>
                  </a:ext>
                </a:extLst>
              </a:tr>
              <a:tr h="2303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</a:rPr>
                        <a:t>RU242</a:t>
                      </a:r>
                      <a:endParaRPr lang="en-US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5.60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7.07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7.07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7.07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5.41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81887675"/>
                  </a:ext>
                </a:extLst>
              </a:tr>
              <a:tr h="2303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</a:rPr>
                        <a:t>RU484</a:t>
                      </a:r>
                      <a:endParaRPr lang="en-US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6.00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7.38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7.38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7.38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6.54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31596327"/>
                  </a:ext>
                </a:extLst>
              </a:tr>
              <a:tr h="2303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</a:rPr>
                        <a:t>RU996</a:t>
                      </a:r>
                      <a:endParaRPr lang="en-US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8.84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6.29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6.74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</a:rPr>
                        <a:t>7.41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</a:rPr>
                        <a:t>7.41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6.24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52962486"/>
                  </a:ext>
                </a:extLst>
              </a:tr>
              <a:tr h="2303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6768172"/>
                  </a:ext>
                </a:extLst>
              </a:tr>
              <a:tr h="2303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</a:rPr>
                        <a:t>4*RU996</a:t>
                      </a:r>
                      <a:endParaRPr lang="en-US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9.60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10.12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7.39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6.30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36244021"/>
                  </a:ext>
                </a:extLst>
              </a:tr>
              <a:tr h="2303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</a:rPr>
                        <a:t>3*RU996</a:t>
                      </a:r>
                      <a:endParaRPr lang="en-US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9.54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9.41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9.50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8.54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05236765"/>
                  </a:ext>
                </a:extLst>
              </a:tr>
              <a:tr h="2303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</a:rPr>
                        <a:t>3*RU996 + RU484</a:t>
                      </a:r>
                      <a:endParaRPr lang="en-US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9.55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10.02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9.47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8.50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65290437"/>
                  </a:ext>
                </a:extLst>
              </a:tr>
              <a:tr h="2303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</a:rPr>
                        <a:t>2*RU996 + RU484</a:t>
                      </a:r>
                      <a:endParaRPr lang="en-US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9.50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10.12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10.87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10.09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7677239"/>
                  </a:ext>
                </a:extLst>
              </a:tr>
              <a:tr h="2303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2*RU996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9.27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7.25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9.55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7.01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67992061"/>
                  </a:ext>
                </a:extLst>
              </a:tr>
              <a:tr h="2303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</a:rPr>
                        <a:t>2*RU996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discrete</a:t>
                      </a:r>
                      <a:endParaRPr lang="en-US" sz="1400" b="1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9.28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10.05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7.94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9.05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59651932"/>
                  </a:ext>
                </a:extLst>
              </a:tr>
              <a:tr h="2303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RU996 + RU484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9.17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9.31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9.22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8.31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61601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17202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endParaRPr lang="en-GB" altLang="zh-CN" sz="1800" b="0" dirty="0" smtClean="0"/>
          </a:p>
          <a:p>
            <a:r>
              <a:rPr lang="en-GB" altLang="zh-CN" sz="1800" b="0" dirty="0" smtClean="0"/>
              <a:t>In </a:t>
            </a:r>
            <a:r>
              <a:rPr lang="en-GB" altLang="zh-CN" sz="1800" b="0" dirty="0"/>
              <a:t>this contribution, a </a:t>
            </a:r>
            <a:r>
              <a:rPr lang="en-GB" altLang="zh-CN" sz="1800" b="0" dirty="0" smtClean="0"/>
              <a:t>modular and low </a:t>
            </a:r>
            <a:r>
              <a:rPr lang="en-GB" altLang="zh-CN" sz="1800" b="0" dirty="0" err="1" smtClean="0"/>
              <a:t>PAPR</a:t>
            </a:r>
            <a:r>
              <a:rPr lang="en-GB" altLang="zh-CN" sz="1800" b="0" dirty="0" smtClean="0"/>
              <a:t> 4x </a:t>
            </a:r>
            <a:r>
              <a:rPr lang="en-GB" altLang="zh-CN" sz="1800" b="0" dirty="0" err="1" smtClean="0"/>
              <a:t>320MHz</a:t>
            </a:r>
            <a:r>
              <a:rPr lang="en-GB" altLang="zh-CN" sz="1800" b="0" dirty="0" smtClean="0"/>
              <a:t> </a:t>
            </a:r>
            <a:r>
              <a:rPr lang="en-GB" altLang="zh-CN" sz="1800" b="0" dirty="0" err="1" smtClean="0"/>
              <a:t>EHT</a:t>
            </a:r>
            <a:r>
              <a:rPr lang="en-GB" altLang="zh-CN" sz="1800" b="0" dirty="0" smtClean="0"/>
              <a:t>-LTF sequence is proposed</a:t>
            </a:r>
          </a:p>
          <a:p>
            <a:endParaRPr lang="en-GB" altLang="zh-CN" sz="1800" b="0" dirty="0"/>
          </a:p>
          <a:p>
            <a:r>
              <a:rPr lang="en-GB" altLang="zh-CN" sz="1800" b="0" dirty="0" smtClean="0"/>
              <a:t>The sequence </a:t>
            </a:r>
            <a:r>
              <a:rPr lang="en-GB" altLang="zh-CN" sz="1800" b="0" dirty="0"/>
              <a:t>is optimized for 320 </a:t>
            </a:r>
            <a:r>
              <a:rPr lang="en-GB" altLang="zh-CN" sz="1800" b="0" dirty="0" smtClean="0"/>
              <a:t>MHz and all multi-RU cases of a punctured </a:t>
            </a:r>
            <a:r>
              <a:rPr lang="en-GB" altLang="zh-CN" sz="1800" b="0" dirty="0" err="1" smtClean="0"/>
              <a:t>320MHz</a:t>
            </a:r>
            <a:r>
              <a:rPr lang="en-GB" altLang="zh-CN" sz="1800" b="0" dirty="0" smtClean="0"/>
              <a:t> (including punctured </a:t>
            </a:r>
            <a:r>
              <a:rPr lang="en-GB" altLang="zh-CN" sz="1800" b="0" dirty="0" err="1" smtClean="0"/>
              <a:t>240MHz</a:t>
            </a:r>
            <a:r>
              <a:rPr lang="en-GB" altLang="zh-CN" sz="1800" b="0" dirty="0" smtClean="0"/>
              <a:t> and including small RU)</a:t>
            </a:r>
            <a:endParaRPr lang="en-US" altLang="zh-CN" sz="1800" b="0" dirty="0"/>
          </a:p>
          <a:p>
            <a:endParaRPr lang="en-GB" altLang="zh-CN" sz="18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1849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000" b="0" dirty="0"/>
              <a:t>“</a:t>
            </a:r>
            <a:r>
              <a:rPr lang="en-US" altLang="ko-KR" sz="2000" b="0" dirty="0"/>
              <a:t>4x EHT-LTF sequence</a:t>
            </a:r>
            <a:r>
              <a:rPr lang="en-US" altLang="ko-KR" sz="2000" b="0" dirty="0" smtClean="0"/>
              <a:t>”, </a:t>
            </a:r>
            <a:r>
              <a:rPr lang="en-US" sz="2000" b="0" dirty="0"/>
              <a:t>IEEE </a:t>
            </a:r>
            <a:r>
              <a:rPr lang="en-US" sz="2000" b="0" dirty="0" smtClean="0"/>
              <a:t>802.11-20/1066r0</a:t>
            </a:r>
            <a:br>
              <a:rPr lang="en-US" sz="2000" b="0" dirty="0" smtClean="0"/>
            </a:br>
            <a:r>
              <a:rPr lang="en-US" sz="2000" b="0" dirty="0"/>
              <a:t>Slide 4, Case 1 Option </a:t>
            </a:r>
            <a:r>
              <a:rPr lang="en-US" sz="2000" b="0" dirty="0" smtClean="0"/>
              <a:t>1</a:t>
            </a:r>
            <a:br>
              <a:rPr lang="en-US" sz="2000" b="0" dirty="0" smtClean="0"/>
            </a:br>
            <a:endParaRPr lang="en-US" sz="2000" b="0" dirty="0"/>
          </a:p>
          <a:p>
            <a:pPr marL="457200" indent="-457200">
              <a:buFont typeface="+mj-lt"/>
              <a:buAutoNum type="arabicPeriod"/>
            </a:pPr>
            <a:r>
              <a:rPr lang="en-US" sz="2000" b="0" dirty="0"/>
              <a:t>“</a:t>
            </a:r>
            <a:r>
              <a:rPr lang="en-GB" sz="2000" b="0" dirty="0"/>
              <a:t>EHT-LTFs Sequences Design</a:t>
            </a:r>
            <a:r>
              <a:rPr lang="en-GB" sz="2000" b="0" dirty="0" smtClean="0"/>
              <a:t>”, </a:t>
            </a:r>
            <a:r>
              <a:rPr lang="en-US" sz="2000" b="0" dirty="0"/>
              <a:t>IEEE </a:t>
            </a:r>
            <a:r>
              <a:rPr lang="en-US" sz="2000" b="0" dirty="0" smtClean="0"/>
              <a:t>802.11-20/0926r0</a:t>
            </a:r>
            <a:br>
              <a:rPr lang="en-US" sz="2000" b="0" dirty="0" smtClean="0"/>
            </a:br>
            <a:r>
              <a:rPr lang="en-US" sz="2000" b="0" dirty="0"/>
              <a:t>Slide 16, Option </a:t>
            </a:r>
            <a:r>
              <a:rPr lang="en-US" sz="2000" b="0" dirty="0" smtClean="0"/>
              <a:t>2</a:t>
            </a:r>
            <a:endParaRPr lang="en-US" sz="2000" b="0" dirty="0"/>
          </a:p>
          <a:p>
            <a:pPr marL="0" indent="0">
              <a:buNone/>
            </a:pPr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07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err="1"/>
              <a:t>SP</a:t>
            </a:r>
            <a:r>
              <a:rPr lang="en-US" dirty="0"/>
              <a:t>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000" b="0" dirty="0" smtClean="0"/>
              <a:t>Do you </a:t>
            </a:r>
            <a:r>
              <a:rPr lang="en-US" sz="2000" b="0" dirty="0" smtClean="0"/>
              <a:t>support the proposed sequence construction on slide 3 and 4 ?</a:t>
            </a:r>
          </a:p>
          <a:p>
            <a:pPr marL="0" indent="0">
              <a:buNone/>
            </a:pPr>
            <a:endParaRPr lang="en-US" sz="2000" b="0" dirty="0"/>
          </a:p>
          <a:p>
            <a:pPr marL="0" indent="0">
              <a:buNone/>
            </a:pPr>
            <a:endParaRPr lang="en-US" sz="2000" b="0" dirty="0" smtClean="0"/>
          </a:p>
          <a:p>
            <a:pPr marL="0" indent="0">
              <a:buNone/>
            </a:pPr>
            <a:endParaRPr lang="en-US" sz="2000" b="0" dirty="0"/>
          </a:p>
          <a:p>
            <a:pPr marL="0" indent="0">
              <a:buNone/>
            </a:pPr>
            <a:endParaRPr lang="en-US" sz="2000" b="0" dirty="0" smtClean="0"/>
          </a:p>
          <a:p>
            <a:pPr marL="0" indent="0">
              <a:buNone/>
            </a:pPr>
            <a:r>
              <a:rPr lang="en-US" sz="2000" b="0" dirty="0" smtClean="0"/>
              <a:t>Y</a:t>
            </a:r>
          </a:p>
          <a:p>
            <a:pPr marL="0" indent="0">
              <a:buNone/>
            </a:pPr>
            <a:r>
              <a:rPr lang="en-US" sz="2000" b="0" dirty="0" smtClean="0"/>
              <a:t>N</a:t>
            </a:r>
          </a:p>
          <a:p>
            <a:pPr marL="0" indent="0">
              <a:buNone/>
            </a:pPr>
            <a:r>
              <a:rPr lang="en-US" sz="2000" b="0" dirty="0"/>
              <a:t>A</a:t>
            </a:r>
            <a:endParaRPr lang="en-US" sz="2000" b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34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310999</TotalTime>
  <Words>2623</Words>
  <Application>Microsoft Office PowerPoint</Application>
  <PresentationFormat>On-screen Show (4:3)</PresentationFormat>
  <Paragraphs>320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802-11-Submission</vt:lpstr>
      <vt:lpstr>4x 320MHz EHT-LTF Design</vt:lpstr>
      <vt:lpstr>Introduction</vt:lpstr>
      <vt:lpstr>80 MHz 4X base sequence</vt:lpstr>
      <vt:lpstr>320MHz 4X EHT-LTF</vt:lpstr>
      <vt:lpstr>Multi-RU PAPR</vt:lpstr>
      <vt:lpstr>Worst case PAPR for Nss = 1 to 8</vt:lpstr>
      <vt:lpstr>Conclusion</vt:lpstr>
      <vt:lpstr>References</vt:lpstr>
      <vt:lpstr>SP #1</vt:lpstr>
    </vt:vector>
  </TitlesOfParts>
  <Company>Broadcom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Straw polls for R1/R2 classification of “Joint” topics in 11be SFD</dc:title>
  <dc:creator>Ron Porat</dc:creator>
  <cp:lastModifiedBy>Ron Porat</cp:lastModifiedBy>
  <cp:revision>1880</cp:revision>
  <cp:lastPrinted>1998-02-10T13:28:06Z</cp:lastPrinted>
  <dcterms:created xsi:type="dcterms:W3CDTF">2007-05-21T21:00:37Z</dcterms:created>
  <dcterms:modified xsi:type="dcterms:W3CDTF">2020-08-12T21:40:28Z</dcterms:modified>
  <cp:category>Submission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