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5" r:id="rId4"/>
    <p:sldId id="302" r:id="rId5"/>
    <p:sldId id="279" r:id="rId6"/>
    <p:sldId id="308" r:id="rId7"/>
    <p:sldId id="303" r:id="rId8"/>
    <p:sldId id="304" r:id="rId9"/>
    <p:sldId id="299" r:id="rId10"/>
    <p:sldId id="300" r:id="rId11"/>
    <p:sldId id="301" r:id="rId12"/>
    <p:sldId id="264" r:id="rId13"/>
    <p:sldId id="288" r:id="rId14"/>
    <p:sldId id="305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Wei" initials="WW" lastIdx="3" clrIdx="0">
    <p:extLst>
      <p:ext uri="{19B8F6BF-5375-455C-9EA6-DF929625EA0E}">
        <p15:presenceInfo xmlns:p15="http://schemas.microsoft.com/office/powerpoint/2012/main" userId="f5a690b6fab89984" providerId="Windows Live"/>
      </p:ext>
    </p:extLst>
  </p:cmAuthor>
  <p:cmAuthor id="2" name="Hanxiao (Tony, WT Lab)" initials="H(WL" lastIdx="7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288" autoAdjust="0"/>
    <p:restoredTop sz="94660"/>
  </p:normalViewPr>
  <p:slideViewPr>
    <p:cSldViewPr>
      <p:cViewPr varScale="1">
        <p:scale>
          <a:sx n="112" d="100"/>
          <a:sy n="112" d="100"/>
        </p:scale>
        <p:origin x="1122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latinLnBrk="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kumimoji="0" lang="en-GB" sz="18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1206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320010" y="638132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Chenchen 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LIU et al.,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Huawei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26091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Aug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Discussions </a:t>
            </a:r>
            <a:r>
              <a:rPr lang="en-US" altLang="zh-CN" dirty="0" smtClean="0"/>
              <a:t>on PAPR Reduction Methods for DUP Mode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57763" y="237241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2020-08-07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28734" y="317274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198722"/>
              </p:ext>
            </p:extLst>
          </p:nvPr>
        </p:nvGraphicFramePr>
        <p:xfrm>
          <a:off x="777889" y="3575833"/>
          <a:ext cx="7620000" cy="252749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Chenchen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200" b="0" dirty="0" smtClean="0"/>
                        <a:t>Huawei</a:t>
                      </a:r>
                      <a:r>
                        <a:rPr lang="en-US" altLang="zh-CN" sz="1200" b="0" baseline="0" dirty="0" smtClean="0"/>
                        <a:t> Technologies Co., Ltd</a:t>
                      </a:r>
                      <a:endParaRPr lang="en-US" altLang="zh-CN" sz="1200" b="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Huawei Base, </a:t>
                      </a:r>
                      <a:r>
                        <a:rPr lang="en-US" altLang="zh-CN" sz="12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liuchenchen1@huawei.com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Genadiy</a:t>
                      </a:r>
                      <a:endParaRPr lang="en-US" altLang="zh-CN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 Xin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Dandan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Liang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Ming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Gan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PAPR results for </a:t>
            </a:r>
            <a:r>
              <a:rPr lang="en-US" altLang="zh-CN" dirty="0" smtClean="0"/>
              <a:t>160M DUP</a:t>
            </a:r>
            <a:endParaRPr lang="zh-CN" altLang="en-US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744212"/>
            <a:ext cx="5895975" cy="4391025"/>
          </a:xfrm>
          <a:prstGeom prst="rect">
            <a:avLst/>
          </a:prstGeom>
        </p:spPr>
      </p:pic>
      <p:graphicFrame>
        <p:nvGraphicFramePr>
          <p:cNvPr id="10" name="Table 8">
            <a:extLst>
              <a:ext uri="{FF2B5EF4-FFF2-40B4-BE49-F238E27FC236}">
                <a16:creationId xmlns="" xmlns:a16="http://schemas.microsoft.com/office/drawing/2014/main" id="{BCF64DD0-FE89-604E-8E61-A53483904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29684"/>
              </p:ext>
            </p:extLst>
          </p:nvPr>
        </p:nvGraphicFramePr>
        <p:xfrm>
          <a:off x="6228184" y="2792202"/>
          <a:ext cx="2520279" cy="2328474"/>
        </p:xfrm>
        <a:graphic>
          <a:graphicData uri="http://schemas.openxmlformats.org/drawingml/2006/table">
            <a:tbl>
              <a:tblPr firstRow="1" bandRow="1"/>
              <a:tblGrid>
                <a:gridCol w="1152127">
                  <a:extLst>
                    <a:ext uri="{9D8B030D-6E8A-4147-A177-3AD203B41FA5}">
                      <a16:colId xmlns="" xmlns:a16="http://schemas.microsoft.com/office/drawing/2014/main" val="1762757377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105880559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Scheme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Median </a:t>
                      </a:r>
                      <a:r>
                        <a:rPr lang="en-US" sz="1200" b="1" dirty="0"/>
                        <a:t>PAPR 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9232521"/>
                  </a:ext>
                </a:extLst>
              </a:tr>
              <a:tr h="31187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8.7765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74910484"/>
                  </a:ext>
                </a:extLst>
              </a:tr>
              <a:tr h="31187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Simple-DUP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11.2288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43121907"/>
                  </a:ext>
                </a:extLst>
              </a:tr>
              <a:tr h="3118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Option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9.0311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18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Option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8.7733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18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Option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9.0617</a:t>
                      </a:r>
                      <a:endParaRPr lang="en-US" sz="1200" dirty="0"/>
                    </a:p>
                  </a:txBody>
                  <a:tcPr/>
                </a:tc>
              </a:tr>
              <a:tr h="3118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Option 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9.0514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41666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155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11" name="内容占位符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PAPR results for </a:t>
            </a:r>
            <a:r>
              <a:rPr lang="en-US" altLang="zh-CN" dirty="0" smtClean="0"/>
              <a:t>320M DUP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751013"/>
            <a:ext cx="5772150" cy="4305300"/>
          </a:xfrm>
          <a:prstGeom prst="rect">
            <a:avLst/>
          </a:prstGeom>
        </p:spPr>
      </p:pic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BCF64DD0-FE89-604E-8E61-A53483904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208513"/>
              </p:ext>
            </p:extLst>
          </p:nvPr>
        </p:nvGraphicFramePr>
        <p:xfrm>
          <a:off x="5958717" y="2816226"/>
          <a:ext cx="2520279" cy="2328474"/>
        </p:xfrm>
        <a:graphic>
          <a:graphicData uri="http://schemas.openxmlformats.org/drawingml/2006/table">
            <a:tbl>
              <a:tblPr firstRow="1" bandRow="1"/>
              <a:tblGrid>
                <a:gridCol w="1152127">
                  <a:extLst>
                    <a:ext uri="{9D8B030D-6E8A-4147-A177-3AD203B41FA5}">
                      <a16:colId xmlns="" xmlns:a16="http://schemas.microsoft.com/office/drawing/2014/main" val="1762757377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105880559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Scheme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Median </a:t>
                      </a:r>
                      <a:r>
                        <a:rPr lang="en-US" sz="1200" b="1" dirty="0"/>
                        <a:t>PAPR 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9232521"/>
                  </a:ext>
                </a:extLst>
              </a:tr>
              <a:tr h="31187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9.2026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74910484"/>
                  </a:ext>
                </a:extLst>
              </a:tr>
              <a:tr h="31187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Simple-DUP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11.6659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43121907"/>
                  </a:ext>
                </a:extLst>
              </a:tr>
              <a:tr h="3118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Option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9.4188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18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Option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9.1889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18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Option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9.4612</a:t>
                      </a:r>
                      <a:endParaRPr lang="en-US" sz="1200" dirty="0"/>
                    </a:p>
                  </a:txBody>
                  <a:tcPr/>
                </a:tc>
              </a:tr>
              <a:tr h="3118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Option 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9.4435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41666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354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600" b="0" dirty="0" smtClean="0"/>
              <a:t>[1</a:t>
            </a:r>
            <a:r>
              <a:rPr lang="en-US" sz="1600" b="0" dirty="0"/>
              <a:t>] “6GHz LPI Range Extension,” </a:t>
            </a:r>
            <a:r>
              <a:rPr lang="en-US" sz="1600" b="0" dirty="0" smtClean="0"/>
              <a:t>IEEE 802.11-20/0965r4</a:t>
            </a:r>
          </a:p>
          <a:p>
            <a:r>
              <a:rPr lang="en-US" sz="1600" b="0" dirty="0" smtClean="0"/>
              <a:t>[2] </a:t>
            </a:r>
            <a:r>
              <a:rPr lang="nb-NO" sz="1600" b="0" dirty="0"/>
              <a:t>“PAPR Issues for EHT ER SU PPDU” IEEE </a:t>
            </a:r>
            <a:r>
              <a:rPr lang="nb-NO" sz="1600" b="0" dirty="0" smtClean="0"/>
              <a:t>802.11-20/1135r2</a:t>
            </a:r>
            <a:endParaRPr lang="en-US" sz="1600" b="0" dirty="0" smtClean="0"/>
          </a:p>
          <a:p>
            <a:r>
              <a:rPr lang="en-US" sz="1600" b="0" dirty="0" smtClean="0"/>
              <a:t>[</a:t>
            </a:r>
            <a:r>
              <a:rPr lang="en-US" sz="1600" b="0" dirty="0"/>
              <a:t>3] </a:t>
            </a:r>
            <a:r>
              <a:rPr lang="en-US" sz="1600" b="0" dirty="0" smtClean="0"/>
              <a:t>“DUP </a:t>
            </a:r>
            <a:r>
              <a:rPr lang="en-US" sz="1600" b="0" dirty="0"/>
              <a:t>mode PAPR Reduction </a:t>
            </a:r>
            <a:r>
              <a:rPr lang="en-US" sz="1600" b="0" dirty="0" smtClean="0"/>
              <a:t>”</a:t>
            </a:r>
            <a:r>
              <a:rPr lang="nb-NO" altLang="zh-CN" sz="1600" b="0" dirty="0"/>
              <a:t> IEEE </a:t>
            </a:r>
            <a:r>
              <a:rPr lang="nb-NO" altLang="zh-CN" sz="1600" b="0" dirty="0" smtClean="0"/>
              <a:t>802.11-20/1191r0</a:t>
            </a:r>
            <a:endParaRPr lang="en-US" altLang="ko-KR" sz="1600" b="0" dirty="0"/>
          </a:p>
          <a:p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Do you agree to add the following text </a:t>
            </a:r>
            <a:r>
              <a:rPr lang="en-US" altLang="ko-KR" sz="2000" dirty="0" smtClean="0"/>
              <a:t>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SFD?</a:t>
            </a:r>
          </a:p>
          <a:p>
            <a:pPr lvl="1"/>
            <a:r>
              <a:rPr lang="en-US" altLang="ko-KR" sz="1800" dirty="0" smtClean="0"/>
              <a:t>11be supports the following duplication and phase rotation methods which are applied to the data field of the PPDU transmitted to a single user and limited to {MCS0+DCM, </a:t>
            </a:r>
            <a:r>
              <a:rPr lang="en-US" altLang="ko-KR" sz="1800" dirty="0" err="1" smtClean="0"/>
              <a:t>Nss</a:t>
            </a:r>
            <a:r>
              <a:rPr lang="en-US" altLang="ko-KR" sz="1800" dirty="0" smtClean="0"/>
              <a:t>=1}</a:t>
            </a:r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80MHz PPDU, </a:t>
            </a:r>
            <a:r>
              <a:rPr lang="en-US" altLang="ko-KR" sz="1600" dirty="0"/>
              <a:t>484-tone RU is </a:t>
            </a:r>
            <a:r>
              <a:rPr lang="en-US" altLang="ko-KR" sz="1600" dirty="0" smtClean="0"/>
              <a:t>duplicated in reversed order </a:t>
            </a:r>
            <a:r>
              <a:rPr lang="en-US" altLang="ko-KR" sz="1600" dirty="0"/>
              <a:t>and </a:t>
            </a:r>
            <a:r>
              <a:rPr lang="en-US" altLang="ko-KR" sz="1600" dirty="0" smtClean="0"/>
              <a:t>the even </a:t>
            </a:r>
            <a:r>
              <a:rPr lang="en-US" altLang="ko-KR" sz="1600" dirty="0"/>
              <a:t>indexed tones </a:t>
            </a:r>
            <a:r>
              <a:rPr lang="en-US" altLang="ko-KR" sz="1600" dirty="0" smtClean="0"/>
              <a:t>corresponding to the </a:t>
            </a:r>
            <a:r>
              <a:rPr lang="en-US" altLang="ko-KR" sz="1600" dirty="0"/>
              <a:t>duplicated 484-tone RU is multiplied by -1</a:t>
            </a:r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160MHz </a:t>
            </a:r>
            <a:r>
              <a:rPr lang="en-US" altLang="ko-KR" sz="1600" dirty="0"/>
              <a:t>PPDU, </a:t>
            </a:r>
            <a:r>
              <a:rPr lang="en-US" altLang="ko-KR" sz="1600" dirty="0" smtClean="0"/>
              <a:t>996-tone </a:t>
            </a:r>
            <a:r>
              <a:rPr lang="en-US" altLang="ko-KR" sz="1600" dirty="0"/>
              <a:t>RU is duplicated in reversed order </a:t>
            </a:r>
            <a:r>
              <a:rPr lang="en-US" altLang="ko-KR" sz="1600" dirty="0" smtClean="0"/>
              <a:t>and </a:t>
            </a:r>
            <a:r>
              <a:rPr lang="en-US" altLang="ko-KR" sz="1600" dirty="0"/>
              <a:t>the even </a:t>
            </a:r>
            <a:r>
              <a:rPr lang="en-US" altLang="ko-KR" sz="1600" dirty="0" smtClean="0"/>
              <a:t>indexed </a:t>
            </a:r>
            <a:r>
              <a:rPr lang="en-US" altLang="ko-KR" sz="1600" dirty="0"/>
              <a:t>tones corresponding to the duplicated </a:t>
            </a:r>
            <a:r>
              <a:rPr lang="en-US" altLang="ko-KR" sz="1600" dirty="0" smtClean="0"/>
              <a:t>996-tone </a:t>
            </a:r>
            <a:r>
              <a:rPr lang="en-US" altLang="ko-KR" sz="1600" dirty="0"/>
              <a:t>RU is multiplied by -1</a:t>
            </a:r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320MHz </a:t>
            </a:r>
            <a:r>
              <a:rPr lang="en-US" altLang="ko-KR" sz="1600" dirty="0"/>
              <a:t>PPDU, </a:t>
            </a:r>
            <a:r>
              <a:rPr lang="en-US" altLang="ko-KR" sz="1600" dirty="0" smtClean="0"/>
              <a:t>2*996-tone </a:t>
            </a:r>
            <a:r>
              <a:rPr lang="en-US" altLang="ko-KR" sz="1600" dirty="0"/>
              <a:t>RU is duplicated in reversed order </a:t>
            </a:r>
            <a:r>
              <a:rPr lang="en-US" altLang="ko-KR" sz="1600" dirty="0" smtClean="0"/>
              <a:t>and </a:t>
            </a:r>
            <a:r>
              <a:rPr lang="en-US" altLang="ko-KR" sz="1600" dirty="0"/>
              <a:t>the even </a:t>
            </a:r>
            <a:r>
              <a:rPr lang="en-US" altLang="ko-KR" sz="1600" dirty="0" smtClean="0"/>
              <a:t>indexed </a:t>
            </a:r>
            <a:r>
              <a:rPr lang="en-US" altLang="ko-KR" sz="1600" dirty="0"/>
              <a:t>tones corresponding to the duplicated </a:t>
            </a:r>
            <a:r>
              <a:rPr lang="en-US" altLang="ko-KR" sz="1600" dirty="0" smtClean="0"/>
              <a:t>2*996-tone </a:t>
            </a:r>
            <a:r>
              <a:rPr lang="en-US" altLang="ko-KR" sz="1600" dirty="0"/>
              <a:t>RU is multiplied by -1</a:t>
            </a:r>
          </a:p>
          <a:p>
            <a:pPr lvl="2"/>
            <a:r>
              <a:rPr lang="en-US" altLang="ko-KR" sz="1600" dirty="0" smtClean="0"/>
              <a:t>This is for rel. 1</a:t>
            </a:r>
            <a:endParaRPr lang="ko-KR" alt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Y/N/A: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34381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Do you agree to add the following text </a:t>
            </a:r>
            <a:r>
              <a:rPr lang="en-US" altLang="ko-KR" sz="2000" dirty="0" smtClean="0"/>
              <a:t>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SFD?</a:t>
            </a:r>
          </a:p>
          <a:p>
            <a:pPr lvl="1"/>
            <a:r>
              <a:rPr lang="en-US" altLang="ko-KR" sz="1800" dirty="0" smtClean="0"/>
              <a:t>11be supports the following duplication and phase rotation methods which are applied to the data field of the PPDU transmitted to a single user and limited to {MCS0+DCM, </a:t>
            </a:r>
            <a:r>
              <a:rPr lang="en-US" altLang="ko-KR" sz="1800" dirty="0" err="1" smtClean="0"/>
              <a:t>Nss</a:t>
            </a:r>
            <a:r>
              <a:rPr lang="en-US" altLang="ko-KR" sz="1800" dirty="0" smtClean="0"/>
              <a:t>=1}</a:t>
            </a:r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80MHz PPDU, </a:t>
            </a:r>
            <a:r>
              <a:rPr lang="en-US" altLang="ko-KR" sz="1600" dirty="0"/>
              <a:t>484-tone RU is duplicated and </a:t>
            </a:r>
            <a:r>
              <a:rPr lang="en-US" altLang="ko-KR" sz="1600" dirty="0" smtClean="0"/>
              <a:t>the </a:t>
            </a:r>
            <a:r>
              <a:rPr lang="en-US" altLang="ko-KR" sz="1600" dirty="0"/>
              <a:t>odd indexed tones </a:t>
            </a:r>
            <a:r>
              <a:rPr lang="en-US" altLang="ko-KR" sz="1600" dirty="0" smtClean="0"/>
              <a:t>corresponding to the </a:t>
            </a:r>
            <a:r>
              <a:rPr lang="en-US" altLang="ko-KR" sz="1600" dirty="0"/>
              <a:t>duplicated 484-tone RU is multiplied by -1</a:t>
            </a:r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160MHz </a:t>
            </a:r>
            <a:r>
              <a:rPr lang="en-US" altLang="ko-KR" sz="1600" dirty="0"/>
              <a:t>PPDU, </a:t>
            </a:r>
            <a:r>
              <a:rPr lang="en-US" altLang="ko-KR" sz="1600" dirty="0" smtClean="0"/>
              <a:t>996-tone </a:t>
            </a:r>
            <a:r>
              <a:rPr lang="en-US" altLang="ko-KR" sz="1600" dirty="0"/>
              <a:t>RU is duplicated and the odd indexed tones corresponding to the duplicated </a:t>
            </a:r>
            <a:r>
              <a:rPr lang="en-US" altLang="ko-KR" sz="1600" dirty="0" smtClean="0"/>
              <a:t>996-tone </a:t>
            </a:r>
            <a:r>
              <a:rPr lang="en-US" altLang="ko-KR" sz="1600" dirty="0"/>
              <a:t>RU is multiplied by -1</a:t>
            </a:r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320MHz </a:t>
            </a:r>
            <a:r>
              <a:rPr lang="en-US" altLang="ko-KR" sz="1600" dirty="0"/>
              <a:t>PPDU, </a:t>
            </a:r>
            <a:r>
              <a:rPr lang="en-US" altLang="ko-KR" sz="1600" dirty="0" smtClean="0"/>
              <a:t>2*996-tone </a:t>
            </a:r>
            <a:r>
              <a:rPr lang="en-US" altLang="ko-KR" sz="1600" dirty="0"/>
              <a:t>RU is duplicated and the odd indexed tones corresponding to the duplicated </a:t>
            </a:r>
            <a:r>
              <a:rPr lang="en-US" altLang="ko-KR" sz="1600" dirty="0" smtClean="0"/>
              <a:t>2*996-tone </a:t>
            </a:r>
            <a:r>
              <a:rPr lang="en-US" altLang="ko-KR" sz="1600" dirty="0"/>
              <a:t>RU is multiplied by -1</a:t>
            </a:r>
          </a:p>
          <a:p>
            <a:pPr lvl="2"/>
            <a:r>
              <a:rPr lang="en-US" altLang="ko-KR" sz="1600" dirty="0" smtClean="0"/>
              <a:t>This is for rel. 1</a:t>
            </a:r>
            <a:endParaRPr lang="ko-KR" alt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Y/N/A: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74662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this contribution, we </a:t>
            </a:r>
            <a:r>
              <a:rPr lang="en-US" dirty="0" smtClean="0"/>
              <a:t>will discuss </a:t>
            </a:r>
            <a:r>
              <a:rPr lang="en-US" dirty="0"/>
              <a:t>the </a:t>
            </a:r>
            <a:r>
              <a:rPr lang="en-US" dirty="0" smtClean="0"/>
              <a:t>possible </a:t>
            </a:r>
            <a:r>
              <a:rPr lang="en-US" altLang="zh-CN" dirty="0"/>
              <a:t>PAPR Reduction Methods for DUP Mode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7432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To extend the transmission range of the low power indoor Wi-Fi system in 6GHz, </a:t>
            </a:r>
            <a:r>
              <a:rPr lang="en-US" altLang="zh-CN" dirty="0" smtClean="0"/>
              <a:t>the DUP mode is proposed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The following SP on DUP mode has passed</a:t>
            </a:r>
          </a:p>
          <a:p>
            <a:pPr marL="0" indent="0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3429000"/>
            <a:ext cx="5688632" cy="2828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09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The simply duplication in the frequency domain will cause the following problems: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PAPR increase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Time diversity loss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Thus, we </a:t>
            </a:r>
            <a:r>
              <a:rPr lang="en-US" altLang="zh-CN" dirty="0"/>
              <a:t>propose a simple method to reduce the PAPR </a:t>
            </a:r>
            <a:r>
              <a:rPr lang="en-US" altLang="zh-CN" dirty="0" smtClean="0"/>
              <a:t> and make use of the time-domain diversity for DUP mode in </a:t>
            </a:r>
            <a:r>
              <a:rPr lang="en-US" altLang="zh-CN" dirty="0"/>
              <a:t>this </a:t>
            </a:r>
            <a:r>
              <a:rPr lang="en-US" altLang="zh-CN" dirty="0" smtClean="0"/>
              <a:t>contribution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26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DUP mode for reducing PAPR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685800" y="3416821"/>
            <a:ext cx="7770813" cy="3240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 1: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Duplicate all the DCM encoded </a:t>
            </a:r>
            <a:r>
              <a:rPr lang="en-US" altLang="zh-CN" b="1" dirty="0" smtClean="0">
                <a:solidFill>
                  <a:srgbClr val="FF0000"/>
                </a:solidFill>
              </a:rPr>
              <a:t>tones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Negate the </a:t>
            </a:r>
            <a:r>
              <a:rPr lang="en-US" altLang="zh-CN" b="1" dirty="0" smtClean="0">
                <a:solidFill>
                  <a:srgbClr val="FF0000"/>
                </a:solidFill>
              </a:rPr>
              <a:t>odd indexed tones</a:t>
            </a:r>
            <a:r>
              <a:rPr lang="en-US" altLang="zh-CN" dirty="0"/>
              <a:t>(i.e</a:t>
            </a:r>
            <a:r>
              <a:rPr lang="en-US" altLang="zh-CN" dirty="0" smtClean="0"/>
              <a:t>. </a:t>
            </a:r>
            <a:r>
              <a:rPr lang="en-US" altLang="ko-KR" dirty="0" smtClean="0"/>
              <a:t>multiplied </a:t>
            </a:r>
            <a:r>
              <a:rPr lang="en-US" altLang="ko-KR" dirty="0"/>
              <a:t>by -1</a:t>
            </a:r>
            <a:r>
              <a:rPr lang="en-US" altLang="zh-CN" dirty="0"/>
              <a:t>)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/>
              <a:t>of the duplicated part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Option2: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Duplicate all the DCM encoded </a:t>
            </a:r>
            <a:r>
              <a:rPr lang="en-US" altLang="zh-CN" b="1" dirty="0" smtClean="0">
                <a:solidFill>
                  <a:srgbClr val="FF0000"/>
                </a:solidFill>
              </a:rPr>
              <a:t>tones in reverse order</a:t>
            </a:r>
            <a:endParaRPr lang="en-US" altLang="zh-CN" b="1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Negate the </a:t>
            </a:r>
            <a:r>
              <a:rPr lang="en-US" altLang="zh-CN" b="1" dirty="0" smtClean="0">
                <a:solidFill>
                  <a:srgbClr val="FF0000"/>
                </a:solidFill>
              </a:rPr>
              <a:t>even indexed tones</a:t>
            </a:r>
            <a:r>
              <a:rPr lang="en-US" altLang="zh-CN" dirty="0"/>
              <a:t>(i.e</a:t>
            </a:r>
            <a:r>
              <a:rPr lang="en-US" altLang="zh-CN" dirty="0" smtClean="0"/>
              <a:t>. </a:t>
            </a:r>
            <a:r>
              <a:rPr lang="en-US" altLang="ko-KR" dirty="0" smtClean="0"/>
              <a:t>multiplied </a:t>
            </a:r>
            <a:r>
              <a:rPr lang="en-US" altLang="ko-KR" dirty="0"/>
              <a:t>by -1</a:t>
            </a:r>
            <a:r>
              <a:rPr lang="en-US" altLang="zh-CN" dirty="0"/>
              <a:t>)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r>
              <a:rPr lang="en-US" altLang="zh-CN" dirty="0"/>
              <a:t>of the duplicated part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455900"/>
            <a:ext cx="6768752" cy="2026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33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DUP mode for reducing PAPR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685800" y="3416821"/>
            <a:ext cx="7770813" cy="3240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 </a:t>
            </a:r>
            <a:r>
              <a:rPr lang="en-US" altLang="zh-CN" dirty="0" smtClean="0"/>
              <a:t>3([3]1191): </a:t>
            </a: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Duplicate all the DCM encoded tones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Negate the </a:t>
            </a:r>
            <a:r>
              <a:rPr lang="en-US" altLang="zh-CN" b="1" dirty="0" smtClean="0">
                <a:solidFill>
                  <a:srgbClr val="FF0000"/>
                </a:solidFill>
              </a:rPr>
              <a:t>data tones</a:t>
            </a:r>
            <a:r>
              <a:rPr lang="en-US" altLang="zh-CN" dirty="0" smtClean="0"/>
              <a:t>(i.e</a:t>
            </a:r>
            <a:r>
              <a:rPr lang="en-US" altLang="zh-CN" dirty="0" smtClean="0"/>
              <a:t>. </a:t>
            </a:r>
            <a:r>
              <a:rPr lang="en-US" altLang="ko-KR" dirty="0" smtClean="0"/>
              <a:t>multiplied </a:t>
            </a:r>
            <a:r>
              <a:rPr lang="en-US" altLang="ko-KR" dirty="0"/>
              <a:t>by -1</a:t>
            </a:r>
            <a:r>
              <a:rPr lang="en-US" altLang="zh-CN" dirty="0"/>
              <a:t>)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/>
              <a:t>of the </a:t>
            </a:r>
            <a:r>
              <a:rPr lang="en-US" altLang="zh-CN" b="1" dirty="0" smtClean="0">
                <a:solidFill>
                  <a:srgbClr val="FF0000"/>
                </a:solidFill>
              </a:rPr>
              <a:t>lower half </a:t>
            </a:r>
            <a:r>
              <a:rPr lang="en-US" altLang="zh-CN" dirty="0" smtClean="0"/>
              <a:t>of the duplicated </a:t>
            </a:r>
            <a:r>
              <a:rPr lang="en-US" altLang="zh-CN" dirty="0" smtClean="0"/>
              <a:t>part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Option 4 </a:t>
            </a:r>
            <a:r>
              <a:rPr lang="en-US" altLang="zh-CN" dirty="0" smtClean="0"/>
              <a:t>([2]1135): </a:t>
            </a: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Duplicate all the DCM encoded </a:t>
            </a:r>
            <a:r>
              <a:rPr lang="en-US" altLang="zh-CN" dirty="0" smtClean="0"/>
              <a:t>tones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Negate </a:t>
            </a:r>
            <a:r>
              <a:rPr lang="en-US" altLang="zh-CN" dirty="0"/>
              <a:t>the </a:t>
            </a:r>
            <a:r>
              <a:rPr lang="en-US" altLang="zh-CN" b="1" dirty="0" smtClean="0">
                <a:solidFill>
                  <a:srgbClr val="FF0000"/>
                </a:solidFill>
              </a:rPr>
              <a:t>data tones</a:t>
            </a:r>
            <a:r>
              <a:rPr lang="en-US" altLang="zh-CN" dirty="0" smtClean="0"/>
              <a:t>(i.e</a:t>
            </a:r>
            <a:r>
              <a:rPr lang="en-US" altLang="zh-CN" dirty="0" smtClean="0"/>
              <a:t>. </a:t>
            </a:r>
            <a:r>
              <a:rPr lang="en-US" altLang="ko-KR" dirty="0" smtClean="0"/>
              <a:t>multiplied </a:t>
            </a:r>
            <a:r>
              <a:rPr lang="en-US" altLang="ko-KR" dirty="0"/>
              <a:t>by -1</a:t>
            </a:r>
            <a:r>
              <a:rPr lang="en-US" altLang="zh-CN" dirty="0"/>
              <a:t>)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r>
              <a:rPr lang="en-US" altLang="zh-CN" dirty="0"/>
              <a:t>of the </a:t>
            </a:r>
            <a:r>
              <a:rPr lang="en-US" altLang="zh-CN" b="1" dirty="0" smtClean="0">
                <a:solidFill>
                  <a:srgbClr val="FF0000"/>
                </a:solidFill>
              </a:rPr>
              <a:t>upper </a:t>
            </a:r>
            <a:r>
              <a:rPr lang="en-US" altLang="zh-CN" b="1" dirty="0">
                <a:solidFill>
                  <a:srgbClr val="FF0000"/>
                </a:solidFill>
              </a:rPr>
              <a:t>half </a:t>
            </a:r>
            <a:r>
              <a:rPr lang="en-US" altLang="zh-CN" dirty="0"/>
              <a:t>of duplicated </a:t>
            </a:r>
            <a:r>
              <a:rPr lang="en-US" altLang="zh-CN" dirty="0" smtClean="0"/>
              <a:t>part </a:t>
            </a:r>
            <a:endParaRPr lang="en-US" altLang="zh-CN" dirty="0"/>
          </a:p>
          <a:p>
            <a:pPr lvl="1"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455900"/>
            <a:ext cx="6768752" cy="2026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10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Experiment Setup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522114"/>
            <a:ext cx="7770813" cy="4113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BPSK with DCM defined in 11ax is used to create the data tones for lower half bandwidth(RU 484 for 80M DUP, RU996 for 160M DUP, RU 2*996 for 320M DUP)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EHT tone plan is used and the pilot value is set follows the HE(Pilot tone index for RU 484L is [-494	-468	-426	-400	-360	-334	-292	-266</a:t>
            </a:r>
            <a:r>
              <a:rPr lang="en-US" altLang="zh-CN" sz="2000" dirty="0"/>
              <a:t>	-246	-220	-178	-152	-112</a:t>
            </a:r>
            <a:r>
              <a:rPr lang="en-US" altLang="zh-CN" sz="2000" dirty="0" smtClean="0"/>
              <a:t>], </a:t>
            </a:r>
            <a:r>
              <a:rPr lang="en-US" altLang="zh-CN" sz="2000" dirty="0"/>
              <a:t>Pilot tone index for RU 996 is [-468 -400 -334 -266 -220 -152 -86 -18  18  86  152   220   266   334   400   468</a:t>
            </a:r>
            <a:r>
              <a:rPr lang="en-US" altLang="zh-CN" sz="2000" dirty="0" smtClean="0"/>
              <a:t>]… )</a:t>
            </a:r>
          </a:p>
          <a:p>
            <a:pPr>
              <a:buFont typeface="Wingdings" panose="05000000000000000000" pitchFamily="2" charset="2"/>
              <a:buChar char="l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5709408"/>
            <a:ext cx="4139494" cy="51122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679" y="4363143"/>
            <a:ext cx="4038600" cy="1085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3625" y="4348855"/>
            <a:ext cx="4086225" cy="111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15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Experiment Setup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3100" y="1628800"/>
            <a:ext cx="7770813" cy="4113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The value for data tones are assumed to be random 1 and -1 values with </a:t>
            </a:r>
            <a:r>
              <a:rPr lang="en-US" altLang="zh-CN" sz="2000" dirty="0"/>
              <a:t>equal </a:t>
            </a:r>
            <a:r>
              <a:rPr lang="en-US" altLang="zh-CN" sz="2000" dirty="0" smtClean="0"/>
              <a:t>probability after the LDPC tone mapper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Four times up-sampling is used to calculate the PAPR value(i.e. IFFT size=4096 for 80M DUP, </a:t>
            </a:r>
            <a:r>
              <a:rPr lang="en-US" altLang="zh-CN" sz="2000" dirty="0"/>
              <a:t>IFFT size=4096 for 80M </a:t>
            </a:r>
            <a:r>
              <a:rPr lang="en-US" altLang="zh-CN" sz="2000" dirty="0" smtClean="0"/>
              <a:t>DUP, </a:t>
            </a:r>
            <a:r>
              <a:rPr lang="en-US" altLang="zh-CN" sz="2000" dirty="0"/>
              <a:t>IFFT </a:t>
            </a:r>
            <a:r>
              <a:rPr lang="en-US" altLang="zh-CN" sz="2000" dirty="0" smtClean="0"/>
              <a:t>size=8192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160M DUP, </a:t>
            </a:r>
            <a:r>
              <a:rPr lang="en-US" altLang="zh-CN" sz="2000" dirty="0"/>
              <a:t>IFFT </a:t>
            </a:r>
            <a:r>
              <a:rPr lang="en-US" altLang="zh-CN" sz="2000" dirty="0" smtClean="0"/>
              <a:t>size=16384 </a:t>
            </a:r>
            <a:r>
              <a:rPr lang="en-US" altLang="zh-CN" sz="2000" dirty="0"/>
              <a:t>for 160M DUP</a:t>
            </a:r>
            <a:r>
              <a:rPr lang="en-US" altLang="zh-CN" sz="2000" dirty="0" smtClean="0"/>
              <a:t>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There are 100 data OFDM symbols in each frame, and 10k frames are tested for each bandwidth</a:t>
            </a:r>
          </a:p>
          <a:p>
            <a:pPr>
              <a:buFont typeface="Wingdings" panose="05000000000000000000" pitchFamily="2" charset="2"/>
              <a:buChar char="l"/>
            </a:pP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943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PAPR results for 80M DUP</a:t>
            </a:r>
            <a:endParaRPr lang="zh-CN" altLang="en-US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91208"/>
            <a:ext cx="6553200" cy="4848225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="" xmlns:a16="http://schemas.microsoft.com/office/drawing/2014/main" id="{BCF64DD0-FE89-604E-8E61-A53483904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163266"/>
              </p:ext>
            </p:extLst>
          </p:nvPr>
        </p:nvGraphicFramePr>
        <p:xfrm>
          <a:off x="6228185" y="2924944"/>
          <a:ext cx="2520279" cy="2328474"/>
        </p:xfrm>
        <a:graphic>
          <a:graphicData uri="http://schemas.openxmlformats.org/drawingml/2006/table">
            <a:tbl>
              <a:tblPr firstRow="1" bandRow="1"/>
              <a:tblGrid>
                <a:gridCol w="1152127">
                  <a:extLst>
                    <a:ext uri="{9D8B030D-6E8A-4147-A177-3AD203B41FA5}">
                      <a16:colId xmlns="" xmlns:a16="http://schemas.microsoft.com/office/drawing/2014/main" val="1762757377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105880559"/>
                    </a:ext>
                  </a:extLst>
                </a:gridCol>
              </a:tblGrid>
              <a:tr h="3118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Scheme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Median </a:t>
                      </a:r>
                      <a:r>
                        <a:rPr lang="en-US" sz="1200" b="1" dirty="0"/>
                        <a:t>PAPR 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9232521"/>
                  </a:ext>
                </a:extLst>
              </a:tr>
              <a:tr h="31187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8.3446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74910484"/>
                  </a:ext>
                </a:extLst>
              </a:tr>
              <a:tr h="31187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Simple-DUP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10.7849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43121907"/>
                  </a:ext>
                </a:extLst>
              </a:tr>
              <a:tr h="3118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Option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8.6163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18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Option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8.3571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18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Option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8.6724</a:t>
                      </a:r>
                      <a:endParaRPr lang="en-US" sz="1200" dirty="0"/>
                    </a:p>
                  </a:txBody>
                  <a:tcPr/>
                </a:tc>
              </a:tr>
              <a:tr h="3118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Option 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8.6423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41666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397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4380</TotalTime>
  <Words>827</Words>
  <Application>Microsoft Office PowerPoint</Application>
  <PresentationFormat>全屏显示(4:3)</PresentationFormat>
  <Paragraphs>140</Paragraphs>
  <Slides>14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1" baseType="lpstr">
      <vt:lpstr>Arial Unicode MS</vt:lpstr>
      <vt:lpstr>굴림</vt:lpstr>
      <vt:lpstr>MS Gothic</vt:lpstr>
      <vt:lpstr>Arial</vt:lpstr>
      <vt:lpstr>Times New Roman</vt:lpstr>
      <vt:lpstr>Wingdings</vt:lpstr>
      <vt:lpstr>Office 主题</vt:lpstr>
      <vt:lpstr>Discussions on PAPR Reduction Methods for DUP Mode</vt:lpstr>
      <vt:lpstr>Abstract</vt:lpstr>
      <vt:lpstr>Introduction</vt:lpstr>
      <vt:lpstr>Motivation</vt:lpstr>
      <vt:lpstr>Proposed DUP mode for reducing PAPR</vt:lpstr>
      <vt:lpstr>Proposed DUP mode for reducing PAPR</vt:lpstr>
      <vt:lpstr>Experiment Setup</vt:lpstr>
      <vt:lpstr>Experiment Setup</vt:lpstr>
      <vt:lpstr>PAPR results for 80M DUP</vt:lpstr>
      <vt:lpstr>PAPR results for 160M DUP</vt:lpstr>
      <vt:lpstr>PAPR results for 320M DUP</vt:lpstr>
      <vt:lpstr>References</vt:lpstr>
      <vt:lpstr>SP1</vt:lpstr>
      <vt:lpstr>SP2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sensing and feedback procedure</dc:title>
  <dc:creator>liuchenchen</dc:creator>
  <cp:lastModifiedBy>liuchenchen</cp:lastModifiedBy>
  <cp:revision>170</cp:revision>
  <cp:lastPrinted>1601-01-01T00:00:00Z</cp:lastPrinted>
  <dcterms:created xsi:type="dcterms:W3CDTF">2020-06-15T07:09:50Z</dcterms:created>
  <dcterms:modified xsi:type="dcterms:W3CDTF">2020-08-11T12:46:36Z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(3)Oh8D6CHnKlZjyhrkJR4yPdFAXU0RwV3dPIC76VE5e7ZNcNI3vIzMbLL7LQFpk0p+3+OIR2r1
xaSJsyZNz9jS98+4NnHxuBWh78VqnS6ZYp2SzTcwNKROxNo1XM+mc8RBESsSOu/BNV65leCC
Q6/C84GI9uB2PRlP1FWvu7anoKMiKUxT60fy9zwePeTcxo/TtszKeRe+Z4QvynBR6aaWfGZc
hqyInBdiLvlTkCmopd</vt:lpwstr>
  </property>
  <property fmtid="{D5CDD505-2E9C-101B-9397-08002B2CF9AE}" pid="3" name="_2015_ms_pID_7253431">
    <vt:lpwstr>jM/dKiGk1CbV2yPLa+t16DNERv82Mh3zUmokokt2nRaHCsa2dB2chM
dI8QyNrjLaVstSFNVyHdLXdohBzTq+HpGMMHphaveMfSxnHsnOETEQlmPdaQuyOBPmrvVLZ0
uZy2U/ovMuLQ9y5GPKTsQmPuxtz3KbRFR+vLqD9CCxJVbVjHT6OaH7RcaXgOtCbzYQbCXU/U
Jydi93RECMZEJXw19uVuc4Hj19jNgg0PE3io</vt:lpwstr>
  </property>
  <property fmtid="{D5CDD505-2E9C-101B-9397-08002B2CF9AE}" pid="4" name="_2015_ms_pID_7253432">
    <vt:lpwstr>5w==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1596955606</vt:lpwstr>
  </property>
</Properties>
</file>