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28" r:id="rId17"/>
    <p:sldId id="329" r:id="rId18"/>
    <p:sldId id="297" r:id="rId19"/>
    <p:sldId id="314" r:id="rId20"/>
    <p:sldId id="264" r:id="rId21"/>
    <p:sldId id="319" r:id="rId22"/>
    <p:sldId id="324" r:id="rId23"/>
    <p:sldId id="322" r:id="rId24"/>
    <p:sldId id="321" r:id="rId25"/>
    <p:sldId id="320" r:id="rId26"/>
    <p:sldId id="327" r:id="rId27"/>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802.11-20/1205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Aufust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802.11-20/1205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Aufust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802.11-20/1205</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802.11-20/1205</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802.11-20/1205</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August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August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August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August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802.11-20/1205r0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August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August 11,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2020-08-11</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179"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September meeting</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D1637-B2CC-A240-93EE-D6789AB76DFF}"/>
              </a:ext>
            </a:extLst>
          </p:cNvPr>
          <p:cNvSpPr>
            <a:spLocks noGrp="1"/>
          </p:cNvSpPr>
          <p:nvPr>
            <p:ph type="title"/>
          </p:nvPr>
        </p:nvSpPr>
        <p:spPr/>
        <p:txBody>
          <a:bodyPr/>
          <a:lstStyle/>
          <a:p>
            <a:r>
              <a:rPr lang="en-US" dirty="0"/>
              <a:t>TG Leadership Election</a:t>
            </a:r>
          </a:p>
        </p:txBody>
      </p:sp>
      <p:sp>
        <p:nvSpPr>
          <p:cNvPr id="3" name="Content Placeholder 2">
            <a:extLst>
              <a:ext uri="{FF2B5EF4-FFF2-40B4-BE49-F238E27FC236}">
                <a16:creationId xmlns:a16="http://schemas.microsoft.com/office/drawing/2014/main" id="{2B21468C-52DE-7D45-A605-D5339662BF77}"/>
              </a:ext>
            </a:extLst>
          </p:cNvPr>
          <p:cNvSpPr>
            <a:spLocks noGrp="1"/>
          </p:cNvSpPr>
          <p:nvPr>
            <p:ph idx="1"/>
          </p:nvPr>
        </p:nvSpPr>
        <p:spPr/>
        <p:txBody>
          <a:bodyPr/>
          <a:lstStyle/>
          <a:p>
            <a:r>
              <a:rPr lang="en-US" dirty="0"/>
              <a:t>TG Chair</a:t>
            </a:r>
          </a:p>
          <a:p>
            <a:pPr marL="285750" indent="-285750">
              <a:buFont typeface="Arial" panose="020B0604020202020204" pitchFamily="34" charset="0"/>
              <a:buChar char="•"/>
            </a:pPr>
            <a:r>
              <a:rPr lang="en-US" dirty="0"/>
              <a:t>Appointed by WG Chair</a:t>
            </a:r>
          </a:p>
          <a:p>
            <a:pPr marL="285750" indent="-285750">
              <a:buFont typeface="Arial" panose="020B0604020202020204" pitchFamily="34" charset="0"/>
              <a:buChar char="•"/>
            </a:pPr>
            <a:r>
              <a:rPr lang="en-US" dirty="0"/>
              <a:t>Affirmed by WG vote (during plenary)</a:t>
            </a:r>
          </a:p>
          <a:p>
            <a:pPr marL="285750" indent="-285750">
              <a:buFont typeface="Arial" panose="020B0604020202020204" pitchFamily="34" charset="0"/>
              <a:buChar char="•"/>
            </a:pPr>
            <a:r>
              <a:rPr lang="en-US" dirty="0"/>
              <a:t>No actions for TG</a:t>
            </a:r>
          </a:p>
          <a:p>
            <a:pPr marL="285750" indent="-285750">
              <a:buFont typeface="Arial" panose="020B0604020202020204" pitchFamily="34" charset="0"/>
              <a:buChar char="•"/>
            </a:pPr>
            <a:endParaRPr lang="en-US" dirty="0"/>
          </a:p>
          <a:p>
            <a:pPr marL="0" indent="0"/>
            <a:r>
              <a:rPr lang="en-US" dirty="0"/>
              <a:t>TG Vice Chairs</a:t>
            </a:r>
          </a:p>
          <a:p>
            <a:pPr marL="285750" indent="-285750">
              <a:buFont typeface="Arial" panose="020B0604020202020204" pitchFamily="34" charset="0"/>
              <a:buChar char="•"/>
            </a:pPr>
            <a:r>
              <a:rPr lang="en-US" dirty="0"/>
              <a:t>Election by TG</a:t>
            </a:r>
          </a:p>
          <a:p>
            <a:pPr marL="285750" indent="-285750">
              <a:buFont typeface="Arial" panose="020B0604020202020204" pitchFamily="34" charset="0"/>
              <a:buChar char="•"/>
            </a:pPr>
            <a:r>
              <a:rPr lang="en-US" dirty="0"/>
              <a:t>Affirmed by WG Vote</a:t>
            </a:r>
          </a:p>
          <a:p>
            <a:pPr marL="285750" indent="-285750">
              <a:buFont typeface="Arial" panose="020B0604020202020204" pitchFamily="34" charset="0"/>
              <a:buChar char="•"/>
            </a:pPr>
            <a:endParaRPr lang="en-US" dirty="0"/>
          </a:p>
          <a:p>
            <a:pPr marL="0" indent="0"/>
            <a:r>
              <a:rPr lang="en-US" dirty="0"/>
              <a:t>Editor and Secretary</a:t>
            </a:r>
          </a:p>
          <a:p>
            <a:pPr marL="285750" indent="-285750">
              <a:buFont typeface="Arial" panose="020B0604020202020204" pitchFamily="34" charset="0"/>
              <a:buChar char="•"/>
            </a:pPr>
            <a:r>
              <a:rPr lang="en-US" dirty="0"/>
              <a:t>Appointed by TG Chair</a:t>
            </a:r>
          </a:p>
        </p:txBody>
      </p:sp>
      <p:sp>
        <p:nvSpPr>
          <p:cNvPr id="4" name="Slide Number Placeholder 3">
            <a:extLst>
              <a:ext uri="{FF2B5EF4-FFF2-40B4-BE49-F238E27FC236}">
                <a16:creationId xmlns:a16="http://schemas.microsoft.com/office/drawing/2014/main" id="{E3BF71B3-103E-AC49-A972-A14887E986C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0545F8A-927F-2549-BA00-0D45B14715C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F53971-E530-7546-AA18-9DEB2E397FB7}"/>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1390150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Comment resolution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93162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August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August 11,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August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July 7</a:t>
            </a:r>
          </a:p>
          <a:p>
            <a:pPr lvl="1">
              <a:buFont typeface="Arial" panose="020B0604020202020204" pitchFamily="34" charset="0"/>
              <a:buChar char="•"/>
            </a:pPr>
            <a:r>
              <a:rPr lang="en-US" dirty="0"/>
              <a:t>July 14 (online plenary)</a:t>
            </a:r>
          </a:p>
          <a:p>
            <a:pPr lvl="1">
              <a:buFont typeface="Arial" panose="020B0604020202020204" pitchFamily="34" charset="0"/>
              <a:buChar char="•"/>
            </a:pPr>
            <a:r>
              <a:rPr lang="en-US" dirty="0"/>
              <a:t>July 28</a:t>
            </a:r>
          </a:p>
          <a:p>
            <a:pPr lvl="1">
              <a:buFont typeface="Arial" panose="020B0604020202020204" pitchFamily="34" charset="0"/>
              <a:buChar char="•"/>
            </a:pPr>
            <a:r>
              <a:rPr lang="en-US" dirty="0"/>
              <a:t>August 11</a:t>
            </a:r>
          </a:p>
          <a:p>
            <a:pPr lvl="1">
              <a:buFont typeface="Arial" panose="020B0604020202020204" pitchFamily="34" charset="0"/>
              <a:buChar char="•"/>
            </a:pPr>
            <a:r>
              <a:rPr lang="en-US" dirty="0"/>
              <a:t>August 25</a:t>
            </a:r>
          </a:p>
          <a:p>
            <a:pPr lvl="1">
              <a:buFont typeface="Arial" panose="020B0604020202020204" pitchFamily="34" charset="0"/>
              <a:buChar char="•"/>
            </a:pPr>
            <a:r>
              <a:rPr lang="en-US" dirty="0"/>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August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Tree>
    <p:extLst>
      <p:ext uri="{BB962C8B-B14F-4D97-AF65-F5344CB8AC3E}">
        <p14:creationId xmlns:p14="http://schemas.microsoft.com/office/powerpoint/2010/main" val="3438742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r>
              <a:rPr lang="en-GB" sz="800" dirty="0"/>
              <a:t>Join the </a:t>
            </a:r>
            <a:r>
              <a:rPr lang="en-GB" sz="800" dirty="0" err="1"/>
              <a:t>Webex</a:t>
            </a:r>
            <a:r>
              <a:rPr lang="en-GB" sz="800" dirty="0"/>
              <a:t> meeting here:</a:t>
            </a:r>
          </a:p>
          <a:p>
            <a:r>
              <a:rPr lang="en-GB" sz="800" dirty="0"/>
              <a:t>https://</a:t>
            </a:r>
            <a:r>
              <a:rPr lang="en-GB" sz="800" dirty="0" err="1"/>
              <a:t>ieeesa.webex.com</a:t>
            </a:r>
            <a:r>
              <a:rPr lang="en-GB" sz="800" dirty="0"/>
              <a:t>/</a:t>
            </a:r>
            <a:r>
              <a:rPr lang="en-GB" sz="800" dirty="0" err="1"/>
              <a:t>ieeesa</a:t>
            </a:r>
            <a:r>
              <a:rPr lang="en-GB" sz="800" dirty="0"/>
              <a:t>/</a:t>
            </a:r>
            <a:r>
              <a:rPr lang="en-GB" sz="800" dirty="0" err="1"/>
              <a:t>j.php?MTID</a:t>
            </a:r>
            <a:r>
              <a:rPr lang="en-GB" sz="800" dirty="0"/>
              <a:t>=m026a138f6647db435c2f9d9c8027f3cf</a:t>
            </a:r>
          </a:p>
          <a:p>
            <a:endParaRPr lang="en-GB" sz="800" dirty="0"/>
          </a:p>
          <a:p>
            <a:r>
              <a:rPr lang="en-GB" sz="800" dirty="0"/>
              <a:t>Meeting number: 716 454 249</a:t>
            </a:r>
          </a:p>
          <a:p>
            <a:r>
              <a:rPr lang="en-GB" sz="800" dirty="0"/>
              <a:t>Meeting password: wireless (94735377 from phones and video systems)</a:t>
            </a:r>
          </a:p>
          <a:p>
            <a:endParaRPr lang="en-GB" sz="800" dirty="0"/>
          </a:p>
          <a:p>
            <a:r>
              <a:rPr lang="en-GB" sz="800" dirty="0"/>
              <a:t>Join by phone:</a:t>
            </a:r>
          </a:p>
          <a:p>
            <a:r>
              <a:rPr lang="en-GB" sz="800" dirty="0"/>
              <a:t>   Tap to call in from a mobile device (attendees only)</a:t>
            </a:r>
          </a:p>
          <a:p>
            <a:r>
              <a:rPr lang="en-GB" sz="800" dirty="0"/>
              <a:t>  &lt;a </a:t>
            </a:r>
            <a:r>
              <a:rPr lang="en-GB" sz="800" dirty="0" err="1"/>
              <a:t>href</a:t>
            </a:r>
            <a:r>
              <a:rPr lang="en-GB" sz="800" dirty="0"/>
              <a:t>="</a:t>
            </a:r>
            <a:r>
              <a:rPr lang="en-GB" sz="800" dirty="0" err="1"/>
              <a:t>tel</a:t>
            </a:r>
            <a:r>
              <a:rPr lang="en-GB" sz="800" dirty="0"/>
              <a:t>:+1-408-418-9388,,*716454249##"&gt;+1-408-418-9388&lt;/a&gt; USA Toll&lt;</a:t>
            </a:r>
            <a:r>
              <a:rPr lang="en-GB" sz="800" dirty="0" err="1"/>
              <a:t>br</a:t>
            </a:r>
            <a:r>
              <a:rPr lang="en-GB" sz="800" dirty="0"/>
              <a:t>&gt;&lt;a </a:t>
            </a:r>
            <a:r>
              <a:rPr lang="en-GB" sz="800" dirty="0" err="1"/>
              <a:t>href</a:t>
            </a:r>
            <a:r>
              <a:rPr lang="en-GB" sz="800" dirty="0"/>
              <a:t>="https://</a:t>
            </a:r>
            <a:r>
              <a:rPr lang="en-GB" sz="800" dirty="0" err="1"/>
              <a:t>ieeesa.webex.com</a:t>
            </a:r>
            <a:r>
              <a:rPr lang="en-GB" sz="800" dirty="0"/>
              <a:t>/</a:t>
            </a:r>
            <a:r>
              <a:rPr lang="en-GB" sz="800" dirty="0" err="1"/>
              <a:t>ieeesa</a:t>
            </a:r>
            <a:r>
              <a:rPr lang="en-GB" sz="800" dirty="0"/>
              <a:t>/</a:t>
            </a:r>
            <a:r>
              <a:rPr lang="en-GB" sz="800" dirty="0" err="1"/>
              <a:t>globalcallin.php?MTID</a:t>
            </a:r>
            <a:r>
              <a:rPr lang="en-GB" sz="800" dirty="0"/>
              <a:t>=m026a138f6647db435c2f9d9c8027f3cf"&gt;Global call-in numbers&lt;/a&gt;</a:t>
            </a:r>
          </a:p>
          <a:p>
            <a:r>
              <a:rPr lang="en-GB" sz="800" dirty="0"/>
              <a:t>Access code: 716 454 249</a:t>
            </a:r>
          </a:p>
          <a:p>
            <a:endParaRPr lang="en-GB" sz="800" dirty="0"/>
          </a:p>
          <a:p>
            <a:r>
              <a:rPr lang="en-GB" sz="800" dirty="0"/>
              <a:t>Join from a video system or application</a:t>
            </a:r>
          </a:p>
          <a:p>
            <a:r>
              <a:rPr lang="en-GB" sz="800" dirty="0"/>
              <a:t>   Dial &lt;a </a:t>
            </a:r>
            <a:r>
              <a:rPr lang="en-GB" sz="800" dirty="0" err="1"/>
              <a:t>href</a:t>
            </a:r>
            <a:r>
              <a:rPr lang="en-GB" sz="800" dirty="0"/>
              <a:t>="sip:716454249@ieeesa.webex.com"&gt;716454249@ieeesa.webex.com&lt;/a&gt;</a:t>
            </a:r>
          </a:p>
          <a:p>
            <a:r>
              <a:rPr lang="en-GB" sz="800" dirty="0"/>
              <a:t>You can also dial 173.243.2.68 and enter your meeting number.</a:t>
            </a:r>
          </a:p>
          <a:p>
            <a:endParaRPr lang="en-GB" sz="800" dirty="0"/>
          </a:p>
          <a:p>
            <a:r>
              <a:rPr lang="en-GB" sz="800" dirty="0"/>
              <a:t>Join using Microsoft Lync or Microsoft Skype for Business</a:t>
            </a:r>
          </a:p>
          <a:p>
            <a:r>
              <a:rPr lang="en-GB" sz="800" dirty="0"/>
              <a:t>Dial &lt;a </a:t>
            </a:r>
            <a:r>
              <a:rPr lang="en-GB" sz="800" dirty="0" err="1"/>
              <a:t>href</a:t>
            </a:r>
            <a:r>
              <a:rPr lang="en-GB" sz="800" dirty="0"/>
              <a:t>="sip:716454249.ieeesa@lync.webex.com"&gt;716454249.ieeesa@lync.webex.com&lt;/a&gt;</a:t>
            </a:r>
          </a:p>
          <a:p>
            <a:endParaRPr lang="en-GB" sz="800" dirty="0"/>
          </a:p>
          <a:p>
            <a:r>
              <a:rPr lang="en-GB" sz="800" dirty="0"/>
              <a:t>Need help? Go to &lt;a </a:t>
            </a:r>
            <a:r>
              <a:rPr lang="en-GB" sz="800" dirty="0" err="1"/>
              <a:t>href</a:t>
            </a:r>
            <a:r>
              <a:rPr lang="en-GB" sz="800" dirty="0"/>
              <a:t>="http://</a:t>
            </a:r>
            <a:r>
              <a:rPr lang="en-GB" sz="800" dirty="0" err="1"/>
              <a:t>help.webex.com</a:t>
            </a:r>
            <a:r>
              <a:rPr lang="en-GB" sz="800" dirty="0"/>
              <a:t>"&gt;http://</a:t>
            </a:r>
            <a:r>
              <a:rPr lang="en-GB" sz="800" dirty="0" err="1"/>
              <a:t>help.webex.com</a:t>
            </a:r>
            <a:r>
              <a:rPr lang="en-GB" sz="800" dirty="0"/>
              <a:t>&lt;/a&gt;</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1657350" y="1275606"/>
            <a:ext cx="5828110"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de-DE" sz="1500" dirty="0" err="1"/>
              <a:t>TGai</a:t>
            </a:r>
            <a:r>
              <a:rPr lang="de-DE" sz="1500" dirty="0"/>
              <a:t> </a:t>
            </a:r>
            <a:r>
              <a:rPr lang="de-DE" sz="1500" dirty="0" err="1"/>
              <a:t>Architecture</a:t>
            </a:r>
            <a:r>
              <a:rPr lang="de-DE" sz="1500" dirty="0"/>
              <a:t> </a:t>
            </a:r>
            <a:r>
              <a:rPr lang="de-DE" sz="1500" dirty="0" err="1"/>
              <a:t>Discussion</a:t>
            </a:r>
            <a:r>
              <a:rPr lang="de-DE" sz="1500" dirty="0"/>
              <a:t> (11-20/1205; McCann)</a:t>
            </a:r>
          </a:p>
          <a:p>
            <a:pPr>
              <a:buFont typeface="Arial" panose="020B0604020202020204" pitchFamily="34" charset="0"/>
              <a:buChar char="•"/>
            </a:pPr>
            <a:r>
              <a:rPr lang="de-DE" sz="1500" dirty="0"/>
              <a:t>Comment </a:t>
            </a:r>
            <a:r>
              <a:rPr lang="de-DE" sz="1500" dirty="0" err="1"/>
              <a:t>resolution</a:t>
            </a:r>
            <a:r>
              <a:rPr lang="de-DE" sz="1500" dirty="0"/>
              <a:t> </a:t>
            </a:r>
          </a:p>
          <a:p>
            <a:pPr lvl="1">
              <a:buFont typeface="Arial" panose="020B0604020202020204" pitchFamily="34" charset="0"/>
              <a:buChar char="•"/>
            </a:pPr>
            <a:r>
              <a:rPr lang="de-DE" sz="1200" dirty="0"/>
              <a:t>CC31 </a:t>
            </a:r>
            <a:r>
              <a:rPr lang="de-DE" sz="1200" dirty="0" err="1"/>
              <a:t>Resolutions</a:t>
            </a:r>
            <a:r>
              <a:rPr lang="de-DE" sz="1200" dirty="0"/>
              <a:t> </a:t>
            </a:r>
            <a:r>
              <a:rPr lang="de-DE" sz="1200" dirty="0" err="1"/>
              <a:t>Assigned</a:t>
            </a:r>
            <a:r>
              <a:rPr lang="de-DE" sz="1200" dirty="0"/>
              <a:t> </a:t>
            </a:r>
            <a:r>
              <a:rPr lang="de-DE" sz="1200" dirty="0" err="1"/>
              <a:t>to</a:t>
            </a:r>
            <a:r>
              <a:rPr lang="de-DE" sz="1200" dirty="0"/>
              <a:t> Morioka (11-20/1204; Morioka)</a:t>
            </a:r>
          </a:p>
          <a:p>
            <a:pPr lvl="1">
              <a:buFont typeface="Arial" panose="020B0604020202020204" pitchFamily="34" charset="0"/>
              <a:buChar char="•"/>
            </a:pPr>
            <a:r>
              <a:rPr lang="de-DE" sz="1200" dirty="0"/>
              <a:t>Initial </a:t>
            </a:r>
            <a:r>
              <a:rPr lang="de-DE" sz="1200" dirty="0" err="1"/>
              <a:t>comment</a:t>
            </a:r>
            <a:r>
              <a:rPr lang="de-DE" sz="1200" dirty="0"/>
              <a:t> </a:t>
            </a:r>
            <a:r>
              <a:rPr lang="de-DE" sz="1200" dirty="0" err="1"/>
              <a:t>resolution</a:t>
            </a:r>
            <a:r>
              <a:rPr lang="de-DE" sz="1200"/>
              <a:t> (McCann)</a:t>
            </a:r>
            <a:endParaRPr lang="de-DE" sz="1200" dirty="0"/>
          </a:p>
          <a:p>
            <a:pPr>
              <a:buFont typeface="Arial" panose="020B0604020202020204" pitchFamily="34" charset="0"/>
              <a:buChar char="•"/>
            </a:pPr>
            <a:r>
              <a:rPr lang="en-US" sz="1500" dirty="0"/>
              <a:t>AOB</a:t>
            </a:r>
          </a:p>
          <a:p>
            <a:pPr>
              <a:buFont typeface="Arial" panose="020B0604020202020204" pitchFamily="34" charset="0"/>
              <a:buChar char="•"/>
            </a:pPr>
            <a:r>
              <a:rPr lang="en-US" sz="15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604</TotalTime>
  <Words>2030</Words>
  <Application>Microsoft Macintosh PowerPoint</Application>
  <PresentationFormat>On-screen Show (16:9)</PresentationFormat>
  <Paragraphs>254</Paragraphs>
  <Slides>26</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vt:lpstr>
      <vt:lpstr>Calibri</vt:lpstr>
      <vt:lpstr>Monotype Sorts</vt:lpstr>
      <vt:lpstr>Times New Roman</vt:lpstr>
      <vt:lpstr>802-11-BCS-Chair-Slides-Template</vt:lpstr>
      <vt:lpstr>Document</vt:lpstr>
      <vt:lpstr>Agenda TGbc Telco August 11,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Plan for September meeting</vt:lpstr>
      <vt:lpstr>TG Leadership Election</vt:lpstr>
      <vt:lpstr>Comment resolution</vt:lpstr>
      <vt:lpstr>AOB</vt:lpstr>
      <vt:lpstr>Adjourn</vt:lpstr>
      <vt:lpstr>References</vt:lpstr>
      <vt:lpstr>Telco Schedule</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02 2020 TGbc Telco Agenda</dc:title>
  <dc:subject/>
  <dc:creator>Marc Emmelmann</dc:creator>
  <cp:keywords/>
  <dc:description/>
  <cp:lastModifiedBy>Emmelmann, Marc</cp:lastModifiedBy>
  <cp:revision>80</cp:revision>
  <cp:lastPrinted>1601-01-01T00:00:00Z</cp:lastPrinted>
  <dcterms:created xsi:type="dcterms:W3CDTF">2020-02-25T15:01:23Z</dcterms:created>
  <dcterms:modified xsi:type="dcterms:W3CDTF">2020-08-11T11:27:24Z</dcterms:modified>
  <cp:category/>
</cp:coreProperties>
</file>