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77" r:id="rId4"/>
    <p:sldId id="278" r:id="rId5"/>
    <p:sldId id="267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84136" autoAdjust="0"/>
  </p:normalViewPr>
  <p:slideViewPr>
    <p:cSldViewPr>
      <p:cViewPr varScale="1">
        <p:scale>
          <a:sx n="76" d="100"/>
          <a:sy n="76" d="100"/>
        </p:scale>
        <p:origin x="108" y="32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802.11-20/1203r0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August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802.11-20/1203r0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802.11-20/1203r0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802.11-20/1203r0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802.11-20/1203r0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064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802.11-20/1203r0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691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802.11-20/1203r0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Architecture Issues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2020-08-11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0266770"/>
              </p:ext>
            </p:extLst>
          </p:nvPr>
        </p:nvGraphicFramePr>
        <p:xfrm>
          <a:off x="1790700" y="2489200"/>
          <a:ext cx="7988300" cy="237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5" name="Document" r:id="rId4" imgW="8584100" imgH="2544377" progId="Word.Document.8">
                  <p:embed/>
                </p:oleObj>
              </mc:Choice>
              <mc:Fallback>
                <p:oleObj name="Document" r:id="rId4" imgW="8584100" imgH="254437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0700" y="2489200"/>
                        <a:ext cx="7988300" cy="2374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802.11bc considers both downlink and uplink broadcast modes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Downlink: AP to non-AP STA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Uplink: non-AP STA to AP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There are UL (uplink) frames defined but no DL (downlink) ones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This appears to be unusual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There is a DMG restriction in clause 11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I missed it in the comment collection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Here are some possible issues to consider before D1.0 is produced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Frame definition </a:t>
            </a:r>
            <a:r>
              <a:rPr lang="en-US" dirty="0" err="1"/>
              <a:t>i</a:t>
            </a:r>
            <a:r>
              <a:rPr lang="en-GB" dirty="0" err="1"/>
              <a:t>ssues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Frames have been defined to be specifically UL or something else.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Frames should be used in any situation. The behaviour can then restrict operation, if required.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There do not appear to be any DL frames. Should there be?</a:t>
            </a:r>
            <a:endParaRPr lang="en-GB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Perhaps re-consider some UL frames for general operation: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 err="1"/>
              <a:t>eBCS</a:t>
            </a:r>
            <a:r>
              <a:rPr lang="en-GB" b="0" dirty="0"/>
              <a:t> UL Capabilities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Consider a general frame which has an initial  UL/DL control sub-field and different payload contents (e.g. see FILS discovery frame)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 err="1"/>
              <a:t>eBCS</a:t>
            </a:r>
            <a:r>
              <a:rPr lang="en-GB" b="0" dirty="0"/>
              <a:t> UL frame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Restrictive name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Consider a new name describing it’s use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66081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For example, </a:t>
            </a:r>
            <a:r>
              <a:rPr lang="en-GB" dirty="0" err="1"/>
              <a:t>eBCS</a:t>
            </a:r>
            <a:r>
              <a:rPr lang="en-GB" dirty="0"/>
              <a:t> UL Capabilities field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A8D40E0-4FB9-4705-A124-3576B91AB1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292616"/>
              </p:ext>
            </p:extLst>
          </p:nvPr>
        </p:nvGraphicFramePr>
        <p:xfrm>
          <a:off x="1130782" y="1843090"/>
          <a:ext cx="9689618" cy="1441067"/>
        </p:xfrm>
        <a:graphic>
          <a:graphicData uri="http://schemas.openxmlformats.org/drawingml/2006/table">
            <a:tbl>
              <a:tblPr firstRow="1" firstCol="1" bandRow="1"/>
              <a:tblGrid>
                <a:gridCol w="1937924">
                  <a:extLst>
                    <a:ext uri="{9D8B030D-6E8A-4147-A177-3AD203B41FA5}">
                      <a16:colId xmlns:a16="http://schemas.microsoft.com/office/drawing/2014/main" val="101730402"/>
                    </a:ext>
                  </a:extLst>
                </a:gridCol>
                <a:gridCol w="1937924">
                  <a:extLst>
                    <a:ext uri="{9D8B030D-6E8A-4147-A177-3AD203B41FA5}">
                      <a16:colId xmlns:a16="http://schemas.microsoft.com/office/drawing/2014/main" val="3509623201"/>
                    </a:ext>
                  </a:extLst>
                </a:gridCol>
                <a:gridCol w="1937924">
                  <a:extLst>
                    <a:ext uri="{9D8B030D-6E8A-4147-A177-3AD203B41FA5}">
                      <a16:colId xmlns:a16="http://schemas.microsoft.com/office/drawing/2014/main" val="1287030280"/>
                    </a:ext>
                  </a:extLst>
                </a:gridCol>
                <a:gridCol w="1936828">
                  <a:extLst>
                    <a:ext uri="{9D8B030D-6E8A-4147-A177-3AD203B41FA5}">
                      <a16:colId xmlns:a16="http://schemas.microsoft.com/office/drawing/2014/main" val="4154841523"/>
                    </a:ext>
                  </a:extLst>
                </a:gridCol>
                <a:gridCol w="1939018">
                  <a:extLst>
                    <a:ext uri="{9D8B030D-6E8A-4147-A177-3AD203B41FA5}">
                      <a16:colId xmlns:a16="http://schemas.microsoft.com/office/drawing/2014/main" val="4185661695"/>
                    </a:ext>
                  </a:extLst>
                </a:gridCol>
              </a:tblGrid>
              <a:tr h="1128710">
                <a:tc>
                  <a:txBody>
                    <a:bodyPr/>
                    <a:lstStyle/>
                    <a:p>
                      <a:pPr marL="3175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73025" marR="73025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635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Element ID </a:t>
                      </a:r>
                    </a:p>
                  </a:txBody>
                  <a:tcPr marL="73025" marR="73025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Length </a:t>
                      </a:r>
                    </a:p>
                  </a:txBody>
                  <a:tcPr marL="73025" marR="73025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Element ID Extension </a:t>
                      </a:r>
                    </a:p>
                  </a:txBody>
                  <a:tcPr marL="73025" marR="73025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eBCS UL </a:t>
                      </a:r>
                    </a:p>
                    <a:p>
                      <a:pPr marL="635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Capabilities </a:t>
                      </a:r>
                    </a:p>
                  </a:txBody>
                  <a:tcPr marL="73025" marR="73025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5940613"/>
                  </a:ext>
                </a:extLst>
              </a:tr>
              <a:tr h="268717">
                <a:tc>
                  <a:txBody>
                    <a:bodyPr/>
                    <a:lstStyle/>
                    <a:p>
                      <a:pPr marL="6350" marR="635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Octets: </a:t>
                      </a:r>
                    </a:p>
                  </a:txBody>
                  <a:tcPr marL="73025" marR="73025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254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</a:p>
                  </a:txBody>
                  <a:tcPr marL="73025" marR="73025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254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</a:p>
                  </a:txBody>
                  <a:tcPr marL="73025" marR="73025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254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</a:p>
                  </a:txBody>
                  <a:tcPr marL="73025" marR="73025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127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 </a:t>
                      </a:r>
                    </a:p>
                  </a:txBody>
                  <a:tcPr marL="73025" marR="73025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1598649"/>
                  </a:ext>
                </a:extLst>
              </a:tr>
            </a:tbl>
          </a:graphicData>
        </a:graphic>
      </p:graphicFrame>
      <p:sp>
        <p:nvSpPr>
          <p:cNvPr id="10" name="Rectangle 2">
            <a:extLst>
              <a:ext uri="{FF2B5EF4-FFF2-40B4-BE49-F238E27FC236}">
                <a16:creationId xmlns:a16="http://schemas.microsoft.com/office/drawing/2014/main" id="{4B55CC7E-E3C9-4A8F-A15D-2991605A46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162903"/>
            <a:ext cx="13036261" cy="632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577478" tIns="45720" rIns="91440" bIns="158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GB" altLang="en-US" sz="1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kumimoji="0" lang="en-GB" altLang="en-US" sz="1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38B146F1-303A-4855-BCDF-27CD1F8411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2972352"/>
              </p:ext>
            </p:extLst>
          </p:nvPr>
        </p:nvGraphicFramePr>
        <p:xfrm>
          <a:off x="1130782" y="4440619"/>
          <a:ext cx="9689618" cy="1441067"/>
        </p:xfrm>
        <a:graphic>
          <a:graphicData uri="http://schemas.openxmlformats.org/drawingml/2006/table">
            <a:tbl>
              <a:tblPr firstRow="1" firstCol="1" bandRow="1"/>
              <a:tblGrid>
                <a:gridCol w="1937924">
                  <a:extLst>
                    <a:ext uri="{9D8B030D-6E8A-4147-A177-3AD203B41FA5}">
                      <a16:colId xmlns:a16="http://schemas.microsoft.com/office/drawing/2014/main" val="3699397809"/>
                    </a:ext>
                  </a:extLst>
                </a:gridCol>
                <a:gridCol w="1350894">
                  <a:extLst>
                    <a:ext uri="{9D8B030D-6E8A-4147-A177-3AD203B41FA5}">
                      <a16:colId xmlns:a16="http://schemas.microsoft.com/office/drawing/2014/main" val="3517201180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250630488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640245051"/>
                    </a:ext>
                  </a:extLst>
                </a:gridCol>
              </a:tblGrid>
              <a:tr h="286264">
                <a:tc>
                  <a:txBody>
                    <a:bodyPr/>
                    <a:lstStyle/>
                    <a:p>
                      <a:pPr marL="6350" marR="1651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20650" marR="73025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47625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B0 </a:t>
                      </a:r>
                    </a:p>
                  </a:txBody>
                  <a:tcPr marL="120650" marR="73025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46355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B1  B3 </a:t>
                      </a:r>
                    </a:p>
                  </a:txBody>
                  <a:tcPr marL="120650" marR="73025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45085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B4  B15 </a:t>
                      </a:r>
                    </a:p>
                  </a:txBody>
                  <a:tcPr marL="120650" marR="73025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1581197"/>
                  </a:ext>
                </a:extLst>
              </a:tr>
              <a:tr h="868539">
                <a:tc>
                  <a:txBody>
                    <a:bodyPr/>
                    <a:lstStyle/>
                    <a:p>
                      <a:pPr marL="6350" marR="1651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20650" marR="73025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DL/UL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0650" marR="73025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GB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ther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sub-fields</a:t>
                      </a:r>
                    </a:p>
                  </a:txBody>
                  <a:tcPr marL="120650" marR="73025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47625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Reserved </a:t>
                      </a:r>
                    </a:p>
                  </a:txBody>
                  <a:tcPr marL="120650" marR="73025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061918"/>
                  </a:ext>
                </a:extLst>
              </a:tr>
              <a:tr h="286264">
                <a:tc>
                  <a:txBody>
                    <a:bodyPr/>
                    <a:lstStyle/>
                    <a:p>
                      <a:pPr marL="6350" marR="4826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Bits: </a:t>
                      </a:r>
                    </a:p>
                  </a:txBody>
                  <a:tcPr marL="120650" marR="73025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47625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0650" marR="73025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48260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</a:p>
                  </a:txBody>
                  <a:tcPr marL="120650" marR="73025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48895" indent="-6350" algn="ctr">
                        <a:lnSpc>
                          <a:spcPct val="107000"/>
                        </a:lnSpc>
                        <a:spcAft>
                          <a:spcPts val="25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</a:t>
                      </a:r>
                    </a:p>
                  </a:txBody>
                  <a:tcPr marL="120650" marR="73025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96437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89778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0A1A7-C1B5-43B9-B21E-F5E9822AB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Why not DMG?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38436-FA1F-4327-8605-2C55DC88D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0"/>
            <a:ext cx="10361084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Clause 11.bc.1 states: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“This subclause describes enhanced Broadcast Services (</a:t>
            </a:r>
            <a:r>
              <a:rPr lang="en-US" sz="1800" b="0" dirty="0" err="1"/>
              <a:t>eBCS</a:t>
            </a:r>
            <a:r>
              <a:rPr lang="en-US" sz="1800" b="0" dirty="0"/>
              <a:t>) procedures that are used for </a:t>
            </a:r>
            <a:r>
              <a:rPr lang="en-US" sz="1800" b="0" dirty="0" err="1"/>
              <a:t>eBCS</a:t>
            </a:r>
            <a:r>
              <a:rPr lang="en-US" sz="1800" b="0" dirty="0"/>
              <a:t> STAs.  </a:t>
            </a:r>
            <a:r>
              <a:rPr lang="en-US" sz="1800" b="0" dirty="0" err="1"/>
              <a:t>eBCS</a:t>
            </a:r>
            <a:r>
              <a:rPr lang="en-US" sz="1800" b="0" dirty="0"/>
              <a:t> is only supported in a non-DMG non-S1G infrastructure BSS. </a:t>
            </a:r>
            <a:r>
              <a:rPr lang="en-CA" sz="1800" b="0" dirty="0"/>
              <a:t>Add/change text to enable A-MDPU for broadcast BSS (10.13).”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Why is DMG being excluded?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 b="0" dirty="0"/>
              <a:t>Is it because there is no use case for DMG broadcast?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2E359A-90B4-4FD4-B4A7-857FAE8941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45B79-924A-4AC5-8B8A-E73F0B1D6A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3CF8D2-2CEB-4968-98FE-822AB2CB87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107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0</TotalTime>
  <Words>377</Words>
  <Application>Microsoft Office PowerPoint</Application>
  <PresentationFormat>Widescreen</PresentationFormat>
  <Paragraphs>85</Paragraphs>
  <Slides>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 Theme</vt:lpstr>
      <vt:lpstr>Microsoft Word 97 - 2003 Document</vt:lpstr>
      <vt:lpstr>Architecture Issues</vt:lpstr>
      <vt:lpstr>Background</vt:lpstr>
      <vt:lpstr>Frame definition issues</vt:lpstr>
      <vt:lpstr>For example, eBCS UL Capabilities field</vt:lpstr>
      <vt:lpstr>Why not DMG?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Decoding the NGV PAR</dc:title>
  <dc:creator>James Lepp</dc:creator>
  <cp:lastModifiedBy>Stephen McCann</cp:lastModifiedBy>
  <cp:revision>104</cp:revision>
  <cp:lastPrinted>1601-01-01T00:00:00Z</cp:lastPrinted>
  <dcterms:created xsi:type="dcterms:W3CDTF">2018-11-06T13:50:40Z</dcterms:created>
  <dcterms:modified xsi:type="dcterms:W3CDTF">2020-08-11T10:29:04Z</dcterms:modified>
</cp:coreProperties>
</file>