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3"/>
  </p:notesMasterIdLst>
  <p:handoutMasterIdLst>
    <p:handoutMasterId r:id="rId14"/>
  </p:handoutMasterIdLst>
  <p:sldIdLst>
    <p:sldId id="256" r:id="rId2"/>
    <p:sldId id="257" r:id="rId3"/>
    <p:sldId id="272" r:id="rId4"/>
    <p:sldId id="315" r:id="rId5"/>
    <p:sldId id="316" r:id="rId6"/>
    <p:sldId id="317" r:id="rId7"/>
    <p:sldId id="318" r:id="rId8"/>
    <p:sldId id="319" r:id="rId9"/>
    <p:sldId id="320" r:id="rId10"/>
    <p:sldId id="321" r:id="rId11"/>
    <p:sldId id="322" r:id="rId12"/>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2" autoAdjust="0"/>
    <p:restoredTop sz="94530" autoAdjust="0"/>
  </p:normalViewPr>
  <p:slideViewPr>
    <p:cSldViewPr>
      <p:cViewPr varScale="1">
        <p:scale>
          <a:sx n="122" d="100"/>
          <a:sy n="122" d="100"/>
        </p:scale>
        <p:origin x="72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11-20/1200r0</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August 2020</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2020-08-10</a:t>
            </a:r>
          </a:p>
        </p:txBody>
      </p:sp>
      <p:graphicFrame>
        <p:nvGraphicFramePr>
          <p:cNvPr id="3119" name="Object 47"/>
          <p:cNvGraphicFramePr>
            <a:graphicFrameLocks noChangeAspect="1"/>
          </p:cNvGraphicFramePr>
          <p:nvPr>
            <p:extLst>
              <p:ext uri="{D42A27DB-BD31-4B8C-83A1-F6EECF244321}">
                <p14:modId xmlns:p14="http://schemas.microsoft.com/office/powerpoint/2010/main" val="2922618375"/>
              </p:ext>
            </p:extLst>
          </p:nvPr>
        </p:nvGraphicFramePr>
        <p:xfrm>
          <a:off x="541338" y="2346325"/>
          <a:ext cx="8013700" cy="2441575"/>
        </p:xfrm>
        <a:graphic>
          <a:graphicData uri="http://schemas.openxmlformats.org/presentationml/2006/ole">
            <mc:AlternateContent xmlns:mc="http://schemas.openxmlformats.org/markup-compatibility/2006">
              <mc:Choice xmlns:v="urn:schemas-microsoft-com:vml" Requires="v">
                <p:oleObj spid="_x0000_s3233"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41338" y="2346325"/>
                        <a:ext cx="8013700" cy="24415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“MAC-U” and “MAC-L”</a:t>
            </a:r>
            <a:endParaRPr lang="en-US" sz="3600" b="0" kern="1200" dirty="0">
              <a:solidFill>
                <a:schemeClr val="accent6"/>
              </a:solidFill>
            </a:endParaRPr>
          </a:p>
        </p:txBody>
      </p:sp>
      <p:sp>
        <p:nvSpPr>
          <p:cNvPr id="8" name="Rectangle 2"/>
          <p:cNvSpPr txBox="1">
            <a:spLocks noChangeArrowheads="1"/>
          </p:cNvSpPr>
          <p:nvPr/>
        </p:nvSpPr>
        <p:spPr bwMode="auto">
          <a:xfrm>
            <a:off x="715493" y="2204864"/>
            <a:ext cx="4504580" cy="365673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Consider the “stack up” per Figure 5-1:</a:t>
            </a:r>
            <a:endParaRPr lang="en-US" sz="1400" kern="0" dirty="0">
              <a:solidFill>
                <a:schemeClr val="tx1"/>
              </a:solidFill>
              <a:latin typeface="Times New Roman" pitchFamily="18" charset="0"/>
              <a:ea typeface="MS Gothic" pitchFamily="49" charset="-128"/>
            </a:endParaRP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Common (MLD level) components include most of the stack</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Per-link components are only the bottom three functions</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03951358-B0B7-46F5-AB51-5894FA814105}"/>
              </a:ext>
            </a:extLst>
          </p:cNvPr>
          <p:cNvPicPr>
            <a:picLocks noChangeAspect="1"/>
          </p:cNvPicPr>
          <p:nvPr/>
        </p:nvPicPr>
        <p:blipFill>
          <a:blip r:embed="rId2"/>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332517094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“MAC-U” and “MAC-L”</a:t>
            </a:r>
            <a:endParaRPr lang="en-US" sz="3600" b="0" kern="1200" dirty="0">
              <a:solidFill>
                <a:schemeClr val="accent6"/>
              </a:solidFill>
            </a:endParaRPr>
          </a:p>
        </p:txBody>
      </p:sp>
      <p:sp>
        <p:nvSpPr>
          <p:cNvPr id="8" name="Rectangle 2"/>
          <p:cNvSpPr txBox="1">
            <a:spLocks noChangeArrowheads="1"/>
          </p:cNvSpPr>
          <p:nvPr/>
        </p:nvSpPr>
        <p:spPr bwMode="auto">
          <a:xfrm>
            <a:off x="760321" y="1556792"/>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F08F9DC3-0953-4963-8A0F-E1D7EAC2BA9A}"/>
              </a:ext>
            </a:extLst>
          </p:cNvPr>
          <p:cNvPicPr>
            <a:picLocks noChangeAspect="1"/>
          </p:cNvPicPr>
          <p:nvPr/>
        </p:nvPicPr>
        <p:blipFill>
          <a:blip r:embed="rId2"/>
          <a:stretch>
            <a:fillRect/>
          </a:stretch>
        </p:blipFill>
        <p:spPr>
          <a:xfrm>
            <a:off x="2699792" y="1438261"/>
            <a:ext cx="3744416" cy="4839237"/>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the relationship of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concepts, as captured in the evolving SFD, to the existing 802.11 architecture.  This follows ideas in some first presentations in the ARC SC session on Aug 6, and following discussion.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 Overview diagram</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Diagrams for the reference model have been discussed, for the Multi-link Device architecture, mostly focused around a derivation from the multi-band transparent FST architecture introduced by 802.11ad:</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pic>
        <p:nvPicPr>
          <p:cNvPr id="3" name="Picture 2">
            <a:extLst>
              <a:ext uri="{FF2B5EF4-FFF2-40B4-BE49-F238E27FC236}">
                <a16:creationId xmlns:a16="http://schemas.microsoft.com/office/drawing/2014/main" id="{AFEE08FA-6AA0-4968-ADE6-77C61F3FF236}"/>
              </a:ext>
            </a:extLst>
          </p:cNvPr>
          <p:cNvPicPr>
            <a:picLocks noChangeAspect="1"/>
          </p:cNvPicPr>
          <p:nvPr/>
        </p:nvPicPr>
        <p:blipFill>
          <a:blip r:embed="rId2"/>
          <a:stretch>
            <a:fillRect/>
          </a:stretch>
        </p:blipFill>
        <p:spPr>
          <a:xfrm>
            <a:off x="1171898" y="2808505"/>
            <a:ext cx="6800204" cy="3360000"/>
          </a:xfrm>
          <a:prstGeom prst="rect">
            <a:avLst/>
          </a:prstGeom>
        </p:spPr>
      </p:pic>
    </p:spTree>
    <p:extLst>
      <p:ext uri="{BB962C8B-B14F-4D97-AF65-F5344CB8AC3E}">
        <p14:creationId xmlns:p14="http://schemas.microsoft.com/office/powerpoint/2010/main" val="138978441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 Overview diagram</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There are definitely similarities, so the extension is natural.  However, there are some key differences, and other complications:</a:t>
            </a:r>
          </a:p>
          <a:p>
            <a:pPr marL="396875"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In a multi-band device, there are two distinct and complete, and standalone STAs, with complete MAC sublayer function, and a (relatively thin) “shim layer” that makes them transparent to the LLC sublayer.</a:t>
            </a:r>
          </a:p>
          <a:p>
            <a:pPr marL="396875"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In a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multi-link device, there is considerable “sharing” of MAC function across the links.  It is confusing to show this “shared MAC” portion as similar to the transparent FST “shim layer” concept, since it is a much larger component of the architecture than the FST entity.</a:t>
            </a:r>
          </a:p>
          <a:p>
            <a:pPr marL="396875"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On the management plane, due to the large amount of shared function in an MLD, the management entities are not just “coordinated” as they are in FST, but must be integrated significantly, making the “left-side/right-side” visual of the FST diagram a challenge. </a:t>
            </a:r>
          </a:p>
        </p:txBody>
      </p:sp>
    </p:spTree>
    <p:extLst>
      <p:ext uri="{BB962C8B-B14F-4D97-AF65-F5344CB8AC3E}">
        <p14:creationId xmlns:p14="http://schemas.microsoft.com/office/powerpoint/2010/main" val="247926432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 Overview diagram</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Suggest instead that the view be made to show that an MLD has significant structure around the shared components and state, and that the per-link entities and their management are just part of the structure (next slide)</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209793492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692696"/>
            <a:ext cx="8131538" cy="583659"/>
          </a:xfrm>
        </p:spPr>
        <p:txBody>
          <a:bodyPr/>
          <a:lstStyle/>
          <a:p>
            <a:pPr algn="l" defTabSz="914400">
              <a:lnSpc>
                <a:spcPct val="80000"/>
              </a:lnSpc>
              <a:buFont typeface="Times New Roman" pitchFamily="16" charset="0"/>
              <a:buNone/>
              <a:defRPr/>
            </a:pPr>
            <a:r>
              <a:rPr lang="en-US" sz="3600" b="0" kern="1200" dirty="0">
                <a:solidFill>
                  <a:srgbClr val="435153"/>
                </a:solidFill>
              </a:rPr>
              <a:t>MLD Overview diagram</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pic>
        <p:nvPicPr>
          <p:cNvPr id="4" name="Picture 3">
            <a:extLst>
              <a:ext uri="{FF2B5EF4-FFF2-40B4-BE49-F238E27FC236}">
                <a16:creationId xmlns:a16="http://schemas.microsoft.com/office/drawing/2014/main" id="{C7DFA856-9458-483F-8D88-E77E460B8CEF}"/>
              </a:ext>
            </a:extLst>
          </p:cNvPr>
          <p:cNvPicPr>
            <a:picLocks noChangeAspect="1"/>
          </p:cNvPicPr>
          <p:nvPr/>
        </p:nvPicPr>
        <p:blipFill>
          <a:blip r:embed="rId2"/>
          <a:stretch>
            <a:fillRect/>
          </a:stretch>
        </p:blipFill>
        <p:spPr>
          <a:xfrm>
            <a:off x="1015772" y="1276355"/>
            <a:ext cx="6680407" cy="5070232"/>
          </a:xfrm>
          <a:prstGeom prst="rect">
            <a:avLst/>
          </a:prstGeom>
        </p:spPr>
      </p:pic>
    </p:spTree>
    <p:extLst>
      <p:ext uri="{BB962C8B-B14F-4D97-AF65-F5344CB8AC3E}">
        <p14:creationId xmlns:p14="http://schemas.microsoft.com/office/powerpoint/2010/main" val="117003650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support</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This approach allows the visualization of a “legacy support mode” of operation, as simply the activation of only one of the link’s set of components, and the shared components operating in a legacy mode, where they use the single link in a legacy-compatible style:</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pic>
        <p:nvPicPr>
          <p:cNvPr id="3" name="Picture 2">
            <a:extLst>
              <a:ext uri="{FF2B5EF4-FFF2-40B4-BE49-F238E27FC236}">
                <a16:creationId xmlns:a16="http://schemas.microsoft.com/office/drawing/2014/main" id="{2AB39350-A27A-4DA4-9FE9-251DCE2AAF2F}"/>
              </a:ext>
            </a:extLst>
          </p:cNvPr>
          <p:cNvPicPr>
            <a:picLocks noChangeAspect="1"/>
          </p:cNvPicPr>
          <p:nvPr/>
        </p:nvPicPr>
        <p:blipFill>
          <a:blip r:embed="rId2"/>
          <a:stretch>
            <a:fillRect/>
          </a:stretch>
        </p:blipFill>
        <p:spPr>
          <a:xfrm>
            <a:off x="2394447" y="2933174"/>
            <a:ext cx="4481809" cy="3639075"/>
          </a:xfrm>
          <a:prstGeom prst="rect">
            <a:avLst/>
          </a:prstGeom>
        </p:spPr>
      </p:pic>
    </p:spTree>
    <p:extLst>
      <p:ext uri="{BB962C8B-B14F-4D97-AF65-F5344CB8AC3E}">
        <p14:creationId xmlns:p14="http://schemas.microsoft.com/office/powerpoint/2010/main" val="210339912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“MAC-U” and “MAC-L”</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MAC functions:</a:t>
            </a:r>
          </a:p>
          <a:p>
            <a:pPr marL="396875"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a:t>
            </a:r>
          </a:p>
          <a:p>
            <a:pPr marL="396875"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Security Association/state</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Encryption/Decryption</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aggregation/de-aggregation</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err="1">
                <a:solidFill>
                  <a:schemeClr val="tx1"/>
                </a:solidFill>
                <a:latin typeface="Times New Roman" pitchFamily="18" charset="0"/>
                <a:ea typeface="MS Gothic" pitchFamily="49" charset="-128"/>
              </a:rPr>
              <a:t>BlockAck</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Retransmission</a:t>
            </a:r>
          </a:p>
        </p:txBody>
      </p:sp>
    </p:spTree>
    <p:extLst>
      <p:ext uri="{BB962C8B-B14F-4D97-AF65-F5344CB8AC3E}">
        <p14:creationId xmlns:p14="http://schemas.microsoft.com/office/powerpoint/2010/main" val="128717380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“MAC-U” and “MAC-L”</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 from the above lists:</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Authentication and (Re)Association</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Numbers (are per MSDU/MMPDU)</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Single Block Ack reordering buffer across all links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Packet Numbers (are assigned pre-encryption, checked post-decryption)</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MIC (generated by encryption, checked as part of decryption)</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Scoreboard (maintained for each block ack agreement)</a:t>
            </a:r>
          </a:p>
          <a:p>
            <a:pPr marL="396875"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err="1">
                <a:solidFill>
                  <a:schemeClr val="tx1"/>
                </a:solidFill>
                <a:latin typeface="Times New Roman" pitchFamily="18" charset="0"/>
                <a:ea typeface="MS Gothic" pitchFamily="49" charset="-128"/>
              </a:rPr>
              <a:t>BlockAckReq</a:t>
            </a:r>
            <a:r>
              <a:rPr lang="en-US" sz="1400" kern="0" dirty="0">
                <a:solidFill>
                  <a:schemeClr val="tx1"/>
                </a:solidFill>
                <a:latin typeface="Times New Roman" pitchFamily="18" charset="0"/>
                <a:ea typeface="MS Gothic" pitchFamily="49" charset="-128"/>
              </a:rPr>
              <a:t>/</a:t>
            </a:r>
            <a:r>
              <a:rPr lang="en-US" sz="1400" kern="0" dirty="0" err="1">
                <a:solidFill>
                  <a:schemeClr val="tx1"/>
                </a:solidFill>
                <a:latin typeface="Times New Roman" pitchFamily="18" charset="0"/>
                <a:ea typeface="MS Gothic" pitchFamily="49" charset="-128"/>
              </a:rPr>
              <a:t>BlockAck</a:t>
            </a:r>
            <a:r>
              <a:rPr lang="en-US" sz="1400" kern="0" dirty="0">
                <a:solidFill>
                  <a:schemeClr val="tx1"/>
                </a:solidFill>
                <a:latin typeface="Times New Roman" pitchFamily="18" charset="0"/>
                <a:ea typeface="MS Gothic" pitchFamily="49" charset="-128"/>
              </a:rPr>
              <a:t>, but ‘pulls’ information from shared scoreboard</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Beacon generation: has link-specific capabilities/attributes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Probe Request/Response</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7539584"/>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33339</TotalTime>
  <Words>753</Words>
  <Application>Microsoft Office PowerPoint</Application>
  <PresentationFormat>On-screen Show (4:3)</PresentationFormat>
  <Paragraphs>82</Paragraphs>
  <Slides>11</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 Unicode MS</vt:lpstr>
      <vt:lpstr>Times New Roman</vt:lpstr>
      <vt:lpstr>802-11-template</vt:lpstr>
      <vt:lpstr>Document</vt:lpstr>
      <vt:lpstr>802.11be Architecture Discussion</vt:lpstr>
      <vt:lpstr>Abstract</vt:lpstr>
      <vt:lpstr>MLD Overview diagram</vt:lpstr>
      <vt:lpstr>MLD Overview diagram</vt:lpstr>
      <vt:lpstr>MLD Overview diagram</vt:lpstr>
      <vt:lpstr>MLD Overview diagram</vt:lpstr>
      <vt:lpstr>Legacy support</vt:lpstr>
      <vt:lpstr>“MAC-U” and “MAC-L”</vt:lpstr>
      <vt:lpstr>“MAC-U” and “MAC-L”</vt:lpstr>
      <vt:lpstr>“MAC-U” and “MAC-L”</vt:lpstr>
      <vt:lpstr>“MAC-U” and “MAC-L”</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246</cp:revision>
  <cp:lastPrinted>1601-01-01T00:00:00Z</cp:lastPrinted>
  <dcterms:created xsi:type="dcterms:W3CDTF">2010-02-15T12:38:41Z</dcterms:created>
  <dcterms:modified xsi:type="dcterms:W3CDTF">2020-08-10T18:51:36Z</dcterms:modified>
</cp:coreProperties>
</file>