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3" r:id="rId3"/>
    <p:sldId id="274" r:id="rId4"/>
    <p:sldId id="275" r:id="rId5"/>
    <p:sldId id="283" r:id="rId6"/>
    <p:sldId id="279" r:id="rId7"/>
    <p:sldId id="277" r:id="rId8"/>
    <p:sldId id="281" r:id="rId9"/>
    <p:sldId id="284" r:id="rId10"/>
    <p:sldId id="282" r:id="rId11"/>
    <p:sldId id="269" r:id="rId12"/>
    <p:sldId id="264" r:id="rId13"/>
    <p:sldId id="258" r:id="rId14"/>
    <p:sldId id="278"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48" autoAdjust="0"/>
    <p:restoredTop sz="94660"/>
  </p:normalViewPr>
  <p:slideViewPr>
    <p:cSldViewPr>
      <p:cViewPr varScale="1">
        <p:scale>
          <a:sx n="165" d="100"/>
          <a:sy n="165" d="100"/>
        </p:scale>
        <p:origin x="192" y="5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802.11-20/1192r0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Geonjung Ko, WILUS Inc.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802.11-20/1192r0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2020</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Geonjung Ko, WILUS Inc.</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802.11-20/1192r0</a:t>
            </a:r>
          </a:p>
        </p:txBody>
      </p:sp>
      <p:sp>
        <p:nvSpPr>
          <p:cNvPr id="5" name="Rectangle 3"/>
          <p:cNvSpPr>
            <a:spLocks noGrp="1" noChangeArrowheads="1"/>
          </p:cNvSpPr>
          <p:nvPr>
            <p:ph type="dt"/>
          </p:nvPr>
        </p:nvSpPr>
        <p:spPr>
          <a:ln/>
        </p:spPr>
        <p:txBody>
          <a:bodyPr/>
          <a:lstStyle/>
          <a:p>
            <a:r>
              <a:rPr lang="en-US"/>
              <a:t>August 2020</a:t>
            </a:r>
          </a:p>
        </p:txBody>
      </p:sp>
      <p:sp>
        <p:nvSpPr>
          <p:cNvPr id="6" name="Rectangle 6"/>
          <p:cNvSpPr>
            <a:spLocks noGrp="1" noChangeArrowheads="1"/>
          </p:cNvSpPr>
          <p:nvPr>
            <p:ph type="ftr"/>
          </p:nvPr>
        </p:nvSpPr>
        <p:spPr>
          <a:ln/>
        </p:spPr>
        <p:txBody>
          <a:bodyPr/>
          <a:lstStyle/>
          <a:p>
            <a:r>
              <a:rPr lang="en-US"/>
              <a:t>Geonjung Ko, WILUS Inc.</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Geonjung Ko, WILUS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2020</a:t>
            </a:r>
            <a:endParaRPr lang="en-GB"/>
          </a:p>
        </p:txBody>
      </p:sp>
      <p:sp>
        <p:nvSpPr>
          <p:cNvPr id="6" name="Footer Placeholder 5"/>
          <p:cNvSpPr>
            <a:spLocks noGrp="1"/>
          </p:cNvSpPr>
          <p:nvPr>
            <p:ph type="ftr" idx="11"/>
          </p:nvPr>
        </p:nvSpPr>
        <p:spPr/>
        <p:txBody>
          <a:bodyPr/>
          <a:lstStyle>
            <a:lvl1pPr>
              <a:defRPr/>
            </a:lvl1pPr>
          </a:lstStyle>
          <a:p>
            <a:r>
              <a:rPr lang="en-GB"/>
              <a:t>Geonjung Ko, WILUS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Geonjung Ko, WILUS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2020</a:t>
            </a:r>
            <a:endParaRPr lang="en-GB"/>
          </a:p>
        </p:txBody>
      </p:sp>
      <p:sp>
        <p:nvSpPr>
          <p:cNvPr id="4" name="Footer Placeholder 3"/>
          <p:cNvSpPr>
            <a:spLocks noGrp="1"/>
          </p:cNvSpPr>
          <p:nvPr>
            <p:ph type="ftr" idx="11"/>
          </p:nvPr>
        </p:nvSpPr>
        <p:spPr/>
        <p:txBody>
          <a:bodyPr/>
          <a:lstStyle>
            <a:lvl1pPr>
              <a:defRPr/>
            </a:lvl1pPr>
          </a:lstStyle>
          <a:p>
            <a:r>
              <a:rPr lang="en-GB"/>
              <a:t>Geonjung Ko, WILUS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2020</a:t>
            </a:r>
            <a:endParaRPr lang="en-GB"/>
          </a:p>
        </p:txBody>
      </p:sp>
      <p:sp>
        <p:nvSpPr>
          <p:cNvPr id="3" name="Footer Placeholder 2"/>
          <p:cNvSpPr>
            <a:spLocks noGrp="1"/>
          </p:cNvSpPr>
          <p:nvPr>
            <p:ph type="ftr" idx="11"/>
          </p:nvPr>
        </p:nvSpPr>
        <p:spPr/>
        <p:txBody>
          <a:bodyPr/>
          <a:lstStyle>
            <a:lvl1pPr>
              <a:defRPr/>
            </a:lvl1pPr>
          </a:lstStyle>
          <a:p>
            <a:r>
              <a:rPr lang="en-GB"/>
              <a:t>Geonjung Ko, WILUS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Geonjung Ko, WILUS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Geonjung Ko, WILUS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TB PPDU Format Signaling in Trigger Frame</a:t>
            </a:r>
            <a:endParaRPr lang="en-GB" sz="2800"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1" name="Rectangle 2">
            <a:extLst>
              <a:ext uri="{FF2B5EF4-FFF2-40B4-BE49-F238E27FC236}">
                <a16:creationId xmlns:a16="http://schemas.microsoft.com/office/drawing/2014/main" id="{2ACEE6E9-6ACC-0147-85C8-63B507C63912}"/>
              </a:ext>
            </a:extLst>
          </p:cNvPr>
          <p:cNvSpPr txBox="1">
            <a:spLocks noChangeArrowheads="1"/>
          </p:cNvSpPr>
          <p:nvPr/>
        </p:nvSpPr>
        <p:spPr bwMode="auto">
          <a:xfrm>
            <a:off x="611560" y="195200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a:t>
            </a:r>
            <a:r>
              <a:rPr lang="en-US" sz="2000" b="0" kern="0" dirty="0"/>
              <a:t>20</a:t>
            </a:r>
            <a:r>
              <a:rPr lang="en-GB" sz="2000" b="0" kern="0" dirty="0"/>
              <a:t>-</a:t>
            </a:r>
            <a:r>
              <a:rPr lang="en-US" sz="2000" b="0" kern="0" dirty="0"/>
              <a:t>08</a:t>
            </a:r>
            <a:r>
              <a:rPr lang="en-GB" sz="2000" b="0" kern="0" dirty="0"/>
              <a:t>-</a:t>
            </a:r>
            <a:r>
              <a:rPr lang="en-US" sz="2000" b="0" kern="0" dirty="0"/>
              <a:t>06</a:t>
            </a:r>
            <a:endParaRPr lang="en-GB" sz="2000" b="0" kern="0" dirty="0"/>
          </a:p>
        </p:txBody>
      </p:sp>
      <p:graphicFrame>
        <p:nvGraphicFramePr>
          <p:cNvPr id="12" name="Object 3">
            <a:extLst>
              <a:ext uri="{FF2B5EF4-FFF2-40B4-BE49-F238E27FC236}">
                <a16:creationId xmlns:a16="http://schemas.microsoft.com/office/drawing/2014/main" id="{386DE2C9-F81F-6B41-82D3-0AB23648192A}"/>
              </a:ext>
            </a:extLst>
          </p:cNvPr>
          <p:cNvGraphicFramePr>
            <a:graphicFrameLocks noChangeAspect="1"/>
          </p:cNvGraphicFramePr>
          <p:nvPr>
            <p:extLst>
              <p:ext uri="{D42A27DB-BD31-4B8C-83A1-F6EECF244321}">
                <p14:modId xmlns:p14="http://schemas.microsoft.com/office/powerpoint/2010/main" val="802165582"/>
              </p:ext>
            </p:extLst>
          </p:nvPr>
        </p:nvGraphicFramePr>
        <p:xfrm>
          <a:off x="506413" y="3236913"/>
          <a:ext cx="8097837" cy="2370137"/>
        </p:xfrm>
        <a:graphic>
          <a:graphicData uri="http://schemas.openxmlformats.org/presentationml/2006/ole">
            <mc:AlternateContent xmlns:mc="http://schemas.openxmlformats.org/markup-compatibility/2006">
              <mc:Choice xmlns:v="urn:schemas-microsoft-com:vml" Requires="v">
                <p:oleObj spid="_x0000_s4149" name="Document" r:id="rId4" imgW="8255000" imgH="2514600" progId="Word.Document.8">
                  <p:embed/>
                </p:oleObj>
              </mc:Choice>
              <mc:Fallback>
                <p:oleObj name="Document" r:id="rId4" imgW="8255000" imgH="2514600" progId="Word.Document.8">
                  <p:embed/>
                  <p:pic>
                    <p:nvPicPr>
                      <p:cNvPr id="9" name="Object 3"/>
                      <p:cNvPicPr>
                        <a:picLocks noChangeAspect="1" noChangeArrowheads="1"/>
                      </p:cNvPicPr>
                      <p:nvPr/>
                    </p:nvPicPr>
                    <p:blipFill>
                      <a:blip r:embed="rId5"/>
                      <a:srcRect/>
                      <a:stretch>
                        <a:fillRect/>
                      </a:stretch>
                    </p:blipFill>
                    <p:spPr bwMode="auto">
                      <a:xfrm>
                        <a:off x="506413" y="3236913"/>
                        <a:ext cx="8097837" cy="23701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B783-516B-BB46-9FA0-D082237CBBAB}"/>
              </a:ext>
            </a:extLst>
          </p:cNvPr>
          <p:cNvSpPr>
            <a:spLocks noGrp="1"/>
          </p:cNvSpPr>
          <p:nvPr>
            <p:ph type="title"/>
          </p:nvPr>
        </p:nvSpPr>
        <p:spPr/>
        <p:txBody>
          <a:bodyPr/>
          <a:lstStyle/>
          <a:p>
            <a:r>
              <a:rPr lang="en-KR" dirty="0"/>
              <a:t>UORA consideration (3)</a:t>
            </a:r>
          </a:p>
        </p:txBody>
      </p:sp>
      <p:sp>
        <p:nvSpPr>
          <p:cNvPr id="3" name="Content Placeholder 2">
            <a:extLst>
              <a:ext uri="{FF2B5EF4-FFF2-40B4-BE49-F238E27FC236}">
                <a16:creationId xmlns:a16="http://schemas.microsoft.com/office/drawing/2014/main" id="{9FA31977-C539-D04A-83CB-F19224AE93D2}"/>
              </a:ext>
            </a:extLst>
          </p:cNvPr>
          <p:cNvSpPr>
            <a:spLocks noGrp="1"/>
          </p:cNvSpPr>
          <p:nvPr>
            <p:ph idx="1"/>
          </p:nvPr>
        </p:nvSpPr>
        <p:spPr/>
        <p:txBody>
          <a:bodyPr/>
          <a:lstStyle/>
          <a:p>
            <a:pPr>
              <a:buFont typeface="Arial" panose="020B0604020202020204" pitchFamily="34" charset="0"/>
              <a:buChar char="•"/>
            </a:pPr>
            <a:r>
              <a:rPr lang="en-US" dirty="0"/>
              <a:t>Under method 2, a Trigger frame can include the User Info field with its AID12 subfield set to 4095 in the middle of User Info fields.</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r>
              <a:rPr lang="en-US" dirty="0"/>
              <a:t>An HE STA cannot recognize RA-RUs indicated by User Info 4, since User Info 4 is located after User Info 2.</a:t>
            </a:r>
          </a:p>
          <a:p>
            <a:pPr lvl="1">
              <a:buFont typeface="Arial" panose="020B0604020202020204" pitchFamily="34" charset="0"/>
              <a:buChar char="•"/>
            </a:pPr>
            <a:r>
              <a:rPr lang="en-US" dirty="0"/>
              <a:t>When an EHT STA transmits a frame on RA-RU indicated by User Info 1, HE TB PPDU is used.</a:t>
            </a:r>
          </a:p>
          <a:p>
            <a:pPr lvl="1">
              <a:buFont typeface="Arial" panose="020B0604020202020204" pitchFamily="34" charset="0"/>
              <a:buChar char="•"/>
            </a:pPr>
            <a:r>
              <a:rPr lang="en-US" dirty="0"/>
              <a:t>When an EHT STA transmits a frame on RA-RU indicated by User Info 4, EHT TB PPDU is used.</a:t>
            </a:r>
            <a:endParaRPr lang="en-KR" dirty="0"/>
          </a:p>
        </p:txBody>
      </p:sp>
      <p:sp>
        <p:nvSpPr>
          <p:cNvPr id="4" name="Slide Number Placeholder 3">
            <a:extLst>
              <a:ext uri="{FF2B5EF4-FFF2-40B4-BE49-F238E27FC236}">
                <a16:creationId xmlns:a16="http://schemas.microsoft.com/office/drawing/2014/main" id="{F0AFC043-1BAC-5E44-B3B2-8A75370967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2812A36-41D3-024D-976D-89D91A42A943}"/>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CFE85737-7758-4F4E-AE27-08557415A9D5}"/>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17E1D27D-BD25-BF43-8959-090541107AFB}"/>
              </a:ext>
            </a:extLst>
          </p:cNvPr>
          <p:cNvGraphicFramePr>
            <a:graphicFrameLocks noGrp="1"/>
          </p:cNvGraphicFramePr>
          <p:nvPr>
            <p:extLst>
              <p:ext uri="{D42A27DB-BD31-4B8C-83A1-F6EECF244321}">
                <p14:modId xmlns:p14="http://schemas.microsoft.com/office/powerpoint/2010/main" val="2255874328"/>
              </p:ext>
            </p:extLst>
          </p:nvPr>
        </p:nvGraphicFramePr>
        <p:xfrm>
          <a:off x="1560520" y="3284984"/>
          <a:ext cx="6035816" cy="457200"/>
        </p:xfrm>
        <a:graphic>
          <a:graphicData uri="http://schemas.openxmlformats.org/drawingml/2006/table">
            <a:tbl>
              <a:tblPr firstRow="1" bandRow="1">
                <a:tableStyleId>{5940675A-B579-460E-94D1-54222C63F5DA}</a:tableStyleId>
              </a:tblPr>
              <a:tblGrid>
                <a:gridCol w="754477">
                  <a:extLst>
                    <a:ext uri="{9D8B030D-6E8A-4147-A177-3AD203B41FA5}">
                      <a16:colId xmlns:a16="http://schemas.microsoft.com/office/drawing/2014/main" val="3086163313"/>
                    </a:ext>
                  </a:extLst>
                </a:gridCol>
                <a:gridCol w="754477">
                  <a:extLst>
                    <a:ext uri="{9D8B030D-6E8A-4147-A177-3AD203B41FA5}">
                      <a16:colId xmlns:a16="http://schemas.microsoft.com/office/drawing/2014/main" val="27022624"/>
                    </a:ext>
                  </a:extLst>
                </a:gridCol>
                <a:gridCol w="754477">
                  <a:extLst>
                    <a:ext uri="{9D8B030D-6E8A-4147-A177-3AD203B41FA5}">
                      <a16:colId xmlns:a16="http://schemas.microsoft.com/office/drawing/2014/main" val="657681928"/>
                    </a:ext>
                  </a:extLst>
                </a:gridCol>
                <a:gridCol w="754477">
                  <a:extLst>
                    <a:ext uri="{9D8B030D-6E8A-4147-A177-3AD203B41FA5}">
                      <a16:colId xmlns:a16="http://schemas.microsoft.com/office/drawing/2014/main" val="3662799640"/>
                    </a:ext>
                  </a:extLst>
                </a:gridCol>
                <a:gridCol w="754477">
                  <a:extLst>
                    <a:ext uri="{9D8B030D-6E8A-4147-A177-3AD203B41FA5}">
                      <a16:colId xmlns:a16="http://schemas.microsoft.com/office/drawing/2014/main" val="245854023"/>
                    </a:ext>
                  </a:extLst>
                </a:gridCol>
                <a:gridCol w="754477">
                  <a:extLst>
                    <a:ext uri="{9D8B030D-6E8A-4147-A177-3AD203B41FA5}">
                      <a16:colId xmlns:a16="http://schemas.microsoft.com/office/drawing/2014/main" val="3256844972"/>
                    </a:ext>
                  </a:extLst>
                </a:gridCol>
                <a:gridCol w="754477">
                  <a:extLst>
                    <a:ext uri="{9D8B030D-6E8A-4147-A177-3AD203B41FA5}">
                      <a16:colId xmlns:a16="http://schemas.microsoft.com/office/drawing/2014/main" val="2473014698"/>
                    </a:ext>
                  </a:extLst>
                </a:gridCol>
                <a:gridCol w="754477">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1</a:t>
                      </a:r>
                    </a:p>
                    <a:p>
                      <a:pPr algn="ctr"/>
                      <a:r>
                        <a:rPr lang="en-KR" sz="800" dirty="0"/>
                        <a:t>(AID12: 0 for RA-RU)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t>User Info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t>(AID12: 4095)</a:t>
                      </a:r>
                      <a:endParaRPr lang="en-KR" sz="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3</a:t>
                      </a:r>
                    </a:p>
                    <a:p>
                      <a:pPr algn="ctr"/>
                      <a:r>
                        <a:rPr lang="en-KR" sz="800" dirty="0"/>
                        <a:t>(AID12: EHT TB PPDU)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4</a:t>
                      </a:r>
                    </a:p>
                    <a:p>
                      <a:pPr algn="ctr"/>
                      <a:r>
                        <a:rPr lang="en-KR" sz="800" dirty="0"/>
                        <a:t>(AID12: 0 for RA-RUs)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cxnSp>
        <p:nvCxnSpPr>
          <p:cNvPr id="8" name="Straight Arrow Connector 7">
            <a:extLst>
              <a:ext uri="{FF2B5EF4-FFF2-40B4-BE49-F238E27FC236}">
                <a16:creationId xmlns:a16="http://schemas.microsoft.com/office/drawing/2014/main" id="{027A3239-E087-0942-9122-4BEFBF1FD5DE}"/>
              </a:ext>
            </a:extLst>
          </p:cNvPr>
          <p:cNvCxnSpPr>
            <a:cxnSpLocks/>
          </p:cNvCxnSpPr>
          <p:nvPr/>
        </p:nvCxnSpPr>
        <p:spPr bwMode="auto">
          <a:xfrm>
            <a:off x="3831117" y="3896012"/>
            <a:ext cx="1174251" cy="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9" name="Straight Arrow Connector 8">
            <a:extLst>
              <a:ext uri="{FF2B5EF4-FFF2-40B4-BE49-F238E27FC236}">
                <a16:creationId xmlns:a16="http://schemas.microsoft.com/office/drawing/2014/main" id="{9BA3CB37-05C5-7149-AE32-0E2D250F003D}"/>
              </a:ext>
            </a:extLst>
          </p:cNvPr>
          <p:cNvCxnSpPr>
            <a:cxnSpLocks/>
          </p:cNvCxnSpPr>
          <p:nvPr/>
        </p:nvCxnSpPr>
        <p:spPr bwMode="auto">
          <a:xfrm flipV="1">
            <a:off x="3831117" y="3784944"/>
            <a:ext cx="0" cy="36000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02C64938-5856-2640-9977-039535BB3F0A}"/>
              </a:ext>
            </a:extLst>
          </p:cNvPr>
          <p:cNvSpPr txBox="1"/>
          <p:nvPr/>
        </p:nvSpPr>
        <p:spPr>
          <a:xfrm>
            <a:off x="3831117" y="3903439"/>
            <a:ext cx="4320480" cy="461665"/>
          </a:xfrm>
          <a:prstGeom prst="rect">
            <a:avLst/>
          </a:prstGeom>
          <a:noFill/>
        </p:spPr>
        <p:txBody>
          <a:bodyPr wrap="square" rtlCol="0">
            <a:spAutoFit/>
          </a:bodyPr>
          <a:lstStyle/>
          <a:p>
            <a:r>
              <a:rPr lang="en-US" sz="1200" dirty="0">
                <a:solidFill>
                  <a:schemeClr val="tx1"/>
                </a:solidFill>
              </a:rPr>
              <a:t>HE STAs interpret User Info 2 and the following User Info fields as Padding field.</a:t>
            </a:r>
            <a:endParaRPr lang="en-KR" sz="1200" dirty="0">
              <a:solidFill>
                <a:schemeClr val="tx1"/>
              </a:solidFill>
            </a:endParaRPr>
          </a:p>
        </p:txBody>
      </p:sp>
    </p:spTree>
    <p:extLst>
      <p:ext uri="{BB962C8B-B14F-4D97-AF65-F5344CB8AC3E}">
        <p14:creationId xmlns:p14="http://schemas.microsoft.com/office/powerpoint/2010/main" val="268963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3620-E38E-C347-A45C-F1BA692F2E9C}"/>
              </a:ext>
            </a:extLst>
          </p:cNvPr>
          <p:cNvSpPr>
            <a:spLocks noGrp="1"/>
          </p:cNvSpPr>
          <p:nvPr>
            <p:ph type="title"/>
          </p:nvPr>
        </p:nvSpPr>
        <p:spPr/>
        <p:txBody>
          <a:bodyPr/>
          <a:lstStyle/>
          <a:p>
            <a:r>
              <a:rPr lang="en-KR" dirty="0"/>
              <a:t>Conclusion</a:t>
            </a:r>
          </a:p>
        </p:txBody>
      </p:sp>
      <p:sp>
        <p:nvSpPr>
          <p:cNvPr id="3" name="Content Placeholder 2">
            <a:extLst>
              <a:ext uri="{FF2B5EF4-FFF2-40B4-BE49-F238E27FC236}">
                <a16:creationId xmlns:a16="http://schemas.microsoft.com/office/drawing/2014/main" id="{85AB8ACB-7C0D-2E42-AB48-9DFBF9B3F471}"/>
              </a:ext>
            </a:extLst>
          </p:cNvPr>
          <p:cNvSpPr>
            <a:spLocks noGrp="1"/>
          </p:cNvSpPr>
          <p:nvPr>
            <p:ph idx="1"/>
          </p:nvPr>
        </p:nvSpPr>
        <p:spPr/>
        <p:txBody>
          <a:bodyPr/>
          <a:lstStyle/>
          <a:p>
            <a:pPr>
              <a:buFont typeface="Arial" panose="020B0604020202020204" pitchFamily="34" charset="0"/>
              <a:buChar char="•"/>
            </a:pPr>
            <a:r>
              <a:rPr lang="en-KR" dirty="0"/>
              <a:t>Considering the coexistence of STAs of various generations, a Trigger frame can include the TB PPDU format indication signaling.</a:t>
            </a:r>
          </a:p>
          <a:p>
            <a:pPr>
              <a:buFont typeface="Arial" panose="020B0604020202020204" pitchFamily="34" charset="0"/>
              <a:buChar char="•"/>
            </a:pPr>
            <a:r>
              <a:rPr lang="en-KR" dirty="0"/>
              <a:t>This contribution proposed signaling methods for indicating TB PPDU format and addressed the UORA issue.</a:t>
            </a:r>
          </a:p>
        </p:txBody>
      </p:sp>
      <p:sp>
        <p:nvSpPr>
          <p:cNvPr id="4" name="Slide Number Placeholder 3">
            <a:extLst>
              <a:ext uri="{FF2B5EF4-FFF2-40B4-BE49-F238E27FC236}">
                <a16:creationId xmlns:a16="http://schemas.microsoft.com/office/drawing/2014/main" id="{958DF282-4F3C-EC48-9EF5-BFC2685BA30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BE3AD7E-07E1-724E-A33E-9EDCC7EAD8AF}"/>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6BAB8B4B-87A5-104D-8713-5888002B066E}"/>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194456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DF710-6CA7-3048-97CE-A3EF74CFB08C}"/>
              </a:ext>
            </a:extLst>
          </p:cNvPr>
          <p:cNvSpPr>
            <a:spLocks noGrp="1"/>
          </p:cNvSpPr>
          <p:nvPr>
            <p:ph type="title"/>
          </p:nvPr>
        </p:nvSpPr>
        <p:spPr/>
        <p:txBody>
          <a:bodyPr/>
          <a:lstStyle/>
          <a:p>
            <a:r>
              <a:rPr lang="en-KR" dirty="0"/>
              <a:t>References</a:t>
            </a:r>
          </a:p>
        </p:txBody>
      </p:sp>
      <p:sp>
        <p:nvSpPr>
          <p:cNvPr id="3" name="Content Placeholder 2">
            <a:extLst>
              <a:ext uri="{FF2B5EF4-FFF2-40B4-BE49-F238E27FC236}">
                <a16:creationId xmlns:a16="http://schemas.microsoft.com/office/drawing/2014/main" id="{F78E5C91-1171-A840-B73D-5F14671E1F60}"/>
              </a:ext>
            </a:extLst>
          </p:cNvPr>
          <p:cNvSpPr>
            <a:spLocks noGrp="1"/>
          </p:cNvSpPr>
          <p:nvPr>
            <p:ph idx="1"/>
          </p:nvPr>
        </p:nvSpPr>
        <p:spPr/>
        <p:txBody>
          <a:bodyPr/>
          <a:lstStyle/>
          <a:p>
            <a:r>
              <a:rPr lang="en-KR" dirty="0"/>
              <a:t>[1] </a:t>
            </a:r>
            <a:r>
              <a:rPr lang="en-US" dirty="0"/>
              <a:t>11-19/1262r12 Specification Framework for </a:t>
            </a:r>
            <a:r>
              <a:rPr lang="en-US" dirty="0" err="1"/>
              <a:t>TGbe</a:t>
            </a:r>
            <a:endParaRPr lang="en-KR" dirty="0"/>
          </a:p>
          <a:p>
            <a:r>
              <a:rPr lang="en-KR" dirty="0"/>
              <a:t>[2] 11-20/0764 Trigger Consideration</a:t>
            </a:r>
          </a:p>
          <a:p>
            <a:r>
              <a:rPr lang="en-KR" dirty="0"/>
              <a:t>[3] 11-20/0831 Trigger Frame for Frequency-domain A-PPDU Support</a:t>
            </a:r>
          </a:p>
          <a:p>
            <a:r>
              <a:rPr lang="en-KR" dirty="0"/>
              <a:t>[4] 11-20/0840 Backward Compatible EHT Trigger Frame</a:t>
            </a:r>
          </a:p>
        </p:txBody>
      </p:sp>
      <p:sp>
        <p:nvSpPr>
          <p:cNvPr id="4" name="Slide Number Placeholder 3">
            <a:extLst>
              <a:ext uri="{FF2B5EF4-FFF2-40B4-BE49-F238E27FC236}">
                <a16:creationId xmlns:a16="http://schemas.microsoft.com/office/drawing/2014/main" id="{9F1BE5F4-A89E-4F40-A421-43214C2F6BC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1EB036A-3147-6D42-B345-9DE8B31D7BFC}"/>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38391EEF-55CD-1344-BA03-633776B99734}"/>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3098555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7C1F-331F-E043-A6E1-4392E8B8FB4A}"/>
              </a:ext>
            </a:extLst>
          </p:cNvPr>
          <p:cNvSpPr>
            <a:spLocks noGrp="1"/>
          </p:cNvSpPr>
          <p:nvPr>
            <p:ph type="title"/>
          </p:nvPr>
        </p:nvSpPr>
        <p:spPr/>
        <p:txBody>
          <a:bodyPr/>
          <a:lstStyle/>
          <a:p>
            <a:r>
              <a:rPr lang="en-US" altLang="ko-KR" dirty="0"/>
              <a:t>Straw poll 1</a:t>
            </a:r>
            <a:endParaRPr lang="en-KR" dirty="0"/>
          </a:p>
        </p:txBody>
      </p:sp>
      <p:sp>
        <p:nvSpPr>
          <p:cNvPr id="3" name="Content Placeholder 2">
            <a:extLst>
              <a:ext uri="{FF2B5EF4-FFF2-40B4-BE49-F238E27FC236}">
                <a16:creationId xmlns:a16="http://schemas.microsoft.com/office/drawing/2014/main" id="{2BEDA06F-A05C-D643-B472-3852BD4A95D6}"/>
              </a:ext>
            </a:extLst>
          </p:cNvPr>
          <p:cNvSpPr>
            <a:spLocks noGrp="1"/>
          </p:cNvSpPr>
          <p:nvPr>
            <p:ph idx="1"/>
          </p:nvPr>
        </p:nvSpPr>
        <p:spPr/>
        <p:txBody>
          <a:bodyPr/>
          <a:lstStyle/>
          <a:p>
            <a:pPr>
              <a:buFont typeface="Arial" panose="020B0604020202020204" pitchFamily="34" charset="0"/>
              <a:buChar char="•"/>
            </a:pPr>
            <a:r>
              <a:rPr lang="en-US" dirty="0"/>
              <a:t>Do you support that a Trigger frame includes the signaling that indicates TB PPDU format to be used.</a:t>
            </a:r>
          </a:p>
          <a:p>
            <a:pPr lvl="1">
              <a:buFont typeface="Arial" panose="020B0604020202020204" pitchFamily="34" charset="0"/>
              <a:buChar char="•"/>
            </a:pPr>
            <a:r>
              <a:rPr lang="en-US" dirty="0"/>
              <a:t>Which of fields between Common Info field and User Info field includes the signaling is TBD.</a:t>
            </a:r>
          </a:p>
          <a:p>
            <a:pPr lvl="1">
              <a:buFont typeface="Arial" panose="020B0604020202020204" pitchFamily="34" charset="0"/>
              <a:buChar char="•"/>
            </a:pPr>
            <a:endParaRPr lang="en-US" dirty="0"/>
          </a:p>
          <a:p>
            <a:pPr lvl="1">
              <a:buFont typeface="Arial" panose="020B0604020202020204" pitchFamily="34" charset="0"/>
              <a:buChar char="•"/>
            </a:pPr>
            <a:r>
              <a:rPr lang="en-US" dirty="0"/>
              <a:t>Y/N/A</a:t>
            </a:r>
            <a:endParaRPr lang="en-KR" dirty="0"/>
          </a:p>
        </p:txBody>
      </p:sp>
      <p:sp>
        <p:nvSpPr>
          <p:cNvPr id="4" name="Slide Number Placeholder 3">
            <a:extLst>
              <a:ext uri="{FF2B5EF4-FFF2-40B4-BE49-F238E27FC236}">
                <a16:creationId xmlns:a16="http://schemas.microsoft.com/office/drawing/2014/main" id="{71FA962B-1C90-E943-ADFD-E8481CF0E9B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785AC09-D6DA-DF4B-BBBD-D9E3AB7658BF}"/>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01E081E0-D786-C24A-9DCF-76DDED43541A}"/>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253155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7C1F-331F-E043-A6E1-4392E8B8FB4A}"/>
              </a:ext>
            </a:extLst>
          </p:cNvPr>
          <p:cNvSpPr>
            <a:spLocks noGrp="1"/>
          </p:cNvSpPr>
          <p:nvPr>
            <p:ph type="title"/>
          </p:nvPr>
        </p:nvSpPr>
        <p:spPr/>
        <p:txBody>
          <a:bodyPr/>
          <a:lstStyle/>
          <a:p>
            <a:r>
              <a:rPr lang="en-US" altLang="ko-KR" dirty="0"/>
              <a:t>Straw poll 2</a:t>
            </a:r>
            <a:endParaRPr lang="en-KR" dirty="0"/>
          </a:p>
        </p:txBody>
      </p:sp>
      <p:sp>
        <p:nvSpPr>
          <p:cNvPr id="3" name="Content Placeholder 2">
            <a:extLst>
              <a:ext uri="{FF2B5EF4-FFF2-40B4-BE49-F238E27FC236}">
                <a16:creationId xmlns:a16="http://schemas.microsoft.com/office/drawing/2014/main" id="{2BEDA06F-A05C-D643-B472-3852BD4A95D6}"/>
              </a:ext>
            </a:extLst>
          </p:cNvPr>
          <p:cNvSpPr>
            <a:spLocks noGrp="1"/>
          </p:cNvSpPr>
          <p:nvPr>
            <p:ph idx="1"/>
          </p:nvPr>
        </p:nvSpPr>
        <p:spPr/>
        <p:txBody>
          <a:bodyPr/>
          <a:lstStyle/>
          <a:p>
            <a:pPr>
              <a:buFont typeface="Arial" panose="020B0604020202020204" pitchFamily="34" charset="0"/>
              <a:buChar char="•"/>
            </a:pPr>
            <a:r>
              <a:rPr lang="en-US" dirty="0"/>
              <a:t>Do you support that a Trigger frame can include the User Info field with its the AID12 subfield set to 4095 before the other User Info field?</a:t>
            </a:r>
          </a:p>
          <a:p>
            <a:pPr lvl="1">
              <a:buFont typeface="Arial" panose="020B0604020202020204" pitchFamily="34" charset="0"/>
              <a:buChar char="•"/>
            </a:pPr>
            <a:endParaRPr lang="en-US" dirty="0"/>
          </a:p>
          <a:p>
            <a:pPr lvl="1">
              <a:buFont typeface="Arial" panose="020B0604020202020204" pitchFamily="34" charset="0"/>
              <a:buChar char="•"/>
            </a:pPr>
            <a:r>
              <a:rPr lang="en-US" dirty="0"/>
              <a:t>Y/N/A</a:t>
            </a:r>
          </a:p>
        </p:txBody>
      </p:sp>
      <p:sp>
        <p:nvSpPr>
          <p:cNvPr id="4" name="Slide Number Placeholder 3">
            <a:extLst>
              <a:ext uri="{FF2B5EF4-FFF2-40B4-BE49-F238E27FC236}">
                <a16:creationId xmlns:a16="http://schemas.microsoft.com/office/drawing/2014/main" id="{71FA962B-1C90-E943-ADFD-E8481CF0E9B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785AC09-D6DA-DF4B-BBBD-D9E3AB7658BF}"/>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01E081E0-D786-C24A-9DCF-76DDED43541A}"/>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313421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8A2F8-FC29-5B4E-95C7-3BDC46CE8154}"/>
              </a:ext>
            </a:extLst>
          </p:cNvPr>
          <p:cNvSpPr>
            <a:spLocks noGrp="1"/>
          </p:cNvSpPr>
          <p:nvPr>
            <p:ph type="title"/>
          </p:nvPr>
        </p:nvSpPr>
        <p:spPr/>
        <p:txBody>
          <a:bodyPr/>
          <a:lstStyle/>
          <a:p>
            <a:r>
              <a:rPr lang="en-US" dirty="0"/>
              <a:t>Introduction</a:t>
            </a:r>
            <a:endParaRPr lang="en-KR" dirty="0"/>
          </a:p>
        </p:txBody>
      </p:sp>
      <p:sp>
        <p:nvSpPr>
          <p:cNvPr id="3" name="Content Placeholder 2">
            <a:extLst>
              <a:ext uri="{FF2B5EF4-FFF2-40B4-BE49-F238E27FC236}">
                <a16:creationId xmlns:a16="http://schemas.microsoft.com/office/drawing/2014/main" id="{A16099F2-C18A-784D-914F-14251784A64A}"/>
              </a:ext>
            </a:extLst>
          </p:cNvPr>
          <p:cNvSpPr>
            <a:spLocks noGrp="1"/>
          </p:cNvSpPr>
          <p:nvPr>
            <p:ph idx="1"/>
          </p:nvPr>
        </p:nvSpPr>
        <p:spPr/>
        <p:txBody>
          <a:bodyPr/>
          <a:lstStyle/>
          <a:p>
            <a:pPr>
              <a:buFont typeface="Arial" panose="020B0604020202020204" pitchFamily="34" charset="0"/>
              <a:buChar char="•"/>
            </a:pPr>
            <a:r>
              <a:rPr lang="en-KR" sz="2000" dirty="0"/>
              <a:t>11be defined EHT TB PPDU format [1].</a:t>
            </a:r>
          </a:p>
          <a:p>
            <a:pPr lvl="1">
              <a:buFont typeface="Arial" panose="020B0604020202020204" pitchFamily="34" charset="0"/>
              <a:buChar char="•"/>
            </a:pPr>
            <a:r>
              <a:rPr lang="en-US" sz="1800" dirty="0"/>
              <a:t>EHT STAs would be capable of transmitting HE TB PPDU as well as EHT TB PPDU.</a:t>
            </a:r>
          </a:p>
          <a:p>
            <a:pPr>
              <a:buFont typeface="Arial" panose="020B0604020202020204" pitchFamily="34" charset="0"/>
              <a:buChar char="•"/>
            </a:pPr>
            <a:r>
              <a:rPr lang="en-US" sz="2000" dirty="0"/>
              <a:t>HE STAs and EHT STAs will coexist, and AP may want to schedule UL MU transmissions from HE and EHT STAs at the same time.</a:t>
            </a:r>
            <a:endParaRPr lang="en-KR" sz="2000" dirty="0"/>
          </a:p>
          <a:p>
            <a:pPr>
              <a:buFont typeface="Arial" panose="020B0604020202020204" pitchFamily="34" charset="0"/>
              <a:buChar char="•"/>
            </a:pPr>
            <a:r>
              <a:rPr lang="en-US" sz="2000" dirty="0"/>
              <a:t>The spec needs to define a clear rule which PPDU format between HE TB PPDU and EHT TB PPDU is used to respond to a Trigger frame for MU operation.</a:t>
            </a:r>
          </a:p>
          <a:p>
            <a:pPr>
              <a:buFont typeface="Arial" panose="020B0604020202020204" pitchFamily="34" charset="0"/>
              <a:buChar char="•"/>
            </a:pPr>
            <a:r>
              <a:rPr lang="en-US" sz="2000" dirty="0"/>
              <a:t>This contribution proposes methods to indicate TB PPDU format and addresses an issue when using UORA.</a:t>
            </a:r>
          </a:p>
        </p:txBody>
      </p:sp>
      <p:sp>
        <p:nvSpPr>
          <p:cNvPr id="4" name="Slide Number Placeholder 3">
            <a:extLst>
              <a:ext uri="{FF2B5EF4-FFF2-40B4-BE49-F238E27FC236}">
                <a16:creationId xmlns:a16="http://schemas.microsoft.com/office/drawing/2014/main" id="{4A830F2D-1C41-9947-A143-B09F3CAD55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976A3F7-C515-724E-ABEA-E2B0B0D60094}"/>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A285DED2-57CA-4946-8D0B-3F57FDF2963E}"/>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125605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D6F32-04D1-0849-B93C-AACC03A380E3}"/>
              </a:ext>
            </a:extLst>
          </p:cNvPr>
          <p:cNvSpPr>
            <a:spLocks noGrp="1"/>
          </p:cNvSpPr>
          <p:nvPr>
            <p:ph type="title"/>
          </p:nvPr>
        </p:nvSpPr>
        <p:spPr/>
        <p:txBody>
          <a:bodyPr/>
          <a:lstStyle/>
          <a:p>
            <a:r>
              <a:rPr lang="en-KR" dirty="0"/>
              <a:t>Problem without TB PPDU format determination rule</a:t>
            </a:r>
          </a:p>
        </p:txBody>
      </p:sp>
      <p:sp>
        <p:nvSpPr>
          <p:cNvPr id="3" name="Content Placeholder 2">
            <a:extLst>
              <a:ext uri="{FF2B5EF4-FFF2-40B4-BE49-F238E27FC236}">
                <a16:creationId xmlns:a16="http://schemas.microsoft.com/office/drawing/2014/main" id="{C92808E3-E181-8C4F-8D45-6E15E9ACE1C7}"/>
              </a:ext>
            </a:extLst>
          </p:cNvPr>
          <p:cNvSpPr>
            <a:spLocks noGrp="1"/>
          </p:cNvSpPr>
          <p:nvPr>
            <p:ph idx="1"/>
          </p:nvPr>
        </p:nvSpPr>
        <p:spPr/>
        <p:txBody>
          <a:bodyPr/>
          <a:lstStyle/>
          <a:p>
            <a:pPr>
              <a:buFont typeface="Arial" panose="020B0604020202020204" pitchFamily="34" charset="0"/>
              <a:buChar char="•"/>
            </a:pPr>
            <a:endParaRPr lang="en-KR" sz="2000" dirty="0"/>
          </a:p>
          <a:p>
            <a:pPr>
              <a:buFont typeface="Arial" panose="020B0604020202020204" pitchFamily="34" charset="0"/>
              <a:buChar char="•"/>
            </a:pPr>
            <a:endParaRPr lang="en-KR" sz="2000" dirty="0"/>
          </a:p>
          <a:p>
            <a:pPr>
              <a:buFont typeface="Arial" panose="020B0604020202020204" pitchFamily="34" charset="0"/>
              <a:buChar char="•"/>
            </a:pPr>
            <a:endParaRPr lang="en-KR" sz="2000" dirty="0"/>
          </a:p>
          <a:p>
            <a:pPr lvl="1">
              <a:buFont typeface="Arial" panose="020B0604020202020204" pitchFamily="34" charset="0"/>
              <a:buChar char="•"/>
            </a:pPr>
            <a:endParaRPr lang="en-KR" sz="1600" dirty="0"/>
          </a:p>
          <a:p>
            <a:pPr lvl="1">
              <a:buFont typeface="Arial" panose="020B0604020202020204" pitchFamily="34" charset="0"/>
              <a:buChar char="•"/>
            </a:pPr>
            <a:endParaRPr lang="en-KR" sz="1600" dirty="0"/>
          </a:p>
          <a:p>
            <a:pPr>
              <a:buFont typeface="Arial" panose="020B0604020202020204" pitchFamily="34" charset="0"/>
              <a:buChar char="•"/>
            </a:pPr>
            <a:r>
              <a:rPr lang="en-KR" sz="2000" dirty="0"/>
              <a:t>If there is no rule to determine TB PPDU format, HE TB PPDU (from EHT STAs and HE STAs) and EHT TB PPDU (from EHT STAs) may be transmitted on the same channel.</a:t>
            </a:r>
          </a:p>
          <a:p>
            <a:pPr>
              <a:buFont typeface="Arial" panose="020B0604020202020204" pitchFamily="34" charset="0"/>
              <a:buChar char="•"/>
            </a:pPr>
            <a:r>
              <a:rPr lang="en-KR" sz="2000" dirty="0"/>
              <a:t>Therefore, 11be can define a Trigger frame including the signaling that indicates which TB PPDU format is used.</a:t>
            </a:r>
          </a:p>
          <a:p>
            <a:pPr lvl="1">
              <a:buFont typeface="Arial" panose="020B0604020202020204" pitchFamily="34" charset="0"/>
              <a:buChar char="•"/>
            </a:pPr>
            <a:r>
              <a:rPr lang="en-KR" sz="1800" dirty="0"/>
              <a:t>Another solution is that EHT STAs always use EHT TB PPDU.</a:t>
            </a:r>
          </a:p>
          <a:p>
            <a:pPr lvl="1">
              <a:buFont typeface="Arial" panose="020B0604020202020204" pitchFamily="34" charset="0"/>
              <a:buChar char="•"/>
            </a:pPr>
            <a:r>
              <a:rPr lang="en-KR" sz="1800" dirty="0"/>
              <a:t>However, with this solution, when EHT STAs and HE STAs coexist, it is difficult to solicit responses from them</a:t>
            </a:r>
            <a:r>
              <a:rPr lang="en-US" sz="1800" dirty="0"/>
              <a:t> at the same time</a:t>
            </a:r>
            <a:r>
              <a:rPr lang="en-KR" sz="1800" dirty="0"/>
              <a:t>.</a:t>
            </a:r>
          </a:p>
        </p:txBody>
      </p:sp>
      <p:sp>
        <p:nvSpPr>
          <p:cNvPr id="4" name="Slide Number Placeholder 3">
            <a:extLst>
              <a:ext uri="{FF2B5EF4-FFF2-40B4-BE49-F238E27FC236}">
                <a16:creationId xmlns:a16="http://schemas.microsoft.com/office/drawing/2014/main" id="{B4A27122-0A15-0347-9A82-E2FA537A08B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02A43D6-79EA-6F42-A73A-5EFEBB8CED32}"/>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FD59DFC3-9539-794C-889C-3F98C938368A}"/>
              </a:ext>
            </a:extLst>
          </p:cNvPr>
          <p:cNvSpPr>
            <a:spLocks noGrp="1"/>
          </p:cNvSpPr>
          <p:nvPr>
            <p:ph type="dt" idx="15"/>
          </p:nvPr>
        </p:nvSpPr>
        <p:spPr/>
        <p:txBody>
          <a:bodyPr/>
          <a:lstStyle/>
          <a:p>
            <a:r>
              <a:rPr lang="en-US"/>
              <a:t>August 2020</a:t>
            </a:r>
            <a:endParaRPr lang="en-GB" dirty="0"/>
          </a:p>
        </p:txBody>
      </p:sp>
      <p:cxnSp>
        <p:nvCxnSpPr>
          <p:cNvPr id="7" name="Straight Connector 6">
            <a:extLst>
              <a:ext uri="{FF2B5EF4-FFF2-40B4-BE49-F238E27FC236}">
                <a16:creationId xmlns:a16="http://schemas.microsoft.com/office/drawing/2014/main" id="{11F71382-B5C8-1645-B7A0-06CD4C3CDD78}"/>
              </a:ext>
            </a:extLst>
          </p:cNvPr>
          <p:cNvCxnSpPr>
            <a:cxnSpLocks/>
          </p:cNvCxnSpPr>
          <p:nvPr/>
        </p:nvCxnSpPr>
        <p:spPr bwMode="auto">
          <a:xfrm>
            <a:off x="2571735" y="2167620"/>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Rectangle 7">
            <a:extLst>
              <a:ext uri="{FF2B5EF4-FFF2-40B4-BE49-F238E27FC236}">
                <a16:creationId xmlns:a16="http://schemas.microsoft.com/office/drawing/2014/main" id="{49DCE19B-25C3-FF44-94AC-F890B89B49C1}"/>
              </a:ext>
            </a:extLst>
          </p:cNvPr>
          <p:cNvSpPr/>
          <p:nvPr/>
        </p:nvSpPr>
        <p:spPr bwMode="auto">
          <a:xfrm>
            <a:off x="3179488" y="1807620"/>
            <a:ext cx="688391"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78678D1E-AD9A-DB40-9A1E-C052C826DA8C}"/>
              </a:ext>
            </a:extLst>
          </p:cNvPr>
          <p:cNvSpPr txBox="1"/>
          <p:nvPr/>
        </p:nvSpPr>
        <p:spPr>
          <a:xfrm>
            <a:off x="1996655" y="1855611"/>
            <a:ext cx="348172" cy="246221"/>
          </a:xfrm>
          <a:prstGeom prst="rect">
            <a:avLst/>
          </a:prstGeom>
          <a:noFill/>
        </p:spPr>
        <p:txBody>
          <a:bodyPr wrap="none" rtlCol="0">
            <a:spAutoFit/>
          </a:bodyPr>
          <a:lstStyle/>
          <a:p>
            <a:r>
              <a:rPr lang="en-KR" sz="1000" dirty="0">
                <a:solidFill>
                  <a:schemeClr val="tx1"/>
                </a:solidFill>
              </a:rPr>
              <a:t>AP</a:t>
            </a:r>
          </a:p>
        </p:txBody>
      </p:sp>
      <p:sp>
        <p:nvSpPr>
          <p:cNvPr id="10" name="TextBox 9">
            <a:extLst>
              <a:ext uri="{FF2B5EF4-FFF2-40B4-BE49-F238E27FC236}">
                <a16:creationId xmlns:a16="http://schemas.microsoft.com/office/drawing/2014/main" id="{E6E2D8A5-8309-A04C-80A7-B445D9E066B0}"/>
              </a:ext>
            </a:extLst>
          </p:cNvPr>
          <p:cNvSpPr txBox="1"/>
          <p:nvPr/>
        </p:nvSpPr>
        <p:spPr>
          <a:xfrm>
            <a:off x="3208387" y="1799167"/>
            <a:ext cx="688391" cy="400110"/>
          </a:xfrm>
          <a:prstGeom prst="rect">
            <a:avLst/>
          </a:prstGeom>
          <a:noFill/>
        </p:spPr>
        <p:txBody>
          <a:bodyPr wrap="square" rtlCol="0">
            <a:spAutoFit/>
          </a:bodyPr>
          <a:lstStyle/>
          <a:p>
            <a:r>
              <a:rPr lang="en-KR" sz="1000" dirty="0">
                <a:solidFill>
                  <a:schemeClr val="tx1"/>
                </a:solidFill>
              </a:rPr>
              <a:t>Trigger frame</a:t>
            </a:r>
          </a:p>
        </p:txBody>
      </p:sp>
      <p:cxnSp>
        <p:nvCxnSpPr>
          <p:cNvPr id="11" name="Straight Connector 10">
            <a:extLst>
              <a:ext uri="{FF2B5EF4-FFF2-40B4-BE49-F238E27FC236}">
                <a16:creationId xmlns:a16="http://schemas.microsoft.com/office/drawing/2014/main" id="{5217BED4-A9F0-A245-9383-29579AF73146}"/>
              </a:ext>
            </a:extLst>
          </p:cNvPr>
          <p:cNvCxnSpPr>
            <a:cxnSpLocks/>
          </p:cNvCxnSpPr>
          <p:nvPr/>
        </p:nvCxnSpPr>
        <p:spPr bwMode="auto">
          <a:xfrm>
            <a:off x="2571735" y="2647659"/>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1FD8C895-CBA4-3F4D-BEE9-B2E6B2831C1B}"/>
              </a:ext>
            </a:extLst>
          </p:cNvPr>
          <p:cNvSpPr/>
          <p:nvPr/>
        </p:nvSpPr>
        <p:spPr bwMode="auto">
          <a:xfrm>
            <a:off x="3940180" y="2287659"/>
            <a:ext cx="2129953"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1B8515A-4EAE-A949-87AB-33B3CD49A8DE}"/>
              </a:ext>
            </a:extLst>
          </p:cNvPr>
          <p:cNvSpPr txBox="1"/>
          <p:nvPr/>
        </p:nvSpPr>
        <p:spPr>
          <a:xfrm>
            <a:off x="1855591" y="2335650"/>
            <a:ext cx="630301" cy="246221"/>
          </a:xfrm>
          <a:prstGeom prst="rect">
            <a:avLst/>
          </a:prstGeom>
          <a:noFill/>
        </p:spPr>
        <p:txBody>
          <a:bodyPr wrap="none" rtlCol="0">
            <a:spAutoFit/>
          </a:bodyPr>
          <a:lstStyle/>
          <a:p>
            <a:r>
              <a:rPr lang="en-US" sz="1000" dirty="0">
                <a:solidFill>
                  <a:schemeClr val="tx1"/>
                </a:solidFill>
              </a:rPr>
              <a:t>HE STA</a:t>
            </a:r>
            <a:endParaRPr lang="en-KR" sz="1000" dirty="0">
              <a:solidFill>
                <a:schemeClr val="tx1"/>
              </a:solidFill>
            </a:endParaRPr>
          </a:p>
        </p:txBody>
      </p:sp>
      <p:sp>
        <p:nvSpPr>
          <p:cNvPr id="14" name="TextBox 13">
            <a:extLst>
              <a:ext uri="{FF2B5EF4-FFF2-40B4-BE49-F238E27FC236}">
                <a16:creationId xmlns:a16="http://schemas.microsoft.com/office/drawing/2014/main" id="{5E425364-348C-A443-93BD-07D2E85A96D8}"/>
              </a:ext>
            </a:extLst>
          </p:cNvPr>
          <p:cNvSpPr txBox="1"/>
          <p:nvPr/>
        </p:nvSpPr>
        <p:spPr>
          <a:xfrm>
            <a:off x="4045526" y="2349970"/>
            <a:ext cx="946093" cy="246221"/>
          </a:xfrm>
          <a:prstGeom prst="rect">
            <a:avLst/>
          </a:prstGeom>
          <a:noFill/>
        </p:spPr>
        <p:txBody>
          <a:bodyPr wrap="none" rtlCol="0">
            <a:spAutoFit/>
          </a:bodyPr>
          <a:lstStyle/>
          <a:p>
            <a:r>
              <a:rPr lang="en-US" sz="1000" b="1" dirty="0">
                <a:solidFill>
                  <a:schemeClr val="tx1"/>
                </a:solidFill>
              </a:rPr>
              <a:t>HE TB PPDU</a:t>
            </a:r>
            <a:endParaRPr lang="en-KR" sz="1000" b="1" dirty="0">
              <a:solidFill>
                <a:schemeClr val="tx1"/>
              </a:solidFill>
            </a:endParaRPr>
          </a:p>
        </p:txBody>
      </p:sp>
      <p:cxnSp>
        <p:nvCxnSpPr>
          <p:cNvPr id="15" name="Straight Connector 14">
            <a:extLst>
              <a:ext uri="{FF2B5EF4-FFF2-40B4-BE49-F238E27FC236}">
                <a16:creationId xmlns:a16="http://schemas.microsoft.com/office/drawing/2014/main" id="{2D333283-EC2B-0745-B700-846F2B25409C}"/>
              </a:ext>
            </a:extLst>
          </p:cNvPr>
          <p:cNvCxnSpPr>
            <a:cxnSpLocks/>
          </p:cNvCxnSpPr>
          <p:nvPr/>
        </p:nvCxnSpPr>
        <p:spPr bwMode="auto">
          <a:xfrm>
            <a:off x="2571735" y="3157475"/>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ectangle 15">
            <a:extLst>
              <a:ext uri="{FF2B5EF4-FFF2-40B4-BE49-F238E27FC236}">
                <a16:creationId xmlns:a16="http://schemas.microsoft.com/office/drawing/2014/main" id="{54707F8A-AF8C-BF44-872D-80502CC394C1}"/>
              </a:ext>
            </a:extLst>
          </p:cNvPr>
          <p:cNvSpPr/>
          <p:nvPr/>
        </p:nvSpPr>
        <p:spPr bwMode="auto">
          <a:xfrm>
            <a:off x="3940180" y="2797475"/>
            <a:ext cx="2129953"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1A1B589A-65C6-4940-8D1D-1D1089C195C0}"/>
              </a:ext>
            </a:extLst>
          </p:cNvPr>
          <p:cNvSpPr txBox="1"/>
          <p:nvPr/>
        </p:nvSpPr>
        <p:spPr>
          <a:xfrm>
            <a:off x="1768227" y="2845466"/>
            <a:ext cx="805029" cy="246221"/>
          </a:xfrm>
          <a:prstGeom prst="rect">
            <a:avLst/>
          </a:prstGeom>
          <a:noFill/>
        </p:spPr>
        <p:txBody>
          <a:bodyPr wrap="none" rtlCol="0">
            <a:spAutoFit/>
          </a:bodyPr>
          <a:lstStyle/>
          <a:p>
            <a:r>
              <a:rPr lang="en-US" sz="1000" dirty="0">
                <a:solidFill>
                  <a:schemeClr val="tx1"/>
                </a:solidFill>
              </a:rPr>
              <a:t>EHT STA 1</a:t>
            </a:r>
            <a:endParaRPr lang="en-KR" sz="1000" dirty="0">
              <a:solidFill>
                <a:schemeClr val="tx1"/>
              </a:solidFill>
            </a:endParaRPr>
          </a:p>
        </p:txBody>
      </p:sp>
      <p:sp>
        <p:nvSpPr>
          <p:cNvPr id="18" name="TextBox 17">
            <a:extLst>
              <a:ext uri="{FF2B5EF4-FFF2-40B4-BE49-F238E27FC236}">
                <a16:creationId xmlns:a16="http://schemas.microsoft.com/office/drawing/2014/main" id="{8CA1449E-4328-2744-8638-D4422E59CBA6}"/>
              </a:ext>
            </a:extLst>
          </p:cNvPr>
          <p:cNvSpPr txBox="1"/>
          <p:nvPr/>
        </p:nvSpPr>
        <p:spPr>
          <a:xfrm>
            <a:off x="4045526" y="2859786"/>
            <a:ext cx="1031051" cy="246221"/>
          </a:xfrm>
          <a:prstGeom prst="rect">
            <a:avLst/>
          </a:prstGeom>
          <a:noFill/>
        </p:spPr>
        <p:txBody>
          <a:bodyPr wrap="none" rtlCol="0">
            <a:spAutoFit/>
          </a:bodyPr>
          <a:lstStyle/>
          <a:p>
            <a:r>
              <a:rPr lang="en-US" sz="1000" b="1" dirty="0">
                <a:solidFill>
                  <a:schemeClr val="tx1"/>
                </a:solidFill>
              </a:rPr>
              <a:t>EHT TB PPDU</a:t>
            </a:r>
            <a:endParaRPr lang="en-KR" sz="1000" b="1" dirty="0">
              <a:solidFill>
                <a:schemeClr val="tx1"/>
              </a:solidFill>
            </a:endParaRPr>
          </a:p>
        </p:txBody>
      </p:sp>
      <p:cxnSp>
        <p:nvCxnSpPr>
          <p:cNvPr id="19" name="Straight Connector 18">
            <a:extLst>
              <a:ext uri="{FF2B5EF4-FFF2-40B4-BE49-F238E27FC236}">
                <a16:creationId xmlns:a16="http://schemas.microsoft.com/office/drawing/2014/main" id="{A55B3B6B-D2B5-E042-B4CA-B5882609FC0E}"/>
              </a:ext>
            </a:extLst>
          </p:cNvPr>
          <p:cNvCxnSpPr>
            <a:cxnSpLocks/>
          </p:cNvCxnSpPr>
          <p:nvPr/>
        </p:nvCxnSpPr>
        <p:spPr bwMode="auto">
          <a:xfrm>
            <a:off x="2571735" y="3655811"/>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Rectangle 19">
            <a:extLst>
              <a:ext uri="{FF2B5EF4-FFF2-40B4-BE49-F238E27FC236}">
                <a16:creationId xmlns:a16="http://schemas.microsoft.com/office/drawing/2014/main" id="{BFD0C688-7C95-DB41-BA85-480238E72803}"/>
              </a:ext>
            </a:extLst>
          </p:cNvPr>
          <p:cNvSpPr/>
          <p:nvPr/>
        </p:nvSpPr>
        <p:spPr bwMode="auto">
          <a:xfrm>
            <a:off x="3940180" y="3295811"/>
            <a:ext cx="2129953"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6DF119CC-5BC5-A34C-801A-4FEF8EDFDD7D}"/>
              </a:ext>
            </a:extLst>
          </p:cNvPr>
          <p:cNvSpPr txBox="1"/>
          <p:nvPr/>
        </p:nvSpPr>
        <p:spPr>
          <a:xfrm>
            <a:off x="1768227" y="3343802"/>
            <a:ext cx="805029" cy="246221"/>
          </a:xfrm>
          <a:prstGeom prst="rect">
            <a:avLst/>
          </a:prstGeom>
          <a:noFill/>
        </p:spPr>
        <p:txBody>
          <a:bodyPr wrap="none" rtlCol="0">
            <a:spAutoFit/>
          </a:bodyPr>
          <a:lstStyle/>
          <a:p>
            <a:r>
              <a:rPr lang="en-US" sz="1000" dirty="0">
                <a:solidFill>
                  <a:schemeClr val="tx1"/>
                </a:solidFill>
              </a:rPr>
              <a:t>EHT STA 2</a:t>
            </a:r>
            <a:endParaRPr lang="en-KR" sz="1000" dirty="0">
              <a:solidFill>
                <a:schemeClr val="tx1"/>
              </a:solidFill>
            </a:endParaRPr>
          </a:p>
        </p:txBody>
      </p:sp>
      <p:sp>
        <p:nvSpPr>
          <p:cNvPr id="22" name="TextBox 21">
            <a:extLst>
              <a:ext uri="{FF2B5EF4-FFF2-40B4-BE49-F238E27FC236}">
                <a16:creationId xmlns:a16="http://schemas.microsoft.com/office/drawing/2014/main" id="{C28FD376-359F-EF45-8F09-59456A661B24}"/>
              </a:ext>
            </a:extLst>
          </p:cNvPr>
          <p:cNvSpPr txBox="1"/>
          <p:nvPr/>
        </p:nvSpPr>
        <p:spPr>
          <a:xfrm>
            <a:off x="4045526" y="3358122"/>
            <a:ext cx="946093" cy="246221"/>
          </a:xfrm>
          <a:prstGeom prst="rect">
            <a:avLst/>
          </a:prstGeom>
          <a:noFill/>
        </p:spPr>
        <p:txBody>
          <a:bodyPr wrap="none" rtlCol="0">
            <a:spAutoFit/>
          </a:bodyPr>
          <a:lstStyle/>
          <a:p>
            <a:r>
              <a:rPr lang="en-US" sz="1000" b="1" dirty="0">
                <a:solidFill>
                  <a:schemeClr val="tx1"/>
                </a:solidFill>
              </a:rPr>
              <a:t>HE TB PPDU</a:t>
            </a:r>
            <a:endParaRPr lang="en-KR" sz="1000" b="1" dirty="0">
              <a:solidFill>
                <a:schemeClr val="tx1"/>
              </a:solidFill>
            </a:endParaRPr>
          </a:p>
        </p:txBody>
      </p:sp>
    </p:spTree>
    <p:extLst>
      <p:ext uri="{BB962C8B-B14F-4D97-AF65-F5344CB8AC3E}">
        <p14:creationId xmlns:p14="http://schemas.microsoft.com/office/powerpoint/2010/main" val="114954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0585-F138-2448-ABDA-A6DC35774A61}"/>
              </a:ext>
            </a:extLst>
          </p:cNvPr>
          <p:cNvSpPr>
            <a:spLocks noGrp="1"/>
          </p:cNvSpPr>
          <p:nvPr>
            <p:ph type="title"/>
          </p:nvPr>
        </p:nvSpPr>
        <p:spPr/>
        <p:txBody>
          <a:bodyPr/>
          <a:lstStyle/>
          <a:p>
            <a:r>
              <a:rPr lang="en-KR" dirty="0"/>
              <a:t>How to signal TB PPDU format?</a:t>
            </a:r>
          </a:p>
        </p:txBody>
      </p:sp>
      <p:sp>
        <p:nvSpPr>
          <p:cNvPr id="3" name="Content Placeholder 2">
            <a:extLst>
              <a:ext uri="{FF2B5EF4-FFF2-40B4-BE49-F238E27FC236}">
                <a16:creationId xmlns:a16="http://schemas.microsoft.com/office/drawing/2014/main" id="{BDA865AA-AFAC-1C4C-84E8-D93382DB6C4A}"/>
              </a:ext>
            </a:extLst>
          </p:cNvPr>
          <p:cNvSpPr>
            <a:spLocks noGrp="1"/>
          </p:cNvSpPr>
          <p:nvPr>
            <p:ph idx="1"/>
          </p:nvPr>
        </p:nvSpPr>
        <p:spPr/>
        <p:txBody>
          <a:bodyPr/>
          <a:lstStyle/>
          <a:p>
            <a:pPr>
              <a:buFont typeface="Arial" panose="020B0604020202020204" pitchFamily="34" charset="0"/>
              <a:buChar char="•"/>
            </a:pPr>
            <a:r>
              <a:rPr lang="en-US" dirty="0"/>
              <a:t>Several contributions proposed methods to indicate EHT information in a Trigger frame [2-4]. For example,</a:t>
            </a:r>
          </a:p>
          <a:p>
            <a:pPr lvl="1">
              <a:buFont typeface="Arial" panose="020B0604020202020204" pitchFamily="34" charset="0"/>
              <a:buChar char="•"/>
            </a:pPr>
            <a:r>
              <a:rPr lang="en-US" dirty="0"/>
              <a:t>(Method 1) Indication by Common Info field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KR" dirty="0"/>
          </a:p>
          <a:p>
            <a:pPr lvl="1">
              <a:buFont typeface="Arial" panose="020B0604020202020204" pitchFamily="34" charset="0"/>
              <a:buChar char="•"/>
            </a:pPr>
            <a:r>
              <a:rPr lang="en-US" dirty="0"/>
              <a:t>(Method 2) Indication by User Info field</a:t>
            </a:r>
          </a:p>
        </p:txBody>
      </p:sp>
      <p:sp>
        <p:nvSpPr>
          <p:cNvPr id="4" name="Slide Number Placeholder 3">
            <a:extLst>
              <a:ext uri="{FF2B5EF4-FFF2-40B4-BE49-F238E27FC236}">
                <a16:creationId xmlns:a16="http://schemas.microsoft.com/office/drawing/2014/main" id="{31148F33-30DF-7F48-BAD6-560DCAA34E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363CA7E-A229-0B46-B8BE-6876653DA252}"/>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F58C8A0B-0127-F84E-9039-70FD1889F005}"/>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BFFB06E0-D85F-D041-8D3F-4E7D35E6FC5E}"/>
              </a:ext>
            </a:extLst>
          </p:cNvPr>
          <p:cNvGraphicFramePr>
            <a:graphicFrameLocks noGrp="1"/>
          </p:cNvGraphicFramePr>
          <p:nvPr>
            <p:extLst>
              <p:ext uri="{D42A27DB-BD31-4B8C-83A1-F6EECF244321}">
                <p14:modId xmlns:p14="http://schemas.microsoft.com/office/powerpoint/2010/main" val="2963641335"/>
              </p:ext>
            </p:extLst>
          </p:nvPr>
        </p:nvGraphicFramePr>
        <p:xfrm>
          <a:off x="1691680" y="3586767"/>
          <a:ext cx="4536000" cy="504056"/>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1080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576000">
                  <a:extLst>
                    <a:ext uri="{9D8B030D-6E8A-4147-A177-3AD203B41FA5}">
                      <a16:colId xmlns:a16="http://schemas.microsoft.com/office/drawing/2014/main" val="1195502067"/>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504056">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800" dirty="0"/>
                        <a:t>…</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8" name="Rectangle 7">
            <a:extLst>
              <a:ext uri="{FF2B5EF4-FFF2-40B4-BE49-F238E27FC236}">
                <a16:creationId xmlns:a16="http://schemas.microsoft.com/office/drawing/2014/main" id="{739B62E8-C03C-1445-BC51-B0FB68907D5D}"/>
              </a:ext>
            </a:extLst>
          </p:cNvPr>
          <p:cNvSpPr/>
          <p:nvPr/>
        </p:nvSpPr>
        <p:spPr bwMode="auto">
          <a:xfrm>
            <a:off x="2771800" y="3586767"/>
            <a:ext cx="216024" cy="50405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800" b="0" i="0" u="none" strike="noStrike" cap="none" normalizeH="0" baseline="0" dirty="0">
              <a:ln>
                <a:noFill/>
              </a:ln>
              <a:solidFill>
                <a:schemeClr val="tx1"/>
              </a:solidFill>
              <a:effectLst/>
              <a:latin typeface="Times New Roman" pitchFamily="16" charset="0"/>
              <a:ea typeface="MS Gothic" charset="-128"/>
            </a:endParaRPr>
          </a:p>
        </p:txBody>
      </p:sp>
      <p:graphicFrame>
        <p:nvGraphicFramePr>
          <p:cNvPr id="9" name="Table 8">
            <a:extLst>
              <a:ext uri="{FF2B5EF4-FFF2-40B4-BE49-F238E27FC236}">
                <a16:creationId xmlns:a16="http://schemas.microsoft.com/office/drawing/2014/main" id="{51EFAD1D-7FC4-BD46-9BBA-51CE0F826D43}"/>
              </a:ext>
            </a:extLst>
          </p:cNvPr>
          <p:cNvGraphicFramePr>
            <a:graphicFrameLocks noGrp="1"/>
          </p:cNvGraphicFramePr>
          <p:nvPr>
            <p:extLst>
              <p:ext uri="{D42A27DB-BD31-4B8C-83A1-F6EECF244321}">
                <p14:modId xmlns:p14="http://schemas.microsoft.com/office/powerpoint/2010/main" val="3212560174"/>
              </p:ext>
            </p:extLst>
          </p:nvPr>
        </p:nvGraphicFramePr>
        <p:xfrm>
          <a:off x="1691680" y="5085184"/>
          <a:ext cx="6096122" cy="579120"/>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576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744061">
                  <a:extLst>
                    <a:ext uri="{9D8B030D-6E8A-4147-A177-3AD203B41FA5}">
                      <a16:colId xmlns:a16="http://schemas.microsoft.com/office/drawing/2014/main" val="3662799640"/>
                    </a:ext>
                  </a:extLst>
                </a:gridCol>
                <a:gridCol w="576000">
                  <a:extLst>
                    <a:ext uri="{9D8B030D-6E8A-4147-A177-3AD203B41FA5}">
                      <a16:colId xmlns:a16="http://schemas.microsoft.com/office/drawing/2014/main" val="245854023"/>
                    </a:ext>
                  </a:extLst>
                </a:gridCol>
                <a:gridCol w="744061">
                  <a:extLst>
                    <a:ext uri="{9D8B030D-6E8A-4147-A177-3AD203B41FA5}">
                      <a16:colId xmlns:a16="http://schemas.microsoft.com/office/drawing/2014/main" val="3256844972"/>
                    </a:ext>
                  </a:extLst>
                </a:gridCol>
                <a:gridCol w="576000">
                  <a:extLst>
                    <a:ext uri="{9D8B030D-6E8A-4147-A177-3AD203B41FA5}">
                      <a16:colId xmlns:a16="http://schemas.microsoft.com/office/drawing/2014/main" val="1195502067"/>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User Info</a:t>
                      </a:r>
                    </a:p>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a:t>
                      </a:r>
                      <a:r>
                        <a:rPr lang="en-KR" sz="800" b="1" dirty="0">
                          <a:solidFill>
                            <a:schemeClr val="accent2"/>
                          </a:solidFill>
                        </a:rPr>
                        <a:t>AID12: EHT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User Info</a:t>
                      </a:r>
                    </a:p>
                    <a:p>
                      <a:pPr algn="ctr"/>
                      <a:r>
                        <a:rPr lang="en-KR" sz="800" b="1" dirty="0"/>
                        <a:t>(</a:t>
                      </a:r>
                      <a:r>
                        <a:rPr lang="en-KR" sz="800" b="1" dirty="0">
                          <a:solidFill>
                            <a:srgbClr val="FF0000"/>
                          </a:solidFill>
                        </a:rPr>
                        <a:t>AID12: </a:t>
                      </a:r>
                      <a:r>
                        <a:rPr lang="en-US" sz="800" b="1" dirty="0">
                          <a:solidFill>
                            <a:srgbClr val="FF0000"/>
                          </a:solidFill>
                        </a:rPr>
                        <a:t>beyond EHT</a:t>
                      </a:r>
                      <a:r>
                        <a:rPr lang="en-KR" sz="800" b="1" dirty="0">
                          <a:solidFill>
                            <a:srgbClr val="FF0000"/>
                          </a:solidFill>
                        </a:rPr>
                        <a: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11" name="TextBox 10">
            <a:extLst>
              <a:ext uri="{FF2B5EF4-FFF2-40B4-BE49-F238E27FC236}">
                <a16:creationId xmlns:a16="http://schemas.microsoft.com/office/drawing/2014/main" id="{3943EF21-541C-6B4A-A016-66B7CFF4D241}"/>
              </a:ext>
            </a:extLst>
          </p:cNvPr>
          <p:cNvSpPr txBox="1"/>
          <p:nvPr/>
        </p:nvSpPr>
        <p:spPr>
          <a:xfrm>
            <a:off x="3959680" y="4365684"/>
            <a:ext cx="1797225" cy="215444"/>
          </a:xfrm>
          <a:prstGeom prst="rect">
            <a:avLst/>
          </a:prstGeom>
          <a:noFill/>
        </p:spPr>
        <p:txBody>
          <a:bodyPr wrap="square" rtlCol="0">
            <a:spAutoFit/>
          </a:bodyPr>
          <a:lstStyle/>
          <a:p>
            <a:r>
              <a:rPr lang="en-US" sz="800" dirty="0">
                <a:solidFill>
                  <a:schemeClr val="tx1"/>
                </a:solidFill>
              </a:rPr>
              <a:t>Response as indicated by </a:t>
            </a:r>
            <a:r>
              <a:rPr lang="en-US" sz="800" b="1" dirty="0">
                <a:solidFill>
                  <a:schemeClr val="accent2"/>
                </a:solidFill>
              </a:rPr>
              <a:t>Version ID</a:t>
            </a:r>
            <a:endParaRPr lang="en-KR" sz="800" b="1" dirty="0">
              <a:solidFill>
                <a:schemeClr val="accent2"/>
              </a:solidFill>
            </a:endParaRPr>
          </a:p>
        </p:txBody>
      </p:sp>
      <p:sp>
        <p:nvSpPr>
          <p:cNvPr id="12" name="Right Brace 11">
            <a:extLst>
              <a:ext uri="{FF2B5EF4-FFF2-40B4-BE49-F238E27FC236}">
                <a16:creationId xmlns:a16="http://schemas.microsoft.com/office/drawing/2014/main" id="{1036A56D-5E2F-604D-8B9F-8CA29AEE703C}"/>
              </a:ext>
            </a:extLst>
          </p:cNvPr>
          <p:cNvSpPr/>
          <p:nvPr/>
        </p:nvSpPr>
        <p:spPr bwMode="auto">
          <a:xfrm rot="5400000">
            <a:off x="4098545" y="3375561"/>
            <a:ext cx="246222" cy="172819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32C1FDB-1E5D-6F4C-9054-0830A354603F}"/>
              </a:ext>
            </a:extLst>
          </p:cNvPr>
          <p:cNvSpPr txBox="1"/>
          <p:nvPr/>
        </p:nvSpPr>
        <p:spPr>
          <a:xfrm>
            <a:off x="2609476" y="4273308"/>
            <a:ext cx="666380" cy="215444"/>
          </a:xfrm>
          <a:prstGeom prst="rect">
            <a:avLst/>
          </a:prstGeom>
          <a:noFill/>
        </p:spPr>
        <p:txBody>
          <a:bodyPr wrap="square" rtlCol="0">
            <a:spAutoFit/>
          </a:bodyPr>
          <a:lstStyle/>
          <a:p>
            <a:r>
              <a:rPr lang="en-US" sz="800" b="1" dirty="0">
                <a:solidFill>
                  <a:schemeClr val="accent2"/>
                </a:solidFill>
              </a:rPr>
              <a:t>Version ID</a:t>
            </a:r>
            <a:endParaRPr lang="en-KR" sz="800" b="1" dirty="0">
              <a:solidFill>
                <a:schemeClr val="accent2"/>
              </a:solidFill>
            </a:endParaRPr>
          </a:p>
        </p:txBody>
      </p:sp>
      <p:cxnSp>
        <p:nvCxnSpPr>
          <p:cNvPr id="16" name="Straight Arrow Connector 15">
            <a:extLst>
              <a:ext uri="{FF2B5EF4-FFF2-40B4-BE49-F238E27FC236}">
                <a16:creationId xmlns:a16="http://schemas.microsoft.com/office/drawing/2014/main" id="{5C5E03B4-2D1B-8442-81AE-6D00C5E7A9C4}"/>
              </a:ext>
            </a:extLst>
          </p:cNvPr>
          <p:cNvCxnSpPr/>
          <p:nvPr/>
        </p:nvCxnSpPr>
        <p:spPr bwMode="auto">
          <a:xfrm>
            <a:off x="2870658" y="4018815"/>
            <a:ext cx="72008" cy="2640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FF432C71-758B-904F-8D74-965C68388BE7}"/>
              </a:ext>
            </a:extLst>
          </p:cNvPr>
          <p:cNvSpPr txBox="1"/>
          <p:nvPr/>
        </p:nvSpPr>
        <p:spPr>
          <a:xfrm>
            <a:off x="4822684" y="5970766"/>
            <a:ext cx="934221" cy="338554"/>
          </a:xfrm>
          <a:prstGeom prst="rect">
            <a:avLst/>
          </a:prstGeom>
          <a:noFill/>
        </p:spPr>
        <p:txBody>
          <a:bodyPr wrap="square" rtlCol="0">
            <a:spAutoFit/>
          </a:bodyPr>
          <a:lstStyle/>
          <a:p>
            <a:r>
              <a:rPr lang="en-US" sz="800" b="1" dirty="0">
                <a:solidFill>
                  <a:schemeClr val="accent2"/>
                </a:solidFill>
              </a:rPr>
              <a:t>EHT TB PPDU</a:t>
            </a:r>
            <a:r>
              <a:rPr lang="en-US" sz="800" dirty="0">
                <a:solidFill>
                  <a:schemeClr val="tx1"/>
                </a:solidFill>
              </a:rPr>
              <a:t> response</a:t>
            </a:r>
            <a:endParaRPr lang="en-KR" sz="800" b="1" dirty="0">
              <a:solidFill>
                <a:schemeClr val="accent2"/>
              </a:solidFill>
            </a:endParaRPr>
          </a:p>
        </p:txBody>
      </p:sp>
      <p:sp>
        <p:nvSpPr>
          <p:cNvPr id="18" name="Right Brace 17">
            <a:extLst>
              <a:ext uri="{FF2B5EF4-FFF2-40B4-BE49-F238E27FC236}">
                <a16:creationId xmlns:a16="http://schemas.microsoft.com/office/drawing/2014/main" id="{35EBC5B6-27E1-5E4E-8584-0C3B5DAE88DF}"/>
              </a:ext>
            </a:extLst>
          </p:cNvPr>
          <p:cNvSpPr/>
          <p:nvPr/>
        </p:nvSpPr>
        <p:spPr bwMode="auto">
          <a:xfrm rot="5400000">
            <a:off x="4900778" y="5586396"/>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0274C19A-35F3-C147-AD01-550DDFFD39B0}"/>
              </a:ext>
            </a:extLst>
          </p:cNvPr>
          <p:cNvSpPr txBox="1"/>
          <p:nvPr/>
        </p:nvSpPr>
        <p:spPr>
          <a:xfrm>
            <a:off x="6139044" y="5970766"/>
            <a:ext cx="1249374" cy="338554"/>
          </a:xfrm>
          <a:prstGeom prst="rect">
            <a:avLst/>
          </a:prstGeom>
          <a:noFill/>
        </p:spPr>
        <p:txBody>
          <a:bodyPr wrap="square" rtlCol="0">
            <a:spAutoFit/>
          </a:bodyPr>
          <a:lstStyle/>
          <a:p>
            <a:r>
              <a:rPr lang="en-US" sz="800" b="1" dirty="0">
                <a:solidFill>
                  <a:srgbClr val="FF0000"/>
                </a:solidFill>
              </a:rPr>
              <a:t>Beyond EHT TB PPDU</a:t>
            </a:r>
            <a:r>
              <a:rPr lang="en-US" sz="800" dirty="0">
                <a:solidFill>
                  <a:srgbClr val="FF0000"/>
                </a:solidFill>
              </a:rPr>
              <a:t> </a:t>
            </a:r>
            <a:r>
              <a:rPr lang="en-US" sz="800" dirty="0">
                <a:solidFill>
                  <a:schemeClr val="tx1"/>
                </a:solidFill>
              </a:rPr>
              <a:t>response</a:t>
            </a:r>
            <a:endParaRPr lang="en-KR" sz="800" b="1" dirty="0">
              <a:solidFill>
                <a:schemeClr val="accent2"/>
              </a:solidFill>
            </a:endParaRPr>
          </a:p>
        </p:txBody>
      </p:sp>
      <p:sp>
        <p:nvSpPr>
          <p:cNvPr id="20" name="Right Brace 19">
            <a:extLst>
              <a:ext uri="{FF2B5EF4-FFF2-40B4-BE49-F238E27FC236}">
                <a16:creationId xmlns:a16="http://schemas.microsoft.com/office/drawing/2014/main" id="{A1935BC5-A2C8-414A-AE89-170246F917E6}"/>
              </a:ext>
            </a:extLst>
          </p:cNvPr>
          <p:cNvSpPr/>
          <p:nvPr/>
        </p:nvSpPr>
        <p:spPr bwMode="auto">
          <a:xfrm rot="5400000">
            <a:off x="6217138" y="5586396"/>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F0FC9E83-5D54-4F4F-BF65-BDDE94C17FFE}"/>
              </a:ext>
            </a:extLst>
          </p:cNvPr>
          <p:cNvSpPr txBox="1"/>
          <p:nvPr/>
        </p:nvSpPr>
        <p:spPr>
          <a:xfrm>
            <a:off x="3205731" y="5970766"/>
            <a:ext cx="934221" cy="338554"/>
          </a:xfrm>
          <a:prstGeom prst="rect">
            <a:avLst/>
          </a:prstGeom>
          <a:noFill/>
        </p:spPr>
        <p:txBody>
          <a:bodyPr wrap="square" rtlCol="0">
            <a:spAutoFit/>
          </a:bodyPr>
          <a:lstStyle/>
          <a:p>
            <a:r>
              <a:rPr lang="en-US" sz="800" b="1" dirty="0">
                <a:solidFill>
                  <a:schemeClr val="tx1"/>
                </a:solidFill>
              </a:rPr>
              <a:t>HE TB PPDU</a:t>
            </a:r>
            <a:r>
              <a:rPr lang="en-US" sz="800" dirty="0">
                <a:solidFill>
                  <a:schemeClr val="tx1"/>
                </a:solidFill>
              </a:rPr>
              <a:t> response</a:t>
            </a:r>
            <a:endParaRPr lang="en-KR" sz="800" b="1" dirty="0">
              <a:solidFill>
                <a:schemeClr val="accent2"/>
              </a:solidFill>
            </a:endParaRPr>
          </a:p>
        </p:txBody>
      </p:sp>
      <p:sp>
        <p:nvSpPr>
          <p:cNvPr id="22" name="Right Brace 21">
            <a:extLst>
              <a:ext uri="{FF2B5EF4-FFF2-40B4-BE49-F238E27FC236}">
                <a16:creationId xmlns:a16="http://schemas.microsoft.com/office/drawing/2014/main" id="{305A3A5E-6FFB-0245-B41F-A3068F0F0104}"/>
              </a:ext>
            </a:extLst>
          </p:cNvPr>
          <p:cNvSpPr/>
          <p:nvPr/>
        </p:nvSpPr>
        <p:spPr bwMode="auto">
          <a:xfrm rot="5400000">
            <a:off x="3300213" y="5281975"/>
            <a:ext cx="246222" cy="1145223"/>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33417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A4BAF-E8A6-794C-A792-50EFA1221ADC}"/>
              </a:ext>
            </a:extLst>
          </p:cNvPr>
          <p:cNvSpPr>
            <a:spLocks noGrp="1"/>
          </p:cNvSpPr>
          <p:nvPr>
            <p:ph type="title"/>
          </p:nvPr>
        </p:nvSpPr>
        <p:spPr/>
        <p:txBody>
          <a:bodyPr/>
          <a:lstStyle/>
          <a:p>
            <a:r>
              <a:rPr lang="en-KR" dirty="0"/>
              <a:t>(Method 1)</a:t>
            </a:r>
            <a:br>
              <a:rPr lang="en-KR" dirty="0"/>
            </a:br>
            <a:r>
              <a:rPr lang="en-KR" dirty="0"/>
              <a:t>Indication by Common Info field</a:t>
            </a:r>
          </a:p>
        </p:txBody>
      </p:sp>
      <p:sp>
        <p:nvSpPr>
          <p:cNvPr id="3" name="Content Placeholder 2">
            <a:extLst>
              <a:ext uri="{FF2B5EF4-FFF2-40B4-BE49-F238E27FC236}">
                <a16:creationId xmlns:a16="http://schemas.microsoft.com/office/drawing/2014/main" id="{271962C5-3CA4-9543-932A-0A8CAF2C83AF}"/>
              </a:ext>
            </a:extLst>
          </p:cNvPr>
          <p:cNvSpPr>
            <a:spLocks noGrp="1"/>
          </p:cNvSpPr>
          <p:nvPr>
            <p:ph idx="1"/>
          </p:nvPr>
        </p:nvSpPr>
        <p:spPr>
          <a:xfrm>
            <a:off x="685801" y="1981200"/>
            <a:ext cx="5182343" cy="4113213"/>
          </a:xfrm>
        </p:spPr>
        <p:txBody>
          <a:bodyPr/>
          <a:lstStyle/>
          <a:p>
            <a:pPr>
              <a:buFont typeface="Arial" panose="020B0604020202020204" pitchFamily="34" charset="0"/>
              <a:buChar char="•"/>
            </a:pPr>
            <a:r>
              <a:rPr lang="en-KR" dirty="0"/>
              <a:t>The Common Info field can include the Version ID subfield.</a:t>
            </a:r>
          </a:p>
          <a:p>
            <a:pPr lvl="1">
              <a:buFont typeface="Arial" panose="020B0604020202020204" pitchFamily="34" charset="0"/>
              <a:buChar char="•"/>
            </a:pPr>
            <a:r>
              <a:rPr lang="en-KR" dirty="0"/>
              <a:t>Then TB PPDU format can be determined based on the Version ID subfield.</a:t>
            </a:r>
          </a:p>
        </p:txBody>
      </p:sp>
      <p:sp>
        <p:nvSpPr>
          <p:cNvPr id="4" name="Slide Number Placeholder 3">
            <a:extLst>
              <a:ext uri="{FF2B5EF4-FFF2-40B4-BE49-F238E27FC236}">
                <a16:creationId xmlns:a16="http://schemas.microsoft.com/office/drawing/2014/main" id="{746FD7CC-A42B-C342-A119-BE99C53360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A64909E-0306-1B49-AF4C-6D1C7ACB4B7B}"/>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3C810F03-1CB5-6143-B28A-9DB7C9A86490}"/>
              </a:ext>
            </a:extLst>
          </p:cNvPr>
          <p:cNvSpPr>
            <a:spLocks noGrp="1"/>
          </p:cNvSpPr>
          <p:nvPr>
            <p:ph type="dt" idx="15"/>
          </p:nvPr>
        </p:nvSpPr>
        <p:spPr/>
        <p:txBody>
          <a:bodyPr/>
          <a:lstStyle/>
          <a:p>
            <a:r>
              <a:rPr lang="en-US"/>
              <a:t>August 2020</a:t>
            </a:r>
            <a:endParaRPr lang="en-GB" dirty="0"/>
          </a:p>
        </p:txBody>
      </p:sp>
      <p:sp>
        <p:nvSpPr>
          <p:cNvPr id="8" name="Content Placeholder 2">
            <a:extLst>
              <a:ext uri="{FF2B5EF4-FFF2-40B4-BE49-F238E27FC236}">
                <a16:creationId xmlns:a16="http://schemas.microsoft.com/office/drawing/2014/main" id="{293A8089-D918-7044-A6F5-744C383C3E85}"/>
              </a:ext>
            </a:extLst>
          </p:cNvPr>
          <p:cNvSpPr txBox="1">
            <a:spLocks/>
          </p:cNvSpPr>
          <p:nvPr/>
        </p:nvSpPr>
        <p:spPr bwMode="auto">
          <a:xfrm>
            <a:off x="685800" y="3789040"/>
            <a:ext cx="7770813" cy="26642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KR" kern="0" dirty="0"/>
              <a:t>Trigger frame format can be redefined from the Common Info field considering each standard.</a:t>
            </a:r>
          </a:p>
          <a:p>
            <a:pPr lvl="1">
              <a:buFont typeface="Arial" panose="020B0604020202020204" pitchFamily="34" charset="0"/>
              <a:buChar char="•"/>
            </a:pPr>
            <a:r>
              <a:rPr lang="en-US" kern="0" dirty="0"/>
              <a:t>The Trigger frame format is determined based on the Version ID subfield.</a:t>
            </a:r>
          </a:p>
          <a:p>
            <a:pPr lvl="2">
              <a:buFont typeface="Arial" panose="020B0604020202020204" pitchFamily="34" charset="0"/>
              <a:buChar char="•"/>
            </a:pPr>
            <a:r>
              <a:rPr lang="en-US" sz="1800" kern="0" dirty="0"/>
              <a:t>The format should be transparent to HE STAs.</a:t>
            </a:r>
          </a:p>
          <a:p>
            <a:pPr lvl="1">
              <a:buFont typeface="Arial" panose="020B0604020202020204" pitchFamily="34" charset="0"/>
              <a:buChar char="•"/>
            </a:pPr>
            <a:r>
              <a:rPr lang="en-KR" kern="0" dirty="0"/>
              <a:t>The Common Info field carries information for EHT (or beyond EHT) standard such as U-SIG version dependent bits.</a:t>
            </a:r>
          </a:p>
        </p:txBody>
      </p:sp>
      <p:graphicFrame>
        <p:nvGraphicFramePr>
          <p:cNvPr id="15" name="Table 14">
            <a:extLst>
              <a:ext uri="{FF2B5EF4-FFF2-40B4-BE49-F238E27FC236}">
                <a16:creationId xmlns:a16="http://schemas.microsoft.com/office/drawing/2014/main" id="{DC8228BD-4FF7-BE42-A74E-5374A929BA87}"/>
              </a:ext>
            </a:extLst>
          </p:cNvPr>
          <p:cNvGraphicFramePr>
            <a:graphicFrameLocks noGrp="1"/>
          </p:cNvGraphicFramePr>
          <p:nvPr>
            <p:extLst>
              <p:ext uri="{D42A27DB-BD31-4B8C-83A1-F6EECF244321}">
                <p14:modId xmlns:p14="http://schemas.microsoft.com/office/powerpoint/2010/main" val="1880963876"/>
              </p:ext>
            </p:extLst>
          </p:nvPr>
        </p:nvGraphicFramePr>
        <p:xfrm>
          <a:off x="4932040" y="2506647"/>
          <a:ext cx="3960000" cy="504056"/>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1080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504056">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800" dirty="0"/>
                        <a:t>…</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16" name="Rectangle 15">
            <a:extLst>
              <a:ext uri="{FF2B5EF4-FFF2-40B4-BE49-F238E27FC236}">
                <a16:creationId xmlns:a16="http://schemas.microsoft.com/office/drawing/2014/main" id="{9615C792-80F0-D64B-8A85-764CEFA61231}"/>
              </a:ext>
            </a:extLst>
          </p:cNvPr>
          <p:cNvSpPr/>
          <p:nvPr/>
        </p:nvSpPr>
        <p:spPr bwMode="auto">
          <a:xfrm>
            <a:off x="6012160" y="2506647"/>
            <a:ext cx="216024" cy="50405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800" b="0" i="0" u="none" strike="noStrike" cap="none" normalizeH="0" baseline="0" dirty="0">
              <a:ln>
                <a:noFill/>
              </a:ln>
              <a:solidFill>
                <a:schemeClr val="tx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27C2AE9D-021B-D44B-B688-14D893BFC52D}"/>
              </a:ext>
            </a:extLst>
          </p:cNvPr>
          <p:cNvSpPr txBox="1"/>
          <p:nvPr/>
        </p:nvSpPr>
        <p:spPr>
          <a:xfrm>
            <a:off x="6444208" y="3285564"/>
            <a:ext cx="1797225" cy="215444"/>
          </a:xfrm>
          <a:prstGeom prst="rect">
            <a:avLst/>
          </a:prstGeom>
          <a:noFill/>
        </p:spPr>
        <p:txBody>
          <a:bodyPr wrap="square" rtlCol="0">
            <a:spAutoFit/>
          </a:bodyPr>
          <a:lstStyle/>
          <a:p>
            <a:r>
              <a:rPr lang="en-US" sz="800" dirty="0">
                <a:solidFill>
                  <a:schemeClr val="tx1"/>
                </a:solidFill>
              </a:rPr>
              <a:t>Response as indicated by </a:t>
            </a:r>
            <a:r>
              <a:rPr lang="en-US" sz="800" b="1" dirty="0">
                <a:solidFill>
                  <a:schemeClr val="accent2"/>
                </a:solidFill>
              </a:rPr>
              <a:t>Version ID</a:t>
            </a:r>
            <a:endParaRPr lang="en-KR" sz="800" b="1" dirty="0">
              <a:solidFill>
                <a:schemeClr val="accent2"/>
              </a:solidFill>
            </a:endParaRPr>
          </a:p>
        </p:txBody>
      </p:sp>
      <p:sp>
        <p:nvSpPr>
          <p:cNvPr id="18" name="Right Brace 17">
            <a:extLst>
              <a:ext uri="{FF2B5EF4-FFF2-40B4-BE49-F238E27FC236}">
                <a16:creationId xmlns:a16="http://schemas.microsoft.com/office/drawing/2014/main" id="{DB1F3F1F-21A1-0B4D-91BF-6A51FEEF2120}"/>
              </a:ext>
            </a:extLst>
          </p:cNvPr>
          <p:cNvSpPr/>
          <p:nvPr/>
        </p:nvSpPr>
        <p:spPr bwMode="auto">
          <a:xfrm rot="5400000">
            <a:off x="7046025" y="2588321"/>
            <a:ext cx="246222" cy="114243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B696D04B-910D-2C45-8D9F-169880C81918}"/>
              </a:ext>
            </a:extLst>
          </p:cNvPr>
          <p:cNvSpPr txBox="1"/>
          <p:nvPr/>
        </p:nvSpPr>
        <p:spPr>
          <a:xfrm>
            <a:off x="5849836" y="3193188"/>
            <a:ext cx="666380" cy="215444"/>
          </a:xfrm>
          <a:prstGeom prst="rect">
            <a:avLst/>
          </a:prstGeom>
          <a:noFill/>
        </p:spPr>
        <p:txBody>
          <a:bodyPr wrap="square" rtlCol="0">
            <a:spAutoFit/>
          </a:bodyPr>
          <a:lstStyle/>
          <a:p>
            <a:r>
              <a:rPr lang="en-US" sz="800" b="1" dirty="0">
                <a:solidFill>
                  <a:schemeClr val="accent2"/>
                </a:solidFill>
              </a:rPr>
              <a:t>Version ID</a:t>
            </a:r>
            <a:endParaRPr lang="en-KR" sz="800" b="1" dirty="0">
              <a:solidFill>
                <a:schemeClr val="accent2"/>
              </a:solidFill>
            </a:endParaRPr>
          </a:p>
        </p:txBody>
      </p:sp>
      <p:cxnSp>
        <p:nvCxnSpPr>
          <p:cNvPr id="20" name="Straight Arrow Connector 19">
            <a:extLst>
              <a:ext uri="{FF2B5EF4-FFF2-40B4-BE49-F238E27FC236}">
                <a16:creationId xmlns:a16="http://schemas.microsoft.com/office/drawing/2014/main" id="{78DD0FDE-2D63-3D45-8EB0-C177D5E4547C}"/>
              </a:ext>
            </a:extLst>
          </p:cNvPr>
          <p:cNvCxnSpPr/>
          <p:nvPr/>
        </p:nvCxnSpPr>
        <p:spPr bwMode="auto">
          <a:xfrm>
            <a:off x="6111018" y="2938695"/>
            <a:ext cx="72008" cy="2640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92006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5F7E-9236-7544-BA41-C44238377E37}"/>
              </a:ext>
            </a:extLst>
          </p:cNvPr>
          <p:cNvSpPr>
            <a:spLocks noGrp="1"/>
          </p:cNvSpPr>
          <p:nvPr>
            <p:ph type="title"/>
          </p:nvPr>
        </p:nvSpPr>
        <p:spPr/>
        <p:txBody>
          <a:bodyPr/>
          <a:lstStyle/>
          <a:p>
            <a:r>
              <a:rPr lang="en-KR" dirty="0"/>
              <a:t>(Method 1)</a:t>
            </a:r>
            <a:br>
              <a:rPr lang="en-KR" dirty="0"/>
            </a:br>
            <a:r>
              <a:rPr lang="en-KR" dirty="0"/>
              <a:t>How to indicate Version ID subfield?</a:t>
            </a:r>
          </a:p>
        </p:txBody>
      </p:sp>
      <p:sp>
        <p:nvSpPr>
          <p:cNvPr id="3" name="Content Placeholder 2">
            <a:extLst>
              <a:ext uri="{FF2B5EF4-FFF2-40B4-BE49-F238E27FC236}">
                <a16:creationId xmlns:a16="http://schemas.microsoft.com/office/drawing/2014/main" id="{D49578B3-76EE-D442-A8CE-634A6C25D235}"/>
              </a:ext>
            </a:extLst>
          </p:cNvPr>
          <p:cNvSpPr>
            <a:spLocks noGrp="1"/>
          </p:cNvSpPr>
          <p:nvPr>
            <p:ph idx="1"/>
          </p:nvPr>
        </p:nvSpPr>
        <p:spPr/>
        <p:txBody>
          <a:bodyPr/>
          <a:lstStyle/>
          <a:p>
            <a:pPr>
              <a:buFont typeface="Arial" panose="020B0604020202020204" pitchFamily="34" charset="0"/>
              <a:buChar char="•"/>
            </a:pPr>
            <a:r>
              <a:rPr lang="en-US" sz="2000" dirty="0"/>
              <a:t>Some bits</a:t>
            </a:r>
            <a:r>
              <a:rPr lang="en-KR" sz="2000" dirty="0"/>
              <a:t> in the Common Info field can be used as the indication whether the Version ID subfield is present.</a:t>
            </a:r>
          </a:p>
          <a:p>
            <a:pPr lvl="1">
              <a:buFont typeface="Arial" panose="020B0604020202020204" pitchFamily="34" charset="0"/>
              <a:buChar char="•"/>
            </a:pPr>
            <a:r>
              <a:rPr lang="en-KR" sz="1800" dirty="0"/>
              <a:t>(Example 1. Trigger Type) Trigger Type specifies whether the Version ID subfield</a:t>
            </a:r>
            <a:r>
              <a:rPr lang="en-US" sz="1800" dirty="0"/>
              <a:t> is present.</a:t>
            </a:r>
            <a:endParaRPr lang="en-KR" sz="1800" dirty="0"/>
          </a:p>
          <a:p>
            <a:pPr lvl="2">
              <a:buFont typeface="Arial" panose="020B0604020202020204" pitchFamily="34" charset="0"/>
              <a:buChar char="•"/>
            </a:pPr>
            <a:r>
              <a:rPr lang="en-US" sz="1600" dirty="0"/>
              <a:t>Multiple values of the Trigger Type subfield or a new subfield need to be used to indicate the Trigger frame variant.</a:t>
            </a:r>
          </a:p>
          <a:p>
            <a:pPr lvl="1">
              <a:buFont typeface="Arial" panose="020B0604020202020204" pitchFamily="34" charset="0"/>
              <a:buChar char="•"/>
            </a:pPr>
            <a:r>
              <a:rPr lang="en-KR" sz="1800" dirty="0"/>
              <a:t>(Example 2. UL Length) It is determined if the Version ID subfield is present based on UL Length mod 3.</a:t>
            </a:r>
          </a:p>
          <a:p>
            <a:pPr lvl="2">
              <a:buFont typeface="Arial" panose="020B0604020202020204" pitchFamily="34" charset="0"/>
              <a:buChar char="•"/>
            </a:pPr>
            <a:r>
              <a:rPr lang="en-KR" sz="1600" dirty="0"/>
              <a:t>UL Length mod 3 is not equal to 0 for the current Trigger frame.</a:t>
            </a:r>
          </a:p>
        </p:txBody>
      </p:sp>
      <p:sp>
        <p:nvSpPr>
          <p:cNvPr id="4" name="Slide Number Placeholder 3">
            <a:extLst>
              <a:ext uri="{FF2B5EF4-FFF2-40B4-BE49-F238E27FC236}">
                <a16:creationId xmlns:a16="http://schemas.microsoft.com/office/drawing/2014/main" id="{C766CE6A-7F40-4E4C-8585-358A842016D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37939F6-E0FF-6B40-B517-4D3561703192}"/>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453C9F23-2591-3548-84AC-523D6266692B}"/>
              </a:ext>
            </a:extLst>
          </p:cNvPr>
          <p:cNvSpPr>
            <a:spLocks noGrp="1"/>
          </p:cNvSpPr>
          <p:nvPr>
            <p:ph type="dt" idx="15"/>
          </p:nvPr>
        </p:nvSpPr>
        <p:spPr/>
        <p:txBody>
          <a:bodyPr/>
          <a:lstStyle/>
          <a:p>
            <a:r>
              <a:rPr lang="en-US"/>
              <a:t>August 2020</a:t>
            </a:r>
            <a:endParaRPr lang="en-GB" dirty="0"/>
          </a:p>
        </p:txBody>
      </p:sp>
      <p:graphicFrame>
        <p:nvGraphicFramePr>
          <p:cNvPr id="12" name="Table 11">
            <a:extLst>
              <a:ext uri="{FF2B5EF4-FFF2-40B4-BE49-F238E27FC236}">
                <a16:creationId xmlns:a16="http://schemas.microsoft.com/office/drawing/2014/main" id="{D3B2D31F-7692-5A48-8F25-202A02C37F57}"/>
              </a:ext>
            </a:extLst>
          </p:cNvPr>
          <p:cNvGraphicFramePr>
            <a:graphicFrameLocks noGrp="1"/>
          </p:cNvGraphicFramePr>
          <p:nvPr>
            <p:extLst>
              <p:ext uri="{D42A27DB-BD31-4B8C-83A1-F6EECF244321}">
                <p14:modId xmlns:p14="http://schemas.microsoft.com/office/powerpoint/2010/main" val="3869171729"/>
              </p:ext>
            </p:extLst>
          </p:nvPr>
        </p:nvGraphicFramePr>
        <p:xfrm>
          <a:off x="903572" y="5113231"/>
          <a:ext cx="1724212" cy="812694"/>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2302034767"/>
                    </a:ext>
                  </a:extLst>
                </a:gridCol>
                <a:gridCol w="664106">
                  <a:extLst>
                    <a:ext uri="{9D8B030D-6E8A-4147-A177-3AD203B41FA5}">
                      <a16:colId xmlns:a16="http://schemas.microsoft.com/office/drawing/2014/main" val="3086163313"/>
                    </a:ext>
                  </a:extLst>
                </a:gridCol>
                <a:gridCol w="664106">
                  <a:extLst>
                    <a:ext uri="{9D8B030D-6E8A-4147-A177-3AD203B41FA5}">
                      <a16:colId xmlns:a16="http://schemas.microsoft.com/office/drawing/2014/main" val="2219619935"/>
                    </a:ext>
                  </a:extLst>
                </a:gridCol>
              </a:tblGrid>
              <a:tr h="26405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dirty="0"/>
                        <a:t>B0         B3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B4       B15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4361586"/>
                  </a:ext>
                </a:extLst>
              </a:tr>
              <a:tr h="264054">
                <a:tc>
                  <a:txBody>
                    <a:bodyPr/>
                    <a:lstStyle/>
                    <a:p>
                      <a:pPr algn="ctr"/>
                      <a:endParaRPr lang="en-KR" sz="800" b="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ko-KR" sz="800" dirty="0"/>
                        <a:t>Trigger</a:t>
                      </a:r>
                    </a:p>
                    <a:p>
                      <a:pPr algn="ctr"/>
                      <a:r>
                        <a:rPr lang="en-US" sz="800" dirty="0"/>
                        <a:t>Type</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UL</a:t>
                      </a:r>
                    </a:p>
                    <a:p>
                      <a:pPr algn="ctr"/>
                      <a:r>
                        <a:rPr lang="en-KR" sz="800" dirty="0"/>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r h="168034">
                <a:tc>
                  <a:txBody>
                    <a:bodyPr/>
                    <a:lstStyle/>
                    <a:p>
                      <a:pPr algn="ctr"/>
                      <a:r>
                        <a:rPr lang="en-KR" sz="800" dirty="0"/>
                        <a:t>Bits:</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ko-KR" sz="800" dirty="0"/>
                        <a:t>4</a:t>
                      </a:r>
                      <a:endParaRPr lang="en-KR"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KR" sz="800" dirty="0"/>
                        <a:t>12</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27259258"/>
                  </a:ext>
                </a:extLst>
              </a:tr>
            </a:tbl>
          </a:graphicData>
        </a:graphic>
      </p:graphicFrame>
      <p:sp>
        <p:nvSpPr>
          <p:cNvPr id="13" name="TextBox 12">
            <a:extLst>
              <a:ext uri="{FF2B5EF4-FFF2-40B4-BE49-F238E27FC236}">
                <a16:creationId xmlns:a16="http://schemas.microsoft.com/office/drawing/2014/main" id="{26975871-D192-1D44-B464-8960B02330EC}"/>
              </a:ext>
            </a:extLst>
          </p:cNvPr>
          <p:cNvSpPr txBox="1"/>
          <p:nvPr/>
        </p:nvSpPr>
        <p:spPr>
          <a:xfrm>
            <a:off x="2768494" y="5013176"/>
            <a:ext cx="1208985" cy="215444"/>
          </a:xfrm>
          <a:prstGeom prst="rect">
            <a:avLst/>
          </a:prstGeom>
          <a:noFill/>
        </p:spPr>
        <p:txBody>
          <a:bodyPr wrap="none" rtlCol="0">
            <a:spAutoFit/>
          </a:bodyPr>
          <a:lstStyle/>
          <a:p>
            <a:r>
              <a:rPr lang="en-KR" sz="800" dirty="0">
                <a:solidFill>
                  <a:schemeClr val="tx1"/>
                </a:solidFill>
              </a:rPr>
              <a:t>If UL Length mod 3 != 0</a:t>
            </a:r>
          </a:p>
        </p:txBody>
      </p:sp>
      <p:sp>
        <p:nvSpPr>
          <p:cNvPr id="14" name="TextBox 13">
            <a:extLst>
              <a:ext uri="{FF2B5EF4-FFF2-40B4-BE49-F238E27FC236}">
                <a16:creationId xmlns:a16="http://schemas.microsoft.com/office/drawing/2014/main" id="{6CF3A841-6867-1E48-8D90-09B00C44CF3E}"/>
              </a:ext>
            </a:extLst>
          </p:cNvPr>
          <p:cNvSpPr txBox="1"/>
          <p:nvPr/>
        </p:nvSpPr>
        <p:spPr>
          <a:xfrm>
            <a:off x="2778547" y="5726716"/>
            <a:ext cx="1258678" cy="215444"/>
          </a:xfrm>
          <a:prstGeom prst="rect">
            <a:avLst/>
          </a:prstGeom>
          <a:noFill/>
        </p:spPr>
        <p:txBody>
          <a:bodyPr wrap="none" rtlCol="0">
            <a:spAutoFit/>
          </a:bodyPr>
          <a:lstStyle/>
          <a:p>
            <a:r>
              <a:rPr lang="en-KR" sz="800" dirty="0">
                <a:solidFill>
                  <a:schemeClr val="tx1"/>
                </a:solidFill>
              </a:rPr>
              <a:t>If UL Length mod 3 == 0</a:t>
            </a:r>
          </a:p>
        </p:txBody>
      </p:sp>
      <p:graphicFrame>
        <p:nvGraphicFramePr>
          <p:cNvPr id="15" name="Table 14">
            <a:extLst>
              <a:ext uri="{FF2B5EF4-FFF2-40B4-BE49-F238E27FC236}">
                <a16:creationId xmlns:a16="http://schemas.microsoft.com/office/drawing/2014/main" id="{6FEB13A9-FAB1-644D-A249-03A790F4F0BB}"/>
              </a:ext>
            </a:extLst>
          </p:cNvPr>
          <p:cNvGraphicFramePr>
            <a:graphicFrameLocks noGrp="1"/>
          </p:cNvGraphicFramePr>
          <p:nvPr>
            <p:extLst>
              <p:ext uri="{D42A27DB-BD31-4B8C-83A1-F6EECF244321}">
                <p14:modId xmlns:p14="http://schemas.microsoft.com/office/powerpoint/2010/main" val="387959652"/>
              </p:ext>
            </p:extLst>
          </p:nvPr>
        </p:nvGraphicFramePr>
        <p:xfrm>
          <a:off x="3923928" y="4692964"/>
          <a:ext cx="3468340" cy="824268"/>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2302034767"/>
                    </a:ext>
                  </a:extLst>
                </a:gridCol>
                <a:gridCol w="768085">
                  <a:extLst>
                    <a:ext uri="{9D8B030D-6E8A-4147-A177-3AD203B41FA5}">
                      <a16:colId xmlns:a16="http://schemas.microsoft.com/office/drawing/2014/main" val="1304280743"/>
                    </a:ext>
                  </a:extLst>
                </a:gridCol>
                <a:gridCol w="768085">
                  <a:extLst>
                    <a:ext uri="{9D8B030D-6E8A-4147-A177-3AD203B41FA5}">
                      <a16:colId xmlns:a16="http://schemas.microsoft.com/office/drawing/2014/main" val="3877417976"/>
                    </a:ext>
                  </a:extLst>
                </a:gridCol>
                <a:gridCol w="768085">
                  <a:extLst>
                    <a:ext uri="{9D8B030D-6E8A-4147-A177-3AD203B41FA5}">
                      <a16:colId xmlns:a16="http://schemas.microsoft.com/office/drawing/2014/main" val="27022624"/>
                    </a:ext>
                  </a:extLst>
                </a:gridCol>
                <a:gridCol w="768085">
                  <a:extLst>
                    <a:ext uri="{9D8B030D-6E8A-4147-A177-3AD203B41FA5}">
                      <a16:colId xmlns:a16="http://schemas.microsoft.com/office/drawing/2014/main" val="3599837181"/>
                    </a:ext>
                  </a:extLst>
                </a:gridCol>
              </a:tblGrid>
              <a:tr h="15200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t>B16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KR" sz="800" b="0" dirty="0"/>
                        <a:t>B17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KR" sz="800" b="0" dirty="0"/>
                        <a:t>B18       B19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4361586"/>
                  </a:ext>
                </a:extLst>
              </a:tr>
              <a:tr h="397548">
                <a:tc>
                  <a:txBody>
                    <a:bodyPr/>
                    <a:lstStyle/>
                    <a:p>
                      <a:pPr algn="ctr"/>
                      <a:endParaRPr lang="en-KR" sz="800" b="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t>More 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CS</a:t>
                      </a:r>
                    </a:p>
                    <a:p>
                      <a:pPr algn="ctr"/>
                      <a:r>
                        <a:rPr lang="en-KR" sz="800" b="0" dirty="0"/>
                        <a:t>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UL BW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r h="152004">
                <a:tc>
                  <a:txBody>
                    <a:bodyPr/>
                    <a:lstStyle/>
                    <a:p>
                      <a:pPr algn="ctr"/>
                      <a:r>
                        <a:rPr lang="en-KR" sz="800" b="0" dirty="0"/>
                        <a:t>Bits:</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t>1</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KR" sz="800" b="0" dirty="0"/>
                        <a:t>1</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KR" sz="800" b="0" dirty="0"/>
                        <a:t>2</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27259258"/>
                  </a:ext>
                </a:extLst>
              </a:tr>
            </a:tbl>
          </a:graphicData>
        </a:graphic>
      </p:graphicFrame>
      <p:sp>
        <p:nvSpPr>
          <p:cNvPr id="16" name="TextBox 15">
            <a:extLst>
              <a:ext uri="{FF2B5EF4-FFF2-40B4-BE49-F238E27FC236}">
                <a16:creationId xmlns:a16="http://schemas.microsoft.com/office/drawing/2014/main" id="{BA7CD67B-1933-E643-AF38-5643D616099E}"/>
              </a:ext>
            </a:extLst>
          </p:cNvPr>
          <p:cNvSpPr txBox="1"/>
          <p:nvPr/>
        </p:nvSpPr>
        <p:spPr>
          <a:xfrm>
            <a:off x="7593030" y="4966598"/>
            <a:ext cx="925253" cy="276999"/>
          </a:xfrm>
          <a:prstGeom prst="rect">
            <a:avLst/>
          </a:prstGeom>
          <a:noFill/>
        </p:spPr>
        <p:txBody>
          <a:bodyPr wrap="none" rtlCol="0">
            <a:spAutoFit/>
          </a:bodyPr>
          <a:lstStyle/>
          <a:p>
            <a:r>
              <a:rPr lang="en-KR" sz="1200" b="1" dirty="0">
                <a:solidFill>
                  <a:schemeClr val="tx1"/>
                </a:solidFill>
              </a:rPr>
              <a:t>HE variant</a:t>
            </a:r>
          </a:p>
        </p:txBody>
      </p:sp>
      <p:sp>
        <p:nvSpPr>
          <p:cNvPr id="17" name="TextBox 16">
            <a:extLst>
              <a:ext uri="{FF2B5EF4-FFF2-40B4-BE49-F238E27FC236}">
                <a16:creationId xmlns:a16="http://schemas.microsoft.com/office/drawing/2014/main" id="{E75FB449-BE37-0442-8ADF-298E0F13FC9D}"/>
              </a:ext>
            </a:extLst>
          </p:cNvPr>
          <p:cNvSpPr txBox="1"/>
          <p:nvPr/>
        </p:nvSpPr>
        <p:spPr>
          <a:xfrm>
            <a:off x="7593030" y="5589240"/>
            <a:ext cx="1025089" cy="276999"/>
          </a:xfrm>
          <a:prstGeom prst="rect">
            <a:avLst/>
          </a:prstGeom>
          <a:noFill/>
        </p:spPr>
        <p:txBody>
          <a:bodyPr wrap="none" rtlCol="0">
            <a:spAutoFit/>
          </a:bodyPr>
          <a:lstStyle/>
          <a:p>
            <a:r>
              <a:rPr lang="en-KR" sz="1200" b="1" dirty="0">
                <a:solidFill>
                  <a:schemeClr val="tx1"/>
                </a:solidFill>
              </a:rPr>
              <a:t>EHT variant</a:t>
            </a:r>
          </a:p>
        </p:txBody>
      </p:sp>
      <p:sp>
        <p:nvSpPr>
          <p:cNvPr id="18" name="TextBox 17">
            <a:extLst>
              <a:ext uri="{FF2B5EF4-FFF2-40B4-BE49-F238E27FC236}">
                <a16:creationId xmlns:a16="http://schemas.microsoft.com/office/drawing/2014/main" id="{7C32FE9A-3432-F44C-AAD7-E6AA2A4D5065}"/>
              </a:ext>
            </a:extLst>
          </p:cNvPr>
          <p:cNvSpPr txBox="1"/>
          <p:nvPr/>
        </p:nvSpPr>
        <p:spPr>
          <a:xfrm>
            <a:off x="7593030" y="6147817"/>
            <a:ext cx="1558888" cy="276999"/>
          </a:xfrm>
          <a:prstGeom prst="rect">
            <a:avLst/>
          </a:prstGeom>
          <a:noFill/>
        </p:spPr>
        <p:txBody>
          <a:bodyPr wrap="none" rtlCol="0">
            <a:spAutoFit/>
          </a:bodyPr>
          <a:lstStyle/>
          <a:p>
            <a:r>
              <a:rPr lang="en-KR" sz="1200" b="1" dirty="0">
                <a:solidFill>
                  <a:schemeClr val="tx1"/>
                </a:solidFill>
              </a:rPr>
              <a:t>Beyond EHT variant</a:t>
            </a:r>
          </a:p>
        </p:txBody>
      </p:sp>
      <p:graphicFrame>
        <p:nvGraphicFramePr>
          <p:cNvPr id="19" name="Table 18">
            <a:extLst>
              <a:ext uri="{FF2B5EF4-FFF2-40B4-BE49-F238E27FC236}">
                <a16:creationId xmlns:a16="http://schemas.microsoft.com/office/drawing/2014/main" id="{1FB40ABA-515B-6F46-81D9-FA16B03BA62E}"/>
              </a:ext>
            </a:extLst>
          </p:cNvPr>
          <p:cNvGraphicFramePr>
            <a:graphicFrameLocks noGrp="1"/>
          </p:cNvGraphicFramePr>
          <p:nvPr>
            <p:extLst>
              <p:ext uri="{D42A27DB-BD31-4B8C-83A1-F6EECF244321}">
                <p14:modId xmlns:p14="http://schemas.microsoft.com/office/powerpoint/2010/main" val="3571938113"/>
              </p:ext>
            </p:extLst>
          </p:nvPr>
        </p:nvGraphicFramePr>
        <p:xfrm>
          <a:off x="3557731" y="5517232"/>
          <a:ext cx="3384255" cy="824268"/>
        </p:xfrm>
        <a:graphic>
          <a:graphicData uri="http://schemas.openxmlformats.org/drawingml/2006/table">
            <a:tbl>
              <a:tblPr firstRow="1" bandRow="1">
                <a:tableStyleId>{5940675A-B579-460E-94D1-54222C63F5DA}</a:tableStyleId>
              </a:tblPr>
              <a:tblGrid>
                <a:gridCol w="768085">
                  <a:extLst>
                    <a:ext uri="{9D8B030D-6E8A-4147-A177-3AD203B41FA5}">
                      <a16:colId xmlns:a16="http://schemas.microsoft.com/office/drawing/2014/main" val="2302034767"/>
                    </a:ext>
                  </a:extLst>
                </a:gridCol>
                <a:gridCol w="768085">
                  <a:extLst>
                    <a:ext uri="{9D8B030D-6E8A-4147-A177-3AD203B41FA5}">
                      <a16:colId xmlns:a16="http://schemas.microsoft.com/office/drawing/2014/main" val="1304280743"/>
                    </a:ext>
                  </a:extLst>
                </a:gridCol>
                <a:gridCol w="540000">
                  <a:extLst>
                    <a:ext uri="{9D8B030D-6E8A-4147-A177-3AD203B41FA5}">
                      <a16:colId xmlns:a16="http://schemas.microsoft.com/office/drawing/2014/main" val="3877417976"/>
                    </a:ext>
                  </a:extLst>
                </a:gridCol>
                <a:gridCol w="768085">
                  <a:extLst>
                    <a:ext uri="{9D8B030D-6E8A-4147-A177-3AD203B41FA5}">
                      <a16:colId xmlns:a16="http://schemas.microsoft.com/office/drawing/2014/main" val="27022624"/>
                    </a:ext>
                  </a:extLst>
                </a:gridCol>
                <a:gridCol w="540000">
                  <a:extLst>
                    <a:ext uri="{9D8B030D-6E8A-4147-A177-3AD203B41FA5}">
                      <a16:colId xmlns:a16="http://schemas.microsoft.com/office/drawing/2014/main" val="3599837181"/>
                    </a:ext>
                  </a:extLst>
                </a:gridCol>
              </a:tblGrid>
              <a:tr h="15200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4361586"/>
                  </a:ext>
                </a:extLst>
              </a:tr>
              <a:tr h="397548">
                <a:tc>
                  <a:txBody>
                    <a:bodyPr/>
                    <a:lstStyle/>
                    <a:p>
                      <a:pPr algn="ctr"/>
                      <a:endParaRPr lang="en-KR" sz="800" b="0" dirty="0"/>
                    </a:p>
                  </a:txBody>
                  <a:tcPr anchor="ctr">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solidFill>
                            <a:schemeClr val="bg1">
                              <a:lumMod val="75000"/>
                            </a:schemeClr>
                          </a:solidFill>
                        </a:rPr>
                        <a:t>More TF</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KR" sz="800" b="0" dirty="0">
                          <a:solidFill>
                            <a:schemeClr val="bg1">
                              <a:lumMod val="75000"/>
                            </a:schemeClr>
                          </a:solidFill>
                        </a:rPr>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KR" sz="800" b="0" dirty="0"/>
                        <a:t>Version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solidFill>
                            <a:schemeClr val="bg1">
                              <a:lumMod val="75000"/>
                            </a:schemeClr>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09282449"/>
                  </a:ext>
                </a:extLst>
              </a:tr>
              <a:tr h="15200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27259258"/>
                  </a:ext>
                </a:extLst>
              </a:tr>
            </a:tbl>
          </a:graphicData>
        </a:graphic>
      </p:graphicFrame>
      <p:cxnSp>
        <p:nvCxnSpPr>
          <p:cNvPr id="20" name="Straight Arrow Connector 19">
            <a:extLst>
              <a:ext uri="{FF2B5EF4-FFF2-40B4-BE49-F238E27FC236}">
                <a16:creationId xmlns:a16="http://schemas.microsoft.com/office/drawing/2014/main" id="{A0F0EE98-1BD0-DE4E-8ABB-15A2E9470F5E}"/>
              </a:ext>
            </a:extLst>
          </p:cNvPr>
          <p:cNvCxnSpPr>
            <a:cxnSpLocks/>
            <a:endCxn id="17" idx="1"/>
          </p:cNvCxnSpPr>
          <p:nvPr/>
        </p:nvCxnSpPr>
        <p:spPr bwMode="auto">
          <a:xfrm flipV="1">
            <a:off x="6368894" y="5727740"/>
            <a:ext cx="1224136" cy="203387"/>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1" name="Straight Arrow Connector 20">
            <a:extLst>
              <a:ext uri="{FF2B5EF4-FFF2-40B4-BE49-F238E27FC236}">
                <a16:creationId xmlns:a16="http://schemas.microsoft.com/office/drawing/2014/main" id="{B881168D-0B98-3A41-AA91-1AD9F0D85C3B}"/>
              </a:ext>
            </a:extLst>
          </p:cNvPr>
          <p:cNvCxnSpPr>
            <a:cxnSpLocks/>
            <a:endCxn id="18" idx="1"/>
          </p:cNvCxnSpPr>
          <p:nvPr/>
        </p:nvCxnSpPr>
        <p:spPr bwMode="auto">
          <a:xfrm>
            <a:off x="6368894" y="5931127"/>
            <a:ext cx="1224136" cy="35519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22" name="TextBox 21">
            <a:extLst>
              <a:ext uri="{FF2B5EF4-FFF2-40B4-BE49-F238E27FC236}">
                <a16:creationId xmlns:a16="http://schemas.microsoft.com/office/drawing/2014/main" id="{07DB6A67-0E0C-B14B-9936-DA128E5B3F82}"/>
              </a:ext>
            </a:extLst>
          </p:cNvPr>
          <p:cNvSpPr txBox="1"/>
          <p:nvPr/>
        </p:nvSpPr>
        <p:spPr>
          <a:xfrm>
            <a:off x="2768494" y="5898758"/>
            <a:ext cx="1452215" cy="338554"/>
          </a:xfrm>
          <a:prstGeom prst="rect">
            <a:avLst/>
          </a:prstGeom>
          <a:noFill/>
        </p:spPr>
        <p:txBody>
          <a:bodyPr wrap="square" rtlCol="0">
            <a:spAutoFit/>
          </a:bodyPr>
          <a:lstStyle/>
          <a:p>
            <a:r>
              <a:rPr lang="en-US" sz="800" dirty="0">
                <a:solidFill>
                  <a:schemeClr val="tx1"/>
                </a:solidFill>
              </a:rPr>
              <a:t>T</a:t>
            </a:r>
            <a:r>
              <a:rPr lang="en-KR" sz="800" dirty="0">
                <a:solidFill>
                  <a:schemeClr val="tx1"/>
                </a:solidFill>
              </a:rPr>
              <a:t>hen Version ID is included in a Trigger frame.</a:t>
            </a:r>
          </a:p>
        </p:txBody>
      </p:sp>
      <p:cxnSp>
        <p:nvCxnSpPr>
          <p:cNvPr id="23" name="Straight Arrow Connector 22">
            <a:extLst>
              <a:ext uri="{FF2B5EF4-FFF2-40B4-BE49-F238E27FC236}">
                <a16:creationId xmlns:a16="http://schemas.microsoft.com/office/drawing/2014/main" id="{492F395D-3849-8942-BEDD-289B3D0D90A9}"/>
              </a:ext>
            </a:extLst>
          </p:cNvPr>
          <p:cNvCxnSpPr>
            <a:cxnSpLocks/>
          </p:cNvCxnSpPr>
          <p:nvPr/>
        </p:nvCxnSpPr>
        <p:spPr bwMode="auto">
          <a:xfrm>
            <a:off x="2483768" y="5522292"/>
            <a:ext cx="3068074" cy="423094"/>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4" name="Straight Arrow Connector 23">
            <a:extLst>
              <a:ext uri="{FF2B5EF4-FFF2-40B4-BE49-F238E27FC236}">
                <a16:creationId xmlns:a16="http://schemas.microsoft.com/office/drawing/2014/main" id="{E046212A-FC69-1648-B763-E32D78F70D4B}"/>
              </a:ext>
            </a:extLst>
          </p:cNvPr>
          <p:cNvCxnSpPr>
            <a:cxnSpLocks/>
          </p:cNvCxnSpPr>
          <p:nvPr/>
        </p:nvCxnSpPr>
        <p:spPr bwMode="auto">
          <a:xfrm flipV="1">
            <a:off x="2483768" y="5113231"/>
            <a:ext cx="1677844" cy="40906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25" name="TextBox 24">
            <a:extLst>
              <a:ext uri="{FF2B5EF4-FFF2-40B4-BE49-F238E27FC236}">
                <a16:creationId xmlns:a16="http://schemas.microsoft.com/office/drawing/2014/main" id="{2EE33F57-03A7-CB4E-91CE-0A124850F632}"/>
              </a:ext>
            </a:extLst>
          </p:cNvPr>
          <p:cNvSpPr txBox="1"/>
          <p:nvPr/>
        </p:nvSpPr>
        <p:spPr>
          <a:xfrm>
            <a:off x="5666438" y="6114782"/>
            <a:ext cx="936103" cy="338554"/>
          </a:xfrm>
          <a:prstGeom prst="rect">
            <a:avLst/>
          </a:prstGeom>
          <a:noFill/>
        </p:spPr>
        <p:txBody>
          <a:bodyPr wrap="square" rtlCol="0">
            <a:spAutoFit/>
          </a:bodyPr>
          <a:lstStyle/>
          <a:p>
            <a:r>
              <a:rPr lang="en-US" sz="800" i="1" dirty="0" err="1">
                <a:solidFill>
                  <a:schemeClr val="tx1"/>
                </a:solidFill>
              </a:rPr>
              <a:t>Bitwidth</a:t>
            </a:r>
            <a:r>
              <a:rPr lang="en-US" sz="800" i="1" dirty="0">
                <a:solidFill>
                  <a:schemeClr val="tx1"/>
                </a:solidFill>
              </a:rPr>
              <a:t> and location are TBD.</a:t>
            </a:r>
            <a:endParaRPr lang="en-KR" sz="800" i="1" dirty="0">
              <a:solidFill>
                <a:schemeClr val="tx1"/>
              </a:solidFill>
            </a:endParaRPr>
          </a:p>
        </p:txBody>
      </p:sp>
    </p:spTree>
    <p:extLst>
      <p:ext uri="{BB962C8B-B14F-4D97-AF65-F5344CB8AC3E}">
        <p14:creationId xmlns:p14="http://schemas.microsoft.com/office/powerpoint/2010/main" val="352667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2D42-D646-0840-978D-E100D94561FA}"/>
              </a:ext>
            </a:extLst>
          </p:cNvPr>
          <p:cNvSpPr>
            <a:spLocks noGrp="1"/>
          </p:cNvSpPr>
          <p:nvPr>
            <p:ph type="title"/>
          </p:nvPr>
        </p:nvSpPr>
        <p:spPr/>
        <p:txBody>
          <a:bodyPr/>
          <a:lstStyle/>
          <a:p>
            <a:r>
              <a:rPr lang="en-KR" dirty="0"/>
              <a:t>(Method 2)</a:t>
            </a:r>
            <a:br>
              <a:rPr lang="en-KR" dirty="0"/>
            </a:br>
            <a:r>
              <a:rPr lang="en-KR" dirty="0"/>
              <a:t>Indication by User Info field</a:t>
            </a:r>
          </a:p>
        </p:txBody>
      </p:sp>
      <p:sp>
        <p:nvSpPr>
          <p:cNvPr id="3" name="Content Placeholder 2">
            <a:extLst>
              <a:ext uri="{FF2B5EF4-FFF2-40B4-BE49-F238E27FC236}">
                <a16:creationId xmlns:a16="http://schemas.microsoft.com/office/drawing/2014/main" id="{1543C912-7D5E-3845-A0F9-B5D6E7D6A891}"/>
              </a:ext>
            </a:extLst>
          </p:cNvPr>
          <p:cNvSpPr>
            <a:spLocks noGrp="1"/>
          </p:cNvSpPr>
          <p:nvPr>
            <p:ph idx="1"/>
          </p:nvPr>
        </p:nvSpPr>
        <p:spPr/>
        <p:txBody>
          <a:bodyPr/>
          <a:lstStyle/>
          <a:p>
            <a:pPr>
              <a:buFont typeface="Arial" panose="020B0604020202020204" pitchFamily="34" charset="0"/>
              <a:buChar char="•"/>
            </a:pPr>
            <a:r>
              <a:rPr lang="en-US" sz="2000" dirty="0"/>
              <a:t>When the AID12 subfield is set to a specific value, it indicates TB PPDU format.</a:t>
            </a:r>
          </a:p>
          <a:p>
            <a:pPr lvl="1">
              <a:buFont typeface="Arial" panose="020B0604020202020204" pitchFamily="34" charset="0"/>
              <a:buChar char="•"/>
            </a:pPr>
            <a:r>
              <a:rPr lang="en-US" sz="1800" dirty="0"/>
              <a:t>STAs triggered by following User Info fields use TB PPDU format indicated by the AID12 subfield</a:t>
            </a:r>
            <a:r>
              <a:rPr lang="ko-KR" altLang="en-US" sz="1800" dirty="0"/>
              <a:t> </a:t>
            </a:r>
            <a:r>
              <a:rPr lang="en-US" altLang="ko-KR" sz="1800" dirty="0"/>
              <a:t>set to the specific value</a:t>
            </a:r>
            <a:r>
              <a:rPr lang="en-US" sz="1800" dirty="0"/>
              <a:t>.</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a:buFont typeface="Arial" panose="020B0604020202020204" pitchFamily="34" charset="0"/>
              <a:buChar char="•"/>
            </a:pPr>
            <a:r>
              <a:rPr lang="en-US" sz="2000" dirty="0"/>
              <a:t>Additional information for extended features of EHT (or beyond EHT) can be obtained by reinterpreting existing subfields or by including it in the User Info field with the specific AID12 subfield value.</a:t>
            </a:r>
          </a:p>
          <a:p>
            <a:pPr>
              <a:buFont typeface="Arial" panose="020B0604020202020204" pitchFamily="34" charset="0"/>
              <a:buChar char="•"/>
            </a:pPr>
            <a:r>
              <a:rPr lang="en-KR" sz="2000" dirty="0"/>
              <a:t>This method can trigger A-PPDU with a single Trigger frame.</a:t>
            </a:r>
          </a:p>
        </p:txBody>
      </p:sp>
      <p:sp>
        <p:nvSpPr>
          <p:cNvPr id="4" name="Slide Number Placeholder 3">
            <a:extLst>
              <a:ext uri="{FF2B5EF4-FFF2-40B4-BE49-F238E27FC236}">
                <a16:creationId xmlns:a16="http://schemas.microsoft.com/office/drawing/2014/main" id="{F242B3F8-D36E-4B44-9642-E37F05C157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0CCEDDA-C042-C140-9EA2-AE8FF262BC47}"/>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DAA1AE28-68D0-3440-B69F-FA285CAEC838}"/>
              </a:ext>
            </a:extLst>
          </p:cNvPr>
          <p:cNvSpPr>
            <a:spLocks noGrp="1"/>
          </p:cNvSpPr>
          <p:nvPr>
            <p:ph type="dt" idx="15"/>
          </p:nvPr>
        </p:nvSpPr>
        <p:spPr/>
        <p:txBody>
          <a:bodyPr/>
          <a:lstStyle/>
          <a:p>
            <a:r>
              <a:rPr lang="en-US"/>
              <a:t>August 2020</a:t>
            </a:r>
            <a:endParaRPr lang="en-GB" dirty="0"/>
          </a:p>
        </p:txBody>
      </p:sp>
      <p:graphicFrame>
        <p:nvGraphicFramePr>
          <p:cNvPr id="20" name="Table 19">
            <a:extLst>
              <a:ext uri="{FF2B5EF4-FFF2-40B4-BE49-F238E27FC236}">
                <a16:creationId xmlns:a16="http://schemas.microsoft.com/office/drawing/2014/main" id="{0FD0E698-0249-A947-B1BA-3D58B5C235E7}"/>
              </a:ext>
            </a:extLst>
          </p:cNvPr>
          <p:cNvGraphicFramePr>
            <a:graphicFrameLocks noGrp="1"/>
          </p:cNvGraphicFramePr>
          <p:nvPr>
            <p:extLst>
              <p:ext uri="{D42A27DB-BD31-4B8C-83A1-F6EECF244321}">
                <p14:modId xmlns:p14="http://schemas.microsoft.com/office/powerpoint/2010/main" val="712492309"/>
              </p:ext>
            </p:extLst>
          </p:nvPr>
        </p:nvGraphicFramePr>
        <p:xfrm>
          <a:off x="1691680" y="3501145"/>
          <a:ext cx="6096122" cy="579120"/>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576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744061">
                  <a:extLst>
                    <a:ext uri="{9D8B030D-6E8A-4147-A177-3AD203B41FA5}">
                      <a16:colId xmlns:a16="http://schemas.microsoft.com/office/drawing/2014/main" val="3662799640"/>
                    </a:ext>
                  </a:extLst>
                </a:gridCol>
                <a:gridCol w="576000">
                  <a:extLst>
                    <a:ext uri="{9D8B030D-6E8A-4147-A177-3AD203B41FA5}">
                      <a16:colId xmlns:a16="http://schemas.microsoft.com/office/drawing/2014/main" val="245854023"/>
                    </a:ext>
                  </a:extLst>
                </a:gridCol>
                <a:gridCol w="744061">
                  <a:extLst>
                    <a:ext uri="{9D8B030D-6E8A-4147-A177-3AD203B41FA5}">
                      <a16:colId xmlns:a16="http://schemas.microsoft.com/office/drawing/2014/main" val="3256844972"/>
                    </a:ext>
                  </a:extLst>
                </a:gridCol>
                <a:gridCol w="576000">
                  <a:extLst>
                    <a:ext uri="{9D8B030D-6E8A-4147-A177-3AD203B41FA5}">
                      <a16:colId xmlns:a16="http://schemas.microsoft.com/office/drawing/2014/main" val="1195502067"/>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User Info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User Info 3</a:t>
                      </a:r>
                    </a:p>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a:t>
                      </a:r>
                      <a:r>
                        <a:rPr lang="en-KR" sz="800" b="1" dirty="0">
                          <a:solidFill>
                            <a:schemeClr val="accent2"/>
                          </a:solidFill>
                        </a:rPr>
                        <a:t>AID12: EHT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User Info 5</a:t>
                      </a:r>
                    </a:p>
                    <a:p>
                      <a:pPr algn="ctr"/>
                      <a:r>
                        <a:rPr lang="en-KR" sz="800" b="1" dirty="0"/>
                        <a:t>(</a:t>
                      </a:r>
                      <a:r>
                        <a:rPr lang="en-KR" sz="800" b="1" dirty="0">
                          <a:solidFill>
                            <a:srgbClr val="FF0000"/>
                          </a:solidFill>
                        </a:rPr>
                        <a:t>AID12: </a:t>
                      </a:r>
                      <a:r>
                        <a:rPr lang="en-US" sz="800" b="1" dirty="0">
                          <a:solidFill>
                            <a:srgbClr val="FF0000"/>
                          </a:solidFill>
                        </a:rPr>
                        <a:t>beyond EHT</a:t>
                      </a:r>
                      <a:r>
                        <a:rPr lang="en-KR" sz="800" b="1" dirty="0">
                          <a:solidFill>
                            <a:srgbClr val="FF0000"/>
                          </a:solidFill>
                        </a:rPr>
                        <a: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21" name="TextBox 20">
            <a:extLst>
              <a:ext uri="{FF2B5EF4-FFF2-40B4-BE49-F238E27FC236}">
                <a16:creationId xmlns:a16="http://schemas.microsoft.com/office/drawing/2014/main" id="{20B01C22-6248-E648-A133-0130192B56D3}"/>
              </a:ext>
            </a:extLst>
          </p:cNvPr>
          <p:cNvSpPr txBox="1"/>
          <p:nvPr/>
        </p:nvSpPr>
        <p:spPr>
          <a:xfrm>
            <a:off x="4822684" y="4386727"/>
            <a:ext cx="1305068" cy="215444"/>
          </a:xfrm>
          <a:prstGeom prst="rect">
            <a:avLst/>
          </a:prstGeom>
          <a:noFill/>
        </p:spPr>
        <p:txBody>
          <a:bodyPr wrap="square" rtlCol="0">
            <a:spAutoFit/>
          </a:bodyPr>
          <a:lstStyle/>
          <a:p>
            <a:r>
              <a:rPr lang="en-US" sz="800" b="1" dirty="0">
                <a:solidFill>
                  <a:schemeClr val="accent2"/>
                </a:solidFill>
              </a:rPr>
              <a:t>EHT TB PPDU</a:t>
            </a:r>
            <a:r>
              <a:rPr lang="en-US" sz="800" dirty="0">
                <a:solidFill>
                  <a:schemeClr val="tx1"/>
                </a:solidFill>
              </a:rPr>
              <a:t> response</a:t>
            </a:r>
            <a:endParaRPr lang="en-KR" sz="800" b="1" dirty="0">
              <a:solidFill>
                <a:schemeClr val="accent2"/>
              </a:solidFill>
            </a:endParaRPr>
          </a:p>
        </p:txBody>
      </p:sp>
      <p:sp>
        <p:nvSpPr>
          <p:cNvPr id="22" name="Right Brace 21">
            <a:extLst>
              <a:ext uri="{FF2B5EF4-FFF2-40B4-BE49-F238E27FC236}">
                <a16:creationId xmlns:a16="http://schemas.microsoft.com/office/drawing/2014/main" id="{E0717125-7FEE-9844-B3F2-47A4224DE300}"/>
              </a:ext>
            </a:extLst>
          </p:cNvPr>
          <p:cNvSpPr/>
          <p:nvPr/>
        </p:nvSpPr>
        <p:spPr bwMode="auto">
          <a:xfrm rot="5400000">
            <a:off x="4900778" y="4002357"/>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B41AF0CA-F590-624F-8CBA-1C5C718501C5}"/>
              </a:ext>
            </a:extLst>
          </p:cNvPr>
          <p:cNvSpPr txBox="1"/>
          <p:nvPr/>
        </p:nvSpPr>
        <p:spPr>
          <a:xfrm>
            <a:off x="6139044" y="4386727"/>
            <a:ext cx="1745324" cy="215444"/>
          </a:xfrm>
          <a:prstGeom prst="rect">
            <a:avLst/>
          </a:prstGeom>
          <a:noFill/>
        </p:spPr>
        <p:txBody>
          <a:bodyPr wrap="square" rtlCol="0">
            <a:spAutoFit/>
          </a:bodyPr>
          <a:lstStyle/>
          <a:p>
            <a:r>
              <a:rPr lang="en-US" sz="800" b="1" dirty="0">
                <a:solidFill>
                  <a:srgbClr val="FF0000"/>
                </a:solidFill>
              </a:rPr>
              <a:t>Beyond EHT TB PPDU</a:t>
            </a:r>
            <a:r>
              <a:rPr lang="en-US" sz="800" dirty="0">
                <a:solidFill>
                  <a:srgbClr val="FF0000"/>
                </a:solidFill>
              </a:rPr>
              <a:t> </a:t>
            </a:r>
            <a:r>
              <a:rPr lang="en-US" sz="800" dirty="0">
                <a:solidFill>
                  <a:schemeClr val="tx1"/>
                </a:solidFill>
              </a:rPr>
              <a:t>response</a:t>
            </a:r>
            <a:endParaRPr lang="en-KR" sz="800" b="1" dirty="0">
              <a:solidFill>
                <a:schemeClr val="accent2"/>
              </a:solidFill>
            </a:endParaRPr>
          </a:p>
        </p:txBody>
      </p:sp>
      <p:sp>
        <p:nvSpPr>
          <p:cNvPr id="24" name="Right Brace 23">
            <a:extLst>
              <a:ext uri="{FF2B5EF4-FFF2-40B4-BE49-F238E27FC236}">
                <a16:creationId xmlns:a16="http://schemas.microsoft.com/office/drawing/2014/main" id="{0EBC1EDA-DBFD-5F47-A497-EAA69068BF83}"/>
              </a:ext>
            </a:extLst>
          </p:cNvPr>
          <p:cNvSpPr/>
          <p:nvPr/>
        </p:nvSpPr>
        <p:spPr bwMode="auto">
          <a:xfrm rot="5400000">
            <a:off x="6217138" y="4002357"/>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4341BA49-B35A-4B41-B625-122F7ABD69F2}"/>
              </a:ext>
            </a:extLst>
          </p:cNvPr>
          <p:cNvSpPr txBox="1"/>
          <p:nvPr/>
        </p:nvSpPr>
        <p:spPr>
          <a:xfrm>
            <a:off x="2907525" y="4386727"/>
            <a:ext cx="1305068" cy="215444"/>
          </a:xfrm>
          <a:prstGeom prst="rect">
            <a:avLst/>
          </a:prstGeom>
          <a:noFill/>
        </p:spPr>
        <p:txBody>
          <a:bodyPr wrap="square" rtlCol="0">
            <a:spAutoFit/>
          </a:bodyPr>
          <a:lstStyle/>
          <a:p>
            <a:r>
              <a:rPr lang="en-US" sz="800" b="1" dirty="0">
                <a:solidFill>
                  <a:schemeClr val="tx1"/>
                </a:solidFill>
              </a:rPr>
              <a:t>HE TB PPDU</a:t>
            </a:r>
            <a:r>
              <a:rPr lang="en-US" sz="800" dirty="0">
                <a:solidFill>
                  <a:schemeClr val="tx1"/>
                </a:solidFill>
              </a:rPr>
              <a:t> responses</a:t>
            </a:r>
            <a:endParaRPr lang="en-KR" sz="800" b="1" dirty="0">
              <a:solidFill>
                <a:schemeClr val="accent2"/>
              </a:solidFill>
            </a:endParaRPr>
          </a:p>
        </p:txBody>
      </p:sp>
      <p:sp>
        <p:nvSpPr>
          <p:cNvPr id="26" name="Right Brace 25">
            <a:extLst>
              <a:ext uri="{FF2B5EF4-FFF2-40B4-BE49-F238E27FC236}">
                <a16:creationId xmlns:a16="http://schemas.microsoft.com/office/drawing/2014/main" id="{764028B3-7141-0C4B-8D6F-A5AD784783FB}"/>
              </a:ext>
            </a:extLst>
          </p:cNvPr>
          <p:cNvSpPr/>
          <p:nvPr/>
        </p:nvSpPr>
        <p:spPr bwMode="auto">
          <a:xfrm rot="5400000">
            <a:off x="3295126" y="3692849"/>
            <a:ext cx="246222" cy="1155397"/>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8985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DE0C5-6DCB-8A48-A411-78965CEABC6A}"/>
              </a:ext>
            </a:extLst>
          </p:cNvPr>
          <p:cNvSpPr>
            <a:spLocks noGrp="1"/>
          </p:cNvSpPr>
          <p:nvPr>
            <p:ph type="title"/>
          </p:nvPr>
        </p:nvSpPr>
        <p:spPr/>
        <p:txBody>
          <a:bodyPr/>
          <a:lstStyle/>
          <a:p>
            <a:r>
              <a:rPr lang="en-KR" dirty="0"/>
              <a:t>UORA consideration (1)</a:t>
            </a:r>
          </a:p>
        </p:txBody>
      </p:sp>
      <p:sp>
        <p:nvSpPr>
          <p:cNvPr id="3" name="Content Placeholder 2">
            <a:extLst>
              <a:ext uri="{FF2B5EF4-FFF2-40B4-BE49-F238E27FC236}">
                <a16:creationId xmlns:a16="http://schemas.microsoft.com/office/drawing/2014/main" id="{15571A45-5C4C-3D44-9F79-0F1BB883E050}"/>
              </a:ext>
            </a:extLst>
          </p:cNvPr>
          <p:cNvSpPr>
            <a:spLocks noGrp="1"/>
          </p:cNvSpPr>
          <p:nvPr>
            <p:ph idx="1"/>
          </p:nvPr>
        </p:nvSpPr>
        <p:spPr/>
        <p:txBody>
          <a:bodyPr/>
          <a:lstStyle/>
          <a:p>
            <a:pPr>
              <a:buFont typeface="Arial" panose="020B0604020202020204" pitchFamily="34" charset="0"/>
              <a:buChar char="•"/>
            </a:pPr>
            <a:r>
              <a:rPr lang="en-US" dirty="0"/>
              <a:t>It is also required to consider UORA.</a:t>
            </a:r>
          </a:p>
          <a:p>
            <a:pPr lvl="1">
              <a:buFont typeface="Arial" panose="020B0604020202020204" pitchFamily="34" charset="0"/>
              <a:buChar char="•"/>
            </a:pPr>
            <a:r>
              <a:rPr lang="en-US" dirty="0"/>
              <a:t>RA-RUs are indicated by the AID12 subfield set to 0 or 2045.</a:t>
            </a:r>
          </a:p>
          <a:p>
            <a:pPr lvl="1">
              <a:buFont typeface="Arial" panose="020B0604020202020204" pitchFamily="34" charset="0"/>
              <a:buChar char="•"/>
            </a:pPr>
            <a:r>
              <a:rPr lang="en-US" dirty="0"/>
              <a:t>If we design a Trigger frame to be transparent to HE STAs, HE STA would respond with HE TB PPDU on RA-RU without understanding the TB PPDU format signaling.</a:t>
            </a:r>
          </a:p>
          <a:p>
            <a:pPr>
              <a:buFont typeface="Arial" panose="020B0604020202020204" pitchFamily="34" charset="0"/>
              <a:buChar char="•"/>
            </a:pPr>
            <a:endParaRPr lang="en-US" dirty="0"/>
          </a:p>
          <a:p>
            <a:pPr>
              <a:buFont typeface="Arial" panose="020B0604020202020204" pitchFamily="34" charset="0"/>
              <a:buChar char="•"/>
            </a:pPr>
            <a:endParaRPr lang="en-KR" dirty="0"/>
          </a:p>
        </p:txBody>
      </p:sp>
      <p:sp>
        <p:nvSpPr>
          <p:cNvPr id="4" name="Slide Number Placeholder 3">
            <a:extLst>
              <a:ext uri="{FF2B5EF4-FFF2-40B4-BE49-F238E27FC236}">
                <a16:creationId xmlns:a16="http://schemas.microsoft.com/office/drawing/2014/main" id="{B256F9FE-3B87-F947-B775-21EF4ACB106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460C4D5-D1F8-0545-9F2F-D772445D5443}"/>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8960A1FF-1329-E742-AEAA-18D174D9FFD2}"/>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1E98177D-1E6F-A347-B972-D241628DF4D6}"/>
              </a:ext>
            </a:extLst>
          </p:cNvPr>
          <p:cNvGraphicFramePr>
            <a:graphicFrameLocks noGrp="1"/>
          </p:cNvGraphicFramePr>
          <p:nvPr>
            <p:extLst>
              <p:ext uri="{D42A27DB-BD31-4B8C-83A1-F6EECF244321}">
                <p14:modId xmlns:p14="http://schemas.microsoft.com/office/powerpoint/2010/main" val="391129628"/>
              </p:ext>
            </p:extLst>
          </p:nvPr>
        </p:nvGraphicFramePr>
        <p:xfrm>
          <a:off x="1101731" y="4519584"/>
          <a:ext cx="6938950" cy="579120"/>
        </p:xfrm>
        <a:graphic>
          <a:graphicData uri="http://schemas.openxmlformats.org/drawingml/2006/table">
            <a:tbl>
              <a:tblPr firstRow="1" bandRow="1">
                <a:tableStyleId>{5940675A-B579-460E-94D1-54222C63F5DA}</a:tableStyleId>
              </a:tblPr>
              <a:tblGrid>
                <a:gridCol w="693895">
                  <a:extLst>
                    <a:ext uri="{9D8B030D-6E8A-4147-A177-3AD203B41FA5}">
                      <a16:colId xmlns:a16="http://schemas.microsoft.com/office/drawing/2014/main" val="3086163313"/>
                    </a:ext>
                  </a:extLst>
                </a:gridCol>
                <a:gridCol w="693895">
                  <a:extLst>
                    <a:ext uri="{9D8B030D-6E8A-4147-A177-3AD203B41FA5}">
                      <a16:colId xmlns:a16="http://schemas.microsoft.com/office/drawing/2014/main" val="27022624"/>
                    </a:ext>
                  </a:extLst>
                </a:gridCol>
                <a:gridCol w="693895">
                  <a:extLst>
                    <a:ext uri="{9D8B030D-6E8A-4147-A177-3AD203B41FA5}">
                      <a16:colId xmlns:a16="http://schemas.microsoft.com/office/drawing/2014/main" val="657681928"/>
                    </a:ext>
                  </a:extLst>
                </a:gridCol>
                <a:gridCol w="693895">
                  <a:extLst>
                    <a:ext uri="{9D8B030D-6E8A-4147-A177-3AD203B41FA5}">
                      <a16:colId xmlns:a16="http://schemas.microsoft.com/office/drawing/2014/main" val="2643155581"/>
                    </a:ext>
                  </a:extLst>
                </a:gridCol>
                <a:gridCol w="693895">
                  <a:extLst>
                    <a:ext uri="{9D8B030D-6E8A-4147-A177-3AD203B41FA5}">
                      <a16:colId xmlns:a16="http://schemas.microsoft.com/office/drawing/2014/main" val="3662799640"/>
                    </a:ext>
                  </a:extLst>
                </a:gridCol>
                <a:gridCol w="693895">
                  <a:extLst>
                    <a:ext uri="{9D8B030D-6E8A-4147-A177-3AD203B41FA5}">
                      <a16:colId xmlns:a16="http://schemas.microsoft.com/office/drawing/2014/main" val="245854023"/>
                    </a:ext>
                  </a:extLst>
                </a:gridCol>
                <a:gridCol w="693895">
                  <a:extLst>
                    <a:ext uri="{9D8B030D-6E8A-4147-A177-3AD203B41FA5}">
                      <a16:colId xmlns:a16="http://schemas.microsoft.com/office/drawing/2014/main" val="3256844972"/>
                    </a:ext>
                  </a:extLst>
                </a:gridCol>
                <a:gridCol w="693895">
                  <a:extLst>
                    <a:ext uri="{9D8B030D-6E8A-4147-A177-3AD203B41FA5}">
                      <a16:colId xmlns:a16="http://schemas.microsoft.com/office/drawing/2014/main" val="1195502067"/>
                    </a:ext>
                  </a:extLst>
                </a:gridCol>
                <a:gridCol w="693895">
                  <a:extLst>
                    <a:ext uri="{9D8B030D-6E8A-4147-A177-3AD203B41FA5}">
                      <a16:colId xmlns:a16="http://schemas.microsoft.com/office/drawing/2014/main" val="2473014698"/>
                    </a:ext>
                  </a:extLst>
                </a:gridCol>
                <a:gridCol w="693895">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User Info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User Info 3</a:t>
                      </a:r>
                    </a:p>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(AID12: EHT TB PPDU)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User Info 4</a:t>
                      </a:r>
                    </a:p>
                    <a:p>
                      <a:pPr algn="ctr"/>
                      <a:r>
                        <a:rPr lang="en-KR" sz="800" b="1" dirty="0"/>
                        <a:t>(AID12: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User Info 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10" name="TextBox 9">
            <a:extLst>
              <a:ext uri="{FF2B5EF4-FFF2-40B4-BE49-F238E27FC236}">
                <a16:creationId xmlns:a16="http://schemas.microsoft.com/office/drawing/2014/main" id="{C1E9BE60-0EA9-0E4F-8A22-5A3591DB52D9}"/>
              </a:ext>
            </a:extLst>
          </p:cNvPr>
          <p:cNvSpPr txBox="1"/>
          <p:nvPr/>
        </p:nvSpPr>
        <p:spPr>
          <a:xfrm>
            <a:off x="4052235" y="5415027"/>
            <a:ext cx="4378122" cy="246221"/>
          </a:xfrm>
          <a:prstGeom prst="rect">
            <a:avLst/>
          </a:prstGeom>
          <a:noFill/>
        </p:spPr>
        <p:txBody>
          <a:bodyPr wrap="none" rtlCol="0">
            <a:spAutoFit/>
          </a:bodyPr>
          <a:lstStyle/>
          <a:p>
            <a:r>
              <a:rPr lang="en-US" sz="1000" dirty="0">
                <a:solidFill>
                  <a:schemeClr val="tx1"/>
                </a:solidFill>
              </a:rPr>
              <a:t>HE STAs may respond on RA-RU indicated by User Info 4 using HE TB PPDU.</a:t>
            </a:r>
            <a:endParaRPr lang="en-KR" sz="1000" dirty="0">
              <a:solidFill>
                <a:schemeClr val="tx1"/>
              </a:solidFill>
            </a:endParaRPr>
          </a:p>
        </p:txBody>
      </p:sp>
      <p:sp>
        <p:nvSpPr>
          <p:cNvPr id="11" name="Right Brace 10">
            <a:extLst>
              <a:ext uri="{FF2B5EF4-FFF2-40B4-BE49-F238E27FC236}">
                <a16:creationId xmlns:a16="http://schemas.microsoft.com/office/drawing/2014/main" id="{71D34D8C-E401-6545-B247-27DCF26D38E0}"/>
              </a:ext>
            </a:extLst>
          </p:cNvPr>
          <p:cNvSpPr/>
          <p:nvPr/>
        </p:nvSpPr>
        <p:spPr bwMode="auto">
          <a:xfrm rot="5400000">
            <a:off x="4808803" y="4916600"/>
            <a:ext cx="246222" cy="649801"/>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725CD96C-D924-9245-9CF9-0B97A960DB37}"/>
              </a:ext>
            </a:extLst>
          </p:cNvPr>
          <p:cNvSpPr txBox="1"/>
          <p:nvPr/>
        </p:nvSpPr>
        <p:spPr>
          <a:xfrm>
            <a:off x="837470" y="4103494"/>
            <a:ext cx="1593706" cy="261610"/>
          </a:xfrm>
          <a:prstGeom prst="rect">
            <a:avLst/>
          </a:prstGeom>
          <a:noFill/>
        </p:spPr>
        <p:txBody>
          <a:bodyPr wrap="none" rtlCol="0">
            <a:spAutoFit/>
          </a:bodyPr>
          <a:lstStyle/>
          <a:p>
            <a:pPr marL="171450" indent="-171450">
              <a:buFont typeface="Arial" panose="020B0604020202020204" pitchFamily="34" charset="0"/>
              <a:buChar char="•"/>
            </a:pPr>
            <a:r>
              <a:rPr lang="en-KR" sz="1100" b="1" dirty="0">
                <a:solidFill>
                  <a:schemeClr val="tx1"/>
                </a:solidFill>
              </a:rPr>
              <a:t>Example (Method 2)</a:t>
            </a:r>
          </a:p>
        </p:txBody>
      </p:sp>
    </p:spTree>
    <p:extLst>
      <p:ext uri="{BB962C8B-B14F-4D97-AF65-F5344CB8AC3E}">
        <p14:creationId xmlns:p14="http://schemas.microsoft.com/office/powerpoint/2010/main" val="255168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1B808-00D5-2E41-ACD3-CFA0FFD75A31}"/>
              </a:ext>
            </a:extLst>
          </p:cNvPr>
          <p:cNvSpPr>
            <a:spLocks noGrp="1"/>
          </p:cNvSpPr>
          <p:nvPr>
            <p:ph type="title"/>
          </p:nvPr>
        </p:nvSpPr>
        <p:spPr/>
        <p:txBody>
          <a:bodyPr/>
          <a:lstStyle/>
          <a:p>
            <a:r>
              <a:rPr lang="en-KR" dirty="0"/>
              <a:t>UORA consideration (2)</a:t>
            </a:r>
          </a:p>
        </p:txBody>
      </p:sp>
      <p:sp>
        <p:nvSpPr>
          <p:cNvPr id="3" name="Content Placeholder 2">
            <a:extLst>
              <a:ext uri="{FF2B5EF4-FFF2-40B4-BE49-F238E27FC236}">
                <a16:creationId xmlns:a16="http://schemas.microsoft.com/office/drawing/2014/main" id="{B13DA694-278F-C947-8F03-E302E9B0A238}"/>
              </a:ext>
            </a:extLst>
          </p:cNvPr>
          <p:cNvSpPr>
            <a:spLocks noGrp="1"/>
          </p:cNvSpPr>
          <p:nvPr>
            <p:ph idx="1"/>
          </p:nvPr>
        </p:nvSpPr>
        <p:spPr/>
        <p:txBody>
          <a:bodyPr/>
          <a:lstStyle/>
          <a:p>
            <a:pPr>
              <a:buFont typeface="Arial" panose="020B0604020202020204" pitchFamily="34" charset="0"/>
              <a:buChar char="•"/>
            </a:pPr>
            <a:r>
              <a:rPr lang="en-KR" dirty="0"/>
              <a:t>Under method 1, when the Version ID subfield of a Trigger frame indicates EHT (or beyond EHT), the Trigger frame should not include the User Info field with the AID12 subfield set to 0 or 2045.</a:t>
            </a:r>
          </a:p>
          <a:p>
            <a:pPr lvl="1">
              <a:buFont typeface="Arial" panose="020B0604020202020204" pitchFamily="34" charset="0"/>
              <a:buChar char="•"/>
            </a:pPr>
            <a:r>
              <a:rPr lang="en-KR" dirty="0"/>
              <a:t>New values to indicate RA-RUs for EHT STAs can be considered for this case.</a:t>
            </a:r>
          </a:p>
        </p:txBody>
      </p:sp>
      <p:sp>
        <p:nvSpPr>
          <p:cNvPr id="4" name="Slide Number Placeholder 3">
            <a:extLst>
              <a:ext uri="{FF2B5EF4-FFF2-40B4-BE49-F238E27FC236}">
                <a16:creationId xmlns:a16="http://schemas.microsoft.com/office/drawing/2014/main" id="{4F56AA51-12E2-7841-A43A-6C0D0D8BE04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2FD3BF6-642C-D04F-8E24-C522E60131A6}"/>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3F6020D9-AA9E-3A4D-925E-B58F5FBFFAA2}"/>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CCE01DE1-6E34-804C-956A-2BDBDAFCC507}"/>
              </a:ext>
            </a:extLst>
          </p:cNvPr>
          <p:cNvGraphicFramePr>
            <a:graphicFrameLocks noGrp="1"/>
          </p:cNvGraphicFramePr>
          <p:nvPr>
            <p:extLst>
              <p:ext uri="{D42A27DB-BD31-4B8C-83A1-F6EECF244321}">
                <p14:modId xmlns:p14="http://schemas.microsoft.com/office/powerpoint/2010/main" val="1626121151"/>
              </p:ext>
            </p:extLst>
          </p:nvPr>
        </p:nvGraphicFramePr>
        <p:xfrm>
          <a:off x="2304000" y="4522871"/>
          <a:ext cx="4464000" cy="504056"/>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1080000">
                  <a:extLst>
                    <a:ext uri="{9D8B030D-6E8A-4147-A177-3AD203B41FA5}">
                      <a16:colId xmlns:a16="http://schemas.microsoft.com/office/drawing/2014/main" val="27022624"/>
                    </a:ext>
                  </a:extLst>
                </a:gridCol>
                <a:gridCol w="1080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504056">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p>
                      <a:pPr algn="ctr"/>
                      <a:r>
                        <a:rPr lang="en-KR" sz="800" dirty="0"/>
                        <a:t>(</a:t>
                      </a:r>
                      <a:r>
                        <a:rPr lang="en-KR" sz="800" b="1" dirty="0"/>
                        <a:t>AID12: New value for RA-RU</a:t>
                      </a:r>
                      <a:r>
                        <a:rPr lang="en-KR" sz="8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800" dirty="0"/>
                        <a:t>…</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8" name="Rectangle 7">
            <a:extLst>
              <a:ext uri="{FF2B5EF4-FFF2-40B4-BE49-F238E27FC236}">
                <a16:creationId xmlns:a16="http://schemas.microsoft.com/office/drawing/2014/main" id="{FB8A443B-F7AC-8B4A-BDAA-8C82577EBBA6}"/>
              </a:ext>
            </a:extLst>
          </p:cNvPr>
          <p:cNvSpPr/>
          <p:nvPr/>
        </p:nvSpPr>
        <p:spPr bwMode="auto">
          <a:xfrm>
            <a:off x="3384120" y="4522871"/>
            <a:ext cx="216024" cy="50405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800" b="0" i="0" u="none" strike="noStrike" cap="none" normalizeH="0" baseline="0" dirty="0">
              <a:ln>
                <a:noFill/>
              </a:ln>
              <a:solidFill>
                <a:schemeClr val="tx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4BBA19F8-A20D-F14D-88F4-56EFF3BB56CE}"/>
              </a:ext>
            </a:extLst>
          </p:cNvPr>
          <p:cNvSpPr txBox="1"/>
          <p:nvPr/>
        </p:nvSpPr>
        <p:spPr>
          <a:xfrm>
            <a:off x="4572000" y="5301788"/>
            <a:ext cx="1797225" cy="215444"/>
          </a:xfrm>
          <a:prstGeom prst="rect">
            <a:avLst/>
          </a:prstGeom>
          <a:noFill/>
        </p:spPr>
        <p:txBody>
          <a:bodyPr wrap="square" rtlCol="0">
            <a:spAutoFit/>
          </a:bodyPr>
          <a:lstStyle/>
          <a:p>
            <a:r>
              <a:rPr lang="en-US" sz="800" dirty="0">
                <a:solidFill>
                  <a:schemeClr val="tx1"/>
                </a:solidFill>
              </a:rPr>
              <a:t>Response as indicated by </a:t>
            </a:r>
            <a:r>
              <a:rPr lang="en-US" sz="800" b="1" dirty="0">
                <a:solidFill>
                  <a:schemeClr val="accent2"/>
                </a:solidFill>
              </a:rPr>
              <a:t>Version ID</a:t>
            </a:r>
            <a:endParaRPr lang="en-KR" sz="800" b="1" dirty="0">
              <a:solidFill>
                <a:schemeClr val="accent2"/>
              </a:solidFill>
            </a:endParaRPr>
          </a:p>
        </p:txBody>
      </p:sp>
      <p:sp>
        <p:nvSpPr>
          <p:cNvPr id="10" name="Right Brace 9">
            <a:extLst>
              <a:ext uri="{FF2B5EF4-FFF2-40B4-BE49-F238E27FC236}">
                <a16:creationId xmlns:a16="http://schemas.microsoft.com/office/drawing/2014/main" id="{D9B314AE-2B3F-ED48-9CC7-34ECECA52446}"/>
              </a:ext>
            </a:extLst>
          </p:cNvPr>
          <p:cNvSpPr/>
          <p:nvPr/>
        </p:nvSpPr>
        <p:spPr bwMode="auto">
          <a:xfrm rot="5400000">
            <a:off x="4660859" y="4361671"/>
            <a:ext cx="246222" cy="1628180"/>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11DD3E5D-EBED-6442-B802-E063860601D7}"/>
              </a:ext>
            </a:extLst>
          </p:cNvPr>
          <p:cNvSpPr txBox="1"/>
          <p:nvPr/>
        </p:nvSpPr>
        <p:spPr>
          <a:xfrm>
            <a:off x="3221796" y="5209412"/>
            <a:ext cx="666380" cy="215444"/>
          </a:xfrm>
          <a:prstGeom prst="rect">
            <a:avLst/>
          </a:prstGeom>
          <a:noFill/>
        </p:spPr>
        <p:txBody>
          <a:bodyPr wrap="square" rtlCol="0">
            <a:spAutoFit/>
          </a:bodyPr>
          <a:lstStyle/>
          <a:p>
            <a:r>
              <a:rPr lang="en-US" sz="800" b="1" dirty="0">
                <a:solidFill>
                  <a:schemeClr val="accent2"/>
                </a:solidFill>
              </a:rPr>
              <a:t>Version ID</a:t>
            </a:r>
            <a:endParaRPr lang="en-KR" sz="800" b="1" dirty="0">
              <a:solidFill>
                <a:schemeClr val="accent2"/>
              </a:solidFill>
            </a:endParaRPr>
          </a:p>
        </p:txBody>
      </p:sp>
      <p:cxnSp>
        <p:nvCxnSpPr>
          <p:cNvPr id="12" name="Straight Arrow Connector 11">
            <a:extLst>
              <a:ext uri="{FF2B5EF4-FFF2-40B4-BE49-F238E27FC236}">
                <a16:creationId xmlns:a16="http://schemas.microsoft.com/office/drawing/2014/main" id="{078FDC62-76B5-2249-A069-5DE0B7AD0E9C}"/>
              </a:ext>
            </a:extLst>
          </p:cNvPr>
          <p:cNvCxnSpPr/>
          <p:nvPr/>
        </p:nvCxnSpPr>
        <p:spPr bwMode="auto">
          <a:xfrm>
            <a:off x="3482978" y="4954919"/>
            <a:ext cx="72008" cy="2640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8281367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48819</TotalTime>
  <Words>1456</Words>
  <Application>Microsoft Macintosh PowerPoint</Application>
  <PresentationFormat>On-screen Show (4:3)</PresentationFormat>
  <Paragraphs>249</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TB PPDU Format Signaling in Trigger Frame</vt:lpstr>
      <vt:lpstr>Introduction</vt:lpstr>
      <vt:lpstr>Problem without TB PPDU format determination rule</vt:lpstr>
      <vt:lpstr>How to signal TB PPDU format?</vt:lpstr>
      <vt:lpstr>(Method 1) Indication by Common Info field</vt:lpstr>
      <vt:lpstr>(Method 1) How to indicate Version ID subfield?</vt:lpstr>
      <vt:lpstr>(Method 2) Indication by User Info field</vt:lpstr>
      <vt:lpstr>UORA consideration (1)</vt:lpstr>
      <vt:lpstr>UORA consideration (2)</vt:lpstr>
      <vt:lpstr>UORA consideration (3)</vt:lpstr>
      <vt:lpstr>Conclusion</vt:lpstr>
      <vt:lpstr>References</vt:lpstr>
      <vt:lpstr>Straw poll 1</vt:lpstr>
      <vt:lpstr>Straw poll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Greg</dc:creator>
  <cp:lastModifiedBy>Greg</cp:lastModifiedBy>
  <cp:revision>997</cp:revision>
  <cp:lastPrinted>2020-05-12T13:26:25Z</cp:lastPrinted>
  <dcterms:created xsi:type="dcterms:W3CDTF">2020-03-12T05:50:52Z</dcterms:created>
  <dcterms:modified xsi:type="dcterms:W3CDTF">2020-08-06T11:53:15Z</dcterms:modified>
</cp:coreProperties>
</file>