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447" r:id="rId3"/>
    <p:sldId id="440" r:id="rId4"/>
    <p:sldId id="443" r:id="rId5"/>
    <p:sldId id="448" r:id="rId6"/>
    <p:sldId id="449" r:id="rId7"/>
    <p:sldId id="439" r:id="rId8"/>
    <p:sldId id="423" r:id="rId9"/>
    <p:sldId id="445" r:id="rId10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R" initials="BLR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6327" autoAdjust="0"/>
  </p:normalViewPr>
  <p:slideViewPr>
    <p:cSldViewPr>
      <p:cViewPr varScale="1">
        <p:scale>
          <a:sx n="78" d="100"/>
          <a:sy n="78" d="100"/>
        </p:scale>
        <p:origin x="9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8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7" y="1666619"/>
            <a:ext cx="8582751" cy="4354712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80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713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2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1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675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5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404085"/>
            <a:ext cx="8659976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Bullet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216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5394" y="6475413"/>
            <a:ext cx="165853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224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39694" y="6475413"/>
            <a:ext cx="14042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246" y="332601"/>
            <a:ext cx="3270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802.11-20/</a:t>
            </a:r>
            <a:r>
              <a:rPr lang="en-US" sz="1800" b="1" dirty="0" err="1" smtClean="0">
                <a:cs typeface="+mn-cs"/>
              </a:rPr>
              <a:t>1191r1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n.porat@broadco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3865" y="6475413"/>
            <a:ext cx="1620060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400" dirty="0"/>
              <a:t>DUP </a:t>
            </a:r>
            <a:r>
              <a:rPr lang="en-US" sz="2400" dirty="0" smtClean="0"/>
              <a:t>mode </a:t>
            </a:r>
            <a:r>
              <a:rPr lang="en-US" sz="2400" dirty="0" err="1" smtClean="0"/>
              <a:t>PAPR</a:t>
            </a:r>
            <a:r>
              <a:rPr lang="en-US" sz="2400" dirty="0" smtClean="0"/>
              <a:t> </a:t>
            </a:r>
            <a:r>
              <a:rPr lang="en-US" sz="2400" dirty="0"/>
              <a:t>R</a:t>
            </a:r>
            <a:r>
              <a:rPr lang="en-US" sz="2400" dirty="0" smtClean="0"/>
              <a:t>eduction </a:t>
            </a:r>
            <a:endParaRPr lang="en-GB" sz="18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2020-09-28</a:t>
            </a:r>
            <a:endParaRPr lang="en-US" sz="2000" b="0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80452"/>
              </p:ext>
            </p:extLst>
          </p:nvPr>
        </p:nvGraphicFramePr>
        <p:xfrm>
          <a:off x="685800" y="2824688"/>
          <a:ext cx="7772401" cy="1517390"/>
        </p:xfrm>
        <a:graphic>
          <a:graphicData uri="http://schemas.openxmlformats.org/drawingml/2006/table">
            <a:tbl>
              <a:tblPr/>
              <a:tblGrid>
                <a:gridCol w="180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</a:rPr>
                        <a:t>Ron </a:t>
                      </a:r>
                      <a:r>
                        <a:rPr lang="en-US" sz="1200" dirty="0" err="1">
                          <a:effectLst/>
                          <a:latin typeface="+mn-lt"/>
                          <a:ea typeface="Times New Roman"/>
                        </a:rPr>
                        <a:t>Porat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</a:rPr>
                        <a:t>Broadcom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nl-NL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  <a:hlinkClick r:id="rId3"/>
                        </a:rPr>
                        <a:t>ron.porat@broadcom.com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Srinath </a:t>
                      </a:r>
                      <a:r>
                        <a:rPr kumimoji="0" lang="en-US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Puducheri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Karim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Nassiri-Toussi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sz="2800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endParaRPr lang="en-US" sz="1600" b="0" dirty="0"/>
          </a:p>
          <a:p>
            <a:r>
              <a:rPr lang="en-US" sz="1600" b="0" dirty="0"/>
              <a:t>In [1], </a:t>
            </a:r>
            <a:r>
              <a:rPr lang="en-US" sz="1600" b="0" dirty="0" err="1" smtClean="0"/>
              <a:t>SP</a:t>
            </a:r>
            <a:r>
              <a:rPr lang="en-US" sz="1600" b="0" dirty="0" smtClean="0"/>
              <a:t> #1 passed for a new DUP </a:t>
            </a:r>
            <a:r>
              <a:rPr lang="en-US" sz="1600" b="0" dirty="0"/>
              <a:t>mode for </a:t>
            </a:r>
            <a:r>
              <a:rPr lang="en-US" sz="1600" b="0" dirty="0" err="1" smtClean="0"/>
              <a:t>EHT</a:t>
            </a:r>
            <a:r>
              <a:rPr lang="en-US" sz="1600" b="0" dirty="0" smtClean="0"/>
              <a:t> with a TBD related to </a:t>
            </a:r>
            <a:r>
              <a:rPr lang="en-US" sz="1600" b="0" dirty="0" err="1" smtClean="0"/>
              <a:t>PAPR</a:t>
            </a:r>
            <a:endParaRPr lang="en-US" sz="1600" b="0" dirty="0" smtClean="0"/>
          </a:p>
          <a:p>
            <a:endParaRPr lang="en-US" sz="1600" b="0" dirty="0" smtClean="0"/>
          </a:p>
          <a:p>
            <a:r>
              <a:rPr lang="en-US" sz="1600" b="0" dirty="0" smtClean="0"/>
              <a:t>[2] proposes a </a:t>
            </a:r>
            <a:r>
              <a:rPr lang="en-US" sz="1600" b="0" dirty="0" err="1" smtClean="0"/>
              <a:t>PAPR</a:t>
            </a:r>
            <a:r>
              <a:rPr lang="en-US" sz="1600" b="0" dirty="0" smtClean="0"/>
              <a:t> reduction schemes for the DUP mode</a:t>
            </a:r>
            <a:endParaRPr lang="en-US" sz="1600" b="0" dirty="0"/>
          </a:p>
          <a:p>
            <a:endParaRPr lang="en-US" sz="1600" b="0" dirty="0"/>
          </a:p>
          <a:p>
            <a:r>
              <a:rPr lang="en-US" sz="1600" b="0" dirty="0" smtClean="0"/>
              <a:t>We have looked at various </a:t>
            </a:r>
            <a:r>
              <a:rPr lang="en-US" sz="1600" b="0" dirty="0" err="1" smtClean="0"/>
              <a:t>PAPR</a:t>
            </a:r>
            <a:r>
              <a:rPr lang="en-US" sz="1600" b="0" dirty="0" smtClean="0"/>
              <a:t> reduction schemes and propose our preferred scheme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z="2400" dirty="0"/>
              <a:t>Proposed DUP mode for reducing PAPR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180A7-BA33-8844-A444-2E0D4B312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451113"/>
                <a:ext cx="8077200" cy="4572000"/>
              </a:xfrm>
            </p:spPr>
            <p:txBody>
              <a:bodyPr/>
              <a:lstStyle/>
              <a:p>
                <a:r>
                  <a:rPr lang="en-US" sz="1400" dirty="0"/>
                  <a:t>BW80 and BW160 PPDU data-tone processing:</a:t>
                </a:r>
              </a:p>
              <a:p>
                <a:pPr lvl="1"/>
                <a:r>
                  <a:rPr lang="en-US" sz="1200" dirty="0"/>
                  <a:t>Pre-DCM </a:t>
                </a:r>
                <a:r>
                  <a:rPr lang="en-US" sz="1200" dirty="0" err="1"/>
                  <a:t>freq</a:t>
                </a:r>
                <a:r>
                  <a:rPr lang="en-US" sz="1200" dirty="0"/>
                  <a:t>-domain signal:  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𝒙</m:t>
                    </m:r>
                  </m:oMath>
                </a14:m>
                <a:endParaRPr lang="en-US" sz="1200" b="0" dirty="0"/>
              </a:p>
              <a:p>
                <a:pPr lvl="1"/>
                <a:r>
                  <a:rPr lang="en-US" sz="1200" b="0" dirty="0"/>
                  <a:t>DCM-encoded </a:t>
                </a:r>
                <a:r>
                  <a:rPr lang="en-US" sz="1200" b="0" dirty="0" err="1"/>
                  <a:t>freq</a:t>
                </a:r>
                <a:r>
                  <a:rPr lang="en-US" sz="1200" b="0" dirty="0"/>
                  <a:t>-domain signal:  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endParaRPr lang="en-US" sz="1200" b="0" dirty="0"/>
              </a:p>
              <a:p>
                <a:pPr marL="857250" lvl="2" indent="0">
                  <a:lnSpc>
                    <a:spcPct val="150000"/>
                  </a:lnSpc>
                  <a:buNone/>
                </a:pPr>
                <a:r>
                  <a:rPr lang="en-US" sz="1200" dirty="0"/>
                  <a:t>	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𝐷𝐶𝑀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sub>
                        </m:sSub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.∗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1200" b="0" dirty="0"/>
                  <a:t>   and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/>
                          </a:rPr>
                          <m:t>0,…,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sz="1200" b="0" dirty="0"/>
              </a:p>
              <a:p>
                <a:pPr lvl="1"/>
                <a:r>
                  <a:rPr lang="en-US" sz="1200" b="1" dirty="0" smtClean="0"/>
                  <a:t>Simple-DUP</a:t>
                </a:r>
                <a:r>
                  <a:rPr lang="en-US" sz="1200" dirty="0" smtClean="0"/>
                  <a:t> </a:t>
                </a:r>
                <a:r>
                  <a:rPr lang="en-US" sz="1200" dirty="0" err="1"/>
                  <a:t>freq</a:t>
                </a:r>
                <a:r>
                  <a:rPr lang="en-US" sz="1200" dirty="0"/>
                  <a:t>-domain signal: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sz="1200" b="1" dirty="0"/>
              </a:p>
              <a:p>
                <a:pPr lvl="1"/>
                <a:r>
                  <a:rPr lang="en-US" sz="1200" b="1" dirty="0"/>
                  <a:t>Proposed</a:t>
                </a:r>
                <a:r>
                  <a:rPr lang="en-US" sz="1200" dirty="0"/>
                  <a:t>-</a:t>
                </a:r>
                <a:r>
                  <a:rPr lang="en-US" sz="1200" b="1" dirty="0"/>
                  <a:t>DUP</a:t>
                </a:r>
                <a:r>
                  <a:rPr lang="en-US" sz="1200" dirty="0"/>
                  <a:t> </a:t>
                </a:r>
                <a:r>
                  <a:rPr lang="en-US" sz="1200" dirty="0" err="1"/>
                  <a:t>freq</a:t>
                </a:r>
                <a:r>
                  <a:rPr lang="en-US" sz="1200" dirty="0"/>
                  <a:t>-domain signal: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     −</m:t>
                        </m:r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b>
                          <m:sSubPr>
                            <m:ctrlPr>
                              <a:rPr lang="en-US" sz="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dirty="0" smtClean="0"/>
                  <a:t> </a:t>
                </a:r>
              </a:p>
              <a:p>
                <a:pPr marL="457200" lvl="1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sz="1200" b="0" dirty="0"/>
              </a:p>
              <a:p>
                <a:r>
                  <a:rPr lang="en-US" sz="1400" dirty="0"/>
                  <a:t>BW320 PPDU data-tone processing:</a:t>
                </a:r>
              </a:p>
              <a:p>
                <a:pPr lvl="1"/>
                <a:r>
                  <a:rPr lang="en-US" sz="1200" dirty="0"/>
                  <a:t>Pre-DCM </a:t>
                </a:r>
                <a:r>
                  <a:rPr lang="en-US" sz="1200" dirty="0" err="1"/>
                  <a:t>freq</a:t>
                </a:r>
                <a:r>
                  <a:rPr lang="en-US" sz="1200" dirty="0"/>
                  <a:t>-domain signal split into two halves: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over “lower”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sub>
                        </m:sSub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200" dirty="0"/>
                  <a:t> sub-carriers,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1200" dirty="0"/>
                  <a:t> over “upper”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sub>
                        </m:sSub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200" dirty="0"/>
                  <a:t> sub-carriers. </a:t>
                </a:r>
              </a:p>
              <a:p>
                <a:pPr lvl="1"/>
                <a:r>
                  <a:rPr lang="en-US" sz="1200" dirty="0"/>
                  <a:t>DCM-encoded </a:t>
                </a:r>
                <a:r>
                  <a:rPr lang="en-US" sz="1200" dirty="0" err="1"/>
                  <a:t>freq</a:t>
                </a:r>
                <a:r>
                  <a:rPr lang="en-US" sz="1200" dirty="0"/>
                  <a:t>-domain signal: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dirty="0"/>
                  <a:t>, where</a:t>
                </a:r>
              </a:p>
              <a:p>
                <a:pPr marL="857250" lvl="2" indent="0">
                  <a:lnSpc>
                    <a:spcPct val="150000"/>
                  </a:lnSpc>
                  <a:buNone/>
                </a:pPr>
                <a:r>
                  <a:rPr lang="en-US" sz="1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𝐷𝐶𝑀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sub>
                        </m:sSub>
                      </m:sup>
                    </m:sSup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.∗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200" dirty="0"/>
                  <a:t>    and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𝐷𝐶𝑀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𝑆𝐷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.∗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1200" dirty="0"/>
                  <a:t>,      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/>
                          </a:rPr>
                          <m:t>0,…,</m:t>
                        </m:r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𝑆𝐷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2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sz="12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1200" b="1" dirty="0" smtClean="0"/>
                  <a:t>Simple-DUP</a:t>
                </a:r>
                <a:r>
                  <a:rPr lang="en-US" sz="1200" dirty="0" smtClean="0"/>
                  <a:t> </a:t>
                </a:r>
                <a:r>
                  <a:rPr lang="en-US" sz="1200" dirty="0" err="1"/>
                  <a:t>freq</a:t>
                </a:r>
                <a:r>
                  <a:rPr lang="en-US" sz="1200" dirty="0"/>
                  <a:t>-domain signal: </a:t>
                </a:r>
                <a14:m>
                  <m:oMath xmlns:m="http://schemas.openxmlformats.org/officeDocument/2006/math">
                    <m:r>
                      <a:rPr lang="en-US" sz="12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sz="12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1200" b="1" dirty="0"/>
                  <a:t>Proposed</a:t>
                </a:r>
                <a:r>
                  <a:rPr lang="en-US" sz="1200" dirty="0"/>
                  <a:t>-</a:t>
                </a:r>
                <a:r>
                  <a:rPr lang="en-US" sz="1200" b="1" dirty="0"/>
                  <a:t>DUP</a:t>
                </a:r>
                <a:r>
                  <a:rPr lang="en-US" sz="1200" dirty="0"/>
                  <a:t> </a:t>
                </a:r>
                <a:r>
                  <a:rPr lang="en-US" sz="1200" dirty="0" err="1"/>
                  <a:t>freq</a:t>
                </a:r>
                <a:r>
                  <a:rPr lang="en-US" sz="1200" dirty="0"/>
                  <a:t>-domain signal: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     −</m:t>
                        </m:r>
                        <m:sSub>
                          <m:sSubPr>
                            <m:ctrlP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endParaRPr lang="en-US" sz="1200" b="0" dirty="0"/>
              </a:p>
              <a:p>
                <a:endParaRPr lang="en-US" sz="1200" b="0" dirty="0"/>
              </a:p>
              <a:p>
                <a:r>
                  <a:rPr lang="en-US" sz="1400" b="0" dirty="0"/>
                  <a:t>Pilot sequence is same between simple-DUP and proposed scheme.</a:t>
                </a:r>
              </a:p>
              <a:p>
                <a:pPr lvl="1"/>
                <a:endParaRPr lang="en-US" sz="1600" dirty="0"/>
              </a:p>
              <a:p>
                <a:pPr lvl="1"/>
                <a:endParaRPr lang="en-US" sz="1600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180A7-BA33-8844-A444-2E0D4B312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451113"/>
                <a:ext cx="8077200" cy="4572000"/>
              </a:xfrm>
              <a:blipFill>
                <a:blip r:embed="rId2"/>
                <a:stretch>
                  <a:fillRect l="-151" t="-267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– BW80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1600" b="0" dirty="0"/>
              <a:t>PAPR evaluated with oversampling factor =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C6A33D-CC72-914E-90FE-3212F06A6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1272"/>
              </p:ext>
            </p:extLst>
          </p:nvPr>
        </p:nvGraphicFramePr>
        <p:xfrm>
          <a:off x="561260" y="3429000"/>
          <a:ext cx="3314170" cy="1247516"/>
        </p:xfrm>
        <a:graphic>
          <a:graphicData uri="http://schemas.openxmlformats.org/drawingml/2006/table">
            <a:tbl>
              <a:tblPr firstRow="1" bandRow="1"/>
              <a:tblGrid>
                <a:gridCol w="1817687">
                  <a:extLst>
                    <a:ext uri="{9D8B030D-6E8A-4147-A177-3AD203B41FA5}">
                      <a16:colId xmlns:a16="http://schemas.microsoft.com/office/drawing/2014/main" val="1762757377"/>
                    </a:ext>
                  </a:extLst>
                </a:gridCol>
                <a:gridCol w="1496483">
                  <a:extLst>
                    <a:ext uri="{9D8B030D-6E8A-4147-A177-3AD203B41FA5}">
                      <a16:colId xmlns:a16="http://schemas.microsoft.com/office/drawing/2014/main" val="2105880559"/>
                    </a:ext>
                  </a:extLst>
                </a:gridCol>
              </a:tblGrid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Mean PAPR (dB)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521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910484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Simple-DUP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21907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Proposed-DUP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66628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000B088-4748-9B4A-81AD-F28AA8131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230" y="2209800"/>
            <a:ext cx="4582770" cy="38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– BW160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1600" b="0" dirty="0"/>
              <a:t>PAPR evaluated with oversampling factor =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EB4B780-C9DC-C348-A73A-3A26D6CC7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099168"/>
              </p:ext>
            </p:extLst>
          </p:nvPr>
        </p:nvGraphicFramePr>
        <p:xfrm>
          <a:off x="561260" y="3429000"/>
          <a:ext cx="3314170" cy="1247516"/>
        </p:xfrm>
        <a:graphic>
          <a:graphicData uri="http://schemas.openxmlformats.org/drawingml/2006/table">
            <a:tbl>
              <a:tblPr firstRow="1" bandRow="1"/>
              <a:tblGrid>
                <a:gridCol w="1817687">
                  <a:extLst>
                    <a:ext uri="{9D8B030D-6E8A-4147-A177-3AD203B41FA5}">
                      <a16:colId xmlns:a16="http://schemas.microsoft.com/office/drawing/2014/main" val="1762757377"/>
                    </a:ext>
                  </a:extLst>
                </a:gridCol>
                <a:gridCol w="1496483">
                  <a:extLst>
                    <a:ext uri="{9D8B030D-6E8A-4147-A177-3AD203B41FA5}">
                      <a16:colId xmlns:a16="http://schemas.microsoft.com/office/drawing/2014/main" val="2105880559"/>
                    </a:ext>
                  </a:extLst>
                </a:gridCol>
              </a:tblGrid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Mean PAPR (dB)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521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910484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Simple-DUP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21907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Proposed-DUP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66628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69E6125-275F-9844-8CFA-7CF56B4C0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307535"/>
            <a:ext cx="4576542" cy="37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– BW320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1600" b="0" dirty="0"/>
              <a:t>PAPR evaluated with oversampling factor =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CF64DD0-FE89-604E-8E61-A53483904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09117"/>
              </p:ext>
            </p:extLst>
          </p:nvPr>
        </p:nvGraphicFramePr>
        <p:xfrm>
          <a:off x="561260" y="3429000"/>
          <a:ext cx="3314170" cy="1247516"/>
        </p:xfrm>
        <a:graphic>
          <a:graphicData uri="http://schemas.openxmlformats.org/drawingml/2006/table">
            <a:tbl>
              <a:tblPr firstRow="1" bandRow="1"/>
              <a:tblGrid>
                <a:gridCol w="1817687">
                  <a:extLst>
                    <a:ext uri="{9D8B030D-6E8A-4147-A177-3AD203B41FA5}">
                      <a16:colId xmlns:a16="http://schemas.microsoft.com/office/drawing/2014/main" val="1762757377"/>
                    </a:ext>
                  </a:extLst>
                </a:gridCol>
                <a:gridCol w="1496483">
                  <a:extLst>
                    <a:ext uri="{9D8B030D-6E8A-4147-A177-3AD203B41FA5}">
                      <a16:colId xmlns:a16="http://schemas.microsoft.com/office/drawing/2014/main" val="2105880559"/>
                    </a:ext>
                  </a:extLst>
                </a:gridCol>
              </a:tblGrid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Mean PAPR (dB)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521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910484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Simple-DUP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21907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Proposed-DUP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66628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77BBCB0-0DCA-5842-A263-DC372C0A2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444" y="2209799"/>
            <a:ext cx="4657655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 smtClean="0"/>
              <a:t>The proposed scheme flips the sign on the data tones in the third repeated group of data tones and provides low </a:t>
            </a:r>
            <a:r>
              <a:rPr lang="en-US" sz="1800" b="0" dirty="0" err="1" smtClean="0"/>
              <a:t>PAPR</a:t>
            </a:r>
            <a:r>
              <a:rPr lang="en-US" sz="1800" b="0" dirty="0" smtClean="0"/>
              <a:t> with simple complexity</a:t>
            </a:r>
          </a:p>
          <a:p>
            <a:pPr lvl="1"/>
            <a:r>
              <a:rPr lang="en-US" sz="1600" dirty="0" smtClean="0"/>
              <a:t>For 80 and 160 flipping the sign on the original non-</a:t>
            </a:r>
            <a:r>
              <a:rPr lang="en-US" sz="1600" dirty="0" err="1" smtClean="0"/>
              <a:t>DCM</a:t>
            </a:r>
            <a:r>
              <a:rPr lang="en-US" sz="1600" dirty="0" smtClean="0"/>
              <a:t> data tones</a:t>
            </a:r>
            <a:endParaRPr lang="en-US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0" dirty="0"/>
              <a:t>“</a:t>
            </a:r>
            <a:r>
              <a:rPr lang="en-US" altLang="ko-KR" sz="2000" b="0" dirty="0">
                <a:ea typeface="굴림" panose="020B0600000101010101" pitchFamily="50" charset="-127"/>
              </a:rPr>
              <a:t>6GHz LPI Range Extension,” IEEE 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802.11-20/</a:t>
            </a:r>
            <a:r>
              <a:rPr lang="en-US" altLang="ko-KR" sz="2000" b="0" dirty="0" err="1" smtClean="0">
                <a:ea typeface="굴림" panose="020B0600000101010101" pitchFamily="50" charset="-127"/>
              </a:rPr>
              <a:t>0965r4</a:t>
            </a:r>
            <a:endParaRPr lang="en-US" altLang="ko-KR" sz="2000" b="0" dirty="0" smtClean="0">
              <a:ea typeface="굴림" panose="020B0600000101010101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 b="0" dirty="0" smtClean="0">
                <a:ea typeface="굴림" panose="020B0600000101010101" pitchFamily="50" charset="-127"/>
              </a:rPr>
              <a:t>“</a:t>
            </a:r>
            <a:r>
              <a:rPr lang="en-US" altLang="ko-KR" sz="2000" b="0" dirty="0" err="1" smtClean="0">
                <a:ea typeface="굴림" panose="020B0600000101010101" pitchFamily="50" charset="-127"/>
              </a:rPr>
              <a:t>PAPR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 Issues </a:t>
            </a:r>
            <a:r>
              <a:rPr lang="en-US" sz="2000" b="0" dirty="0" smtClean="0"/>
              <a:t>for </a:t>
            </a:r>
            <a:r>
              <a:rPr lang="en-US" sz="2000" b="0" dirty="0" err="1"/>
              <a:t>EHT</a:t>
            </a:r>
            <a:r>
              <a:rPr lang="en-US" sz="2000" b="0" dirty="0"/>
              <a:t> ER SU </a:t>
            </a:r>
            <a:r>
              <a:rPr lang="en-US" sz="2000" b="0" dirty="0" err="1" smtClean="0"/>
              <a:t>PPDU</a:t>
            </a:r>
            <a:r>
              <a:rPr lang="en-US" sz="2000" b="0" dirty="0" smtClean="0"/>
              <a:t>” IEEE 802.11-20/1135</a:t>
            </a:r>
            <a:endParaRPr lang="en-US" altLang="ko-KR" sz="2000" b="0" dirty="0">
              <a:ea typeface="굴림" panose="020B0600000101010101" pitchFamily="50" charset="-127"/>
            </a:endParaRP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</a:t>
            </a:r>
            <a:r>
              <a:rPr lang="en-US" dirty="0"/>
              <a:t> #1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2400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0" dirty="0" smtClean="0"/>
                  <a:t>Do you support that </a:t>
                </a:r>
                <a:r>
                  <a:rPr lang="en-US" sz="2000" b="0" dirty="0" smtClean="0"/>
                  <a:t>the </a:t>
                </a:r>
                <a:r>
                  <a:rPr lang="en-US" sz="2000" b="0" dirty="0" err="1" smtClean="0"/>
                  <a:t>PAPR</a:t>
                </a:r>
                <a:r>
                  <a:rPr lang="en-US" sz="2000" b="0" dirty="0" smtClean="0"/>
                  <a:t> reduction scheme for </a:t>
                </a:r>
                <a:r>
                  <a:rPr lang="en-US" sz="2000" b="0" dirty="0" smtClean="0"/>
                  <a:t>the DUP mode </a:t>
                </a:r>
                <a:r>
                  <a:rPr lang="en-US" sz="2000" b="0" dirty="0" smtClean="0"/>
                  <a:t>consists of flipping the sign of data tones only, as shown </a:t>
                </a:r>
                <a:r>
                  <a:rPr lang="en-US" sz="2000" b="0" dirty="0" smtClean="0"/>
                  <a:t>in red?</a:t>
                </a:r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r>
                  <a:rPr lang="en-US" sz="1600" dirty="0" err="1" smtClean="0"/>
                  <a:t>BW80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and BW160 PPDU data-tone processing:</a:t>
                </a:r>
              </a:p>
              <a:p>
                <a:pPr lvl="1"/>
                <a:r>
                  <a:rPr lang="en-US" sz="1400" dirty="0"/>
                  <a:t>Pre-DCM </a:t>
                </a:r>
                <a:r>
                  <a:rPr lang="en-US" sz="1400" dirty="0" err="1"/>
                  <a:t>freq</a:t>
                </a:r>
                <a:r>
                  <a:rPr lang="en-US" sz="1400" dirty="0"/>
                  <a:t>-domain signal: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𝒙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DCM-encoded </a:t>
                </a:r>
                <a:r>
                  <a:rPr lang="en-US" sz="1400" dirty="0" err="1"/>
                  <a:t>freq</a:t>
                </a:r>
                <a:r>
                  <a:rPr lang="en-US" sz="1400" dirty="0"/>
                  <a:t>-domain signal: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𝒚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𝒙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/>
              </a:p>
              <a:p>
                <a:pPr lvl="1"/>
                <a:r>
                  <a:rPr lang="en-US" sz="1400" b="1" dirty="0" smtClean="0"/>
                  <a:t>DUP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freq</a:t>
                </a:r>
                <a:r>
                  <a:rPr lang="en-US" sz="1400" dirty="0"/>
                  <a:t>-domain signal: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     −</m:t>
                        </m:r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 smtClean="0"/>
              </a:p>
              <a:p>
                <a:endParaRPr lang="en-US" sz="1600" dirty="0" smtClean="0"/>
              </a:p>
              <a:p>
                <a:r>
                  <a:rPr lang="en-US" sz="1600" dirty="0" err="1" smtClean="0"/>
                  <a:t>BW320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PPDU data-tone processing:</a:t>
                </a:r>
              </a:p>
              <a:p>
                <a:pPr lvl="1"/>
                <a:r>
                  <a:rPr lang="en-US" sz="1400" dirty="0"/>
                  <a:t>Pre-DCM </a:t>
                </a:r>
                <a:r>
                  <a:rPr lang="en-US" sz="1400" dirty="0" err="1"/>
                  <a:t>freq</a:t>
                </a:r>
                <a:r>
                  <a:rPr lang="en-US" sz="1400" dirty="0"/>
                  <a:t>-domain signal split into two halves: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over l</a:t>
                </a:r>
                <a:r>
                  <a:rPr lang="en-US" sz="1400" dirty="0" smtClean="0"/>
                  <a:t>ower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/>
                  <a:t> sub-carriers,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1400" dirty="0"/>
                  <a:t> over </a:t>
                </a:r>
                <a:r>
                  <a:rPr lang="en-US" sz="1400" dirty="0" smtClean="0"/>
                  <a:t>upper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/>
                  <a:t> sub-carriers. </a:t>
                </a:r>
              </a:p>
              <a:p>
                <a:pPr lvl="1"/>
                <a:r>
                  <a:rPr lang="en-US" sz="1400" dirty="0"/>
                  <a:t>DCM-encoded </a:t>
                </a:r>
                <a:r>
                  <a:rPr lang="en-US" sz="1400" dirty="0" err="1"/>
                  <a:t>freq</a:t>
                </a:r>
                <a:r>
                  <a:rPr lang="en-US" sz="1400" dirty="0"/>
                  <a:t>-domain signal: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𝒚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1400" b="1" dirty="0" smtClean="0"/>
                  <a:t>DUP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freq</a:t>
                </a:r>
                <a:r>
                  <a:rPr lang="en-US" sz="1400" dirty="0"/>
                  <a:t>-domain signal: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     −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2400" cy="4114800"/>
              </a:xfrm>
              <a:blipFill>
                <a:blip r:embed="rId2"/>
                <a:stretch>
                  <a:fillRect l="-86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311021</TotalTime>
  <Words>880</Words>
  <Application>Microsoft Office PowerPoint</Application>
  <PresentationFormat>On-screen Show (4:3)</PresentationFormat>
  <Paragraphs>131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Cambria Math</vt:lpstr>
      <vt:lpstr>CiscoSans ExtraLight</vt:lpstr>
      <vt:lpstr>CiscoSans Thin</vt:lpstr>
      <vt:lpstr>굴림</vt:lpstr>
      <vt:lpstr>Times New Roman</vt:lpstr>
      <vt:lpstr>Wingdings</vt:lpstr>
      <vt:lpstr>802-11-Submission</vt:lpstr>
      <vt:lpstr>DUP mode PAPR Reduction </vt:lpstr>
      <vt:lpstr>Abstract</vt:lpstr>
      <vt:lpstr>Proposed DUP mode for reducing PAPR</vt:lpstr>
      <vt:lpstr>Simulation results – BW80</vt:lpstr>
      <vt:lpstr>Simulation results – BW160</vt:lpstr>
      <vt:lpstr>Simulation results – BW320</vt:lpstr>
      <vt:lpstr>Conclusion</vt:lpstr>
      <vt:lpstr>References</vt:lpstr>
      <vt:lpstr>SP #1</vt:lpstr>
    </vt:vector>
  </TitlesOfParts>
  <Company>Broadcom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 polls for R1/R2 classification of “Joint” topics in 11be SFD</dc:title>
  <dc:creator>Ron Porat</dc:creator>
  <cp:lastModifiedBy>Ron Porat</cp:lastModifiedBy>
  <cp:revision>1878</cp:revision>
  <cp:lastPrinted>1998-02-10T13:28:06Z</cp:lastPrinted>
  <dcterms:created xsi:type="dcterms:W3CDTF">2007-05-21T21:00:37Z</dcterms:created>
  <dcterms:modified xsi:type="dcterms:W3CDTF">2020-09-28T21:37:32Z</dcterms:modified>
  <cp:category>Submission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