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p:sldMasterIdLst>
    <p:sldMasterId id="2147483648" r:id="rId1"/>
  </p:sldMasterIdLst>
  <p:notesMasterIdLst>
    <p:notesMasterId r:id="rId16"/>
  </p:notesMasterIdLst>
  <p:handoutMasterIdLst>
    <p:handoutMasterId r:id="rId17"/>
  </p:handoutMasterIdLst>
  <p:sldIdLst>
    <p:sldId id="289" r:id="rId2"/>
    <p:sldId id="327" r:id="rId3"/>
    <p:sldId id="405" r:id="rId4"/>
    <p:sldId id="417" r:id="rId5"/>
    <p:sldId id="412" r:id="rId6"/>
    <p:sldId id="396" r:id="rId7"/>
    <p:sldId id="416" r:id="rId8"/>
    <p:sldId id="415" r:id="rId9"/>
    <p:sldId id="414" r:id="rId10"/>
    <p:sldId id="392" r:id="rId11"/>
    <p:sldId id="404" r:id="rId12"/>
    <p:sldId id="418" r:id="rId13"/>
    <p:sldId id="385" r:id="rId14"/>
    <p:sldId id="2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3304" autoAdjust="0"/>
  </p:normalViewPr>
  <p:slideViewPr>
    <p:cSldViewPr>
      <p:cViewPr varScale="1">
        <p:scale>
          <a:sx n="126" d="100"/>
          <a:sy n="126" d="100"/>
        </p:scale>
        <p:origin x="92" y="164"/>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6" y="-3188"/>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dirty="0"/>
              <a:t>Page </a:t>
            </a:r>
            <a:fld id="{1511EA03-522E-4CA2-9944-B7F253F8EC1A}" type="slidenum">
              <a:rPr lang="en-US" altLang="zh-CN"/>
              <a:t>‹#›</a:t>
            </a:fld>
            <a:endParaRPr lang="en-US" altLang="zh-CN"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4487337" y="8985250"/>
            <a:ext cx="1794401"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dirty="0" smtClean="0"/>
              <a:t>Yonggang Fang, ZTE</a:t>
            </a:r>
            <a:endParaRPr lang="en-US" altLang="zh-CN"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6419427" y="8960742"/>
            <a:ext cx="513185" cy="319783"/>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dirty="0"/>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dirty="0"/>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dirty="0"/>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dirty="0"/>
              <a:t>Page </a:t>
            </a:r>
            <a:fld id="{40A6FFB0-83BC-4172-9244-980194D3E1F8}" type="slidenum">
              <a:rPr lang="en-US" altLang="zh-CN"/>
              <a:t>1</a:t>
            </a:fld>
            <a:endParaRPr lang="en-US" altLang="zh-CN" dirty="0"/>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dirty="0" smtClean="0"/>
              <a:t>Page </a:t>
            </a:r>
            <a:fld id="{BD4178A6-0380-4025-800F-AD68D5F93500}" type="slidenum">
              <a:rPr lang="en-US" altLang="zh-CN" smtClean="0"/>
              <a:t>14</a:t>
            </a:fld>
            <a:endParaRPr lang="en-US" altLang="zh-CN" dirty="0"/>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6914633" y="6475413"/>
            <a:ext cx="1629292" cy="184666"/>
          </a:xfrm>
        </p:spPr>
        <p:txBody>
          <a:bodyPr/>
          <a:lstStyle>
            <a:lvl1pPr>
              <a:defRPr/>
            </a:lvl1pPr>
          </a:lstStyle>
          <a:p>
            <a:pPr>
              <a:defRPr/>
            </a:pPr>
            <a:r>
              <a:rPr lang="en-US" altLang="zh-CN" dirty="0" smtClean="0"/>
              <a:t>Yonggang Fang, etc.,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914633" y="6484694"/>
            <a:ext cx="1629292" cy="184666"/>
          </a:xfrm>
        </p:spPr>
        <p:txBody>
          <a:bodyPr/>
          <a:lstStyle>
            <a:lvl1pPr>
              <a:defRPr/>
            </a:lvl1pPr>
          </a:lstStyle>
          <a:p>
            <a:pPr>
              <a:defRPr/>
            </a:pPr>
            <a:r>
              <a:rPr lang="en-US" altLang="zh-CN" dirty="0" smtClean="0"/>
              <a:t>Yonggang Fang, etc.,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6914633" y="6475413"/>
            <a:ext cx="1629292"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Yonggang Fang, etc.,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047006" y="332601"/>
            <a:ext cx="3398494"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802.11-2020/1187</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dirty="0">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539750" y="213360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Multi-Link Setup Discussion</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2020-0x-xx</a:t>
            </a:r>
            <a:endParaRPr lang="en-US" altLang="zh-CN" sz="2000" dirty="0">
              <a:ea typeface="宋体" panose="02010600030101010101" pitchFamily="2" charset="-122"/>
            </a:endParaRPr>
          </a:p>
        </p:txBody>
      </p:sp>
      <p:graphicFrame>
        <p:nvGraphicFramePr>
          <p:cNvPr id="2" name="Table 1"/>
          <p:cNvGraphicFramePr>
            <a:graphicFrameLocks noGrp="1"/>
          </p:cNvGraphicFramePr>
          <p:nvPr>
            <p:extLst>
              <p:ext uri="{D42A27DB-BD31-4B8C-83A1-F6EECF244321}">
                <p14:modId xmlns:p14="http://schemas.microsoft.com/office/powerpoint/2010/main" val="3601874464"/>
              </p:ext>
            </p:extLst>
          </p:nvPr>
        </p:nvGraphicFramePr>
        <p:xfrm>
          <a:off x="828228" y="2888704"/>
          <a:ext cx="7416180" cy="1939914"/>
        </p:xfrm>
        <a:graphic>
          <a:graphicData uri="http://schemas.openxmlformats.org/drawingml/2006/table">
            <a:tbl>
              <a:tblPr firstRow="1" bandRow="1">
                <a:tableStyleId>{5C22544A-7EE6-4342-B048-85BDC9FD1C3A}</a:tableStyleId>
              </a:tblPr>
              <a:tblGrid>
                <a:gridCol w="1151485"/>
                <a:gridCol w="1152128"/>
                <a:gridCol w="2160239"/>
                <a:gridCol w="864096"/>
                <a:gridCol w="2088232"/>
              </a:tblGrid>
              <a:tr h="280878">
                <a:tc>
                  <a:txBody>
                    <a:bodyPr/>
                    <a:lstStyle/>
                    <a:p>
                      <a:r>
                        <a:rPr lang="en-US" sz="1200" dirty="0" smtClean="0">
                          <a:solidFill>
                            <a:schemeClr val="tx1"/>
                          </a:solidFill>
                        </a:rPr>
                        <a:t>Name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Affiliation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Address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Phone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Email</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Yonggang</a:t>
                      </a:r>
                      <a:r>
                        <a:rPr lang="en-US" sz="1200" baseline="0" dirty="0" smtClean="0">
                          <a:solidFill>
                            <a:schemeClr val="tx1"/>
                          </a:solidFill>
                        </a:rPr>
                        <a:t> Fang</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 (TX)</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yfang@ztetx.com</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878">
                <a:tc>
                  <a:txBody>
                    <a:bodyPr/>
                    <a:lstStyle/>
                    <a:p>
                      <a:r>
                        <a:rPr lang="en-US" sz="1200" dirty="0" smtClean="0">
                          <a:solidFill>
                            <a:schemeClr val="tx1"/>
                          </a:solidFill>
                        </a:rPr>
                        <a:t>Bo Sun</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Zhiqiang</a:t>
                      </a:r>
                      <a:r>
                        <a:rPr lang="en-US" sz="1200" dirty="0" smtClean="0">
                          <a:solidFill>
                            <a:schemeClr val="tx1"/>
                          </a:solidFill>
                        </a:rPr>
                        <a:t> 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200" dirty="0" err="1" smtClean="0">
                          <a:solidFill>
                            <a:schemeClr val="tx1"/>
                          </a:solidFill>
                        </a:rPr>
                        <a:t>Liuming</a:t>
                      </a:r>
                      <a:r>
                        <a:rPr lang="en-US" sz="1200" dirty="0" smtClean="0">
                          <a:solidFill>
                            <a:schemeClr val="tx1"/>
                          </a:solidFill>
                        </a:rPr>
                        <a:t>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rPr>
                        <a:t>ZTE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0439">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6876161" y="6484694"/>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Summary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r>
              <a:rPr lang="en-US" altLang="ko-KR" dirty="0">
                <a:ea typeface="Gulim" panose="020B0600000101010101" charset="-127"/>
              </a:rPr>
              <a:t>T</a:t>
            </a:r>
            <a:r>
              <a:rPr lang="en-US" altLang="ko-KR" dirty="0" smtClean="0">
                <a:ea typeface="Gulim" panose="020B0600000101010101" charset="-127"/>
              </a:rPr>
              <a:t>his contribution discusses    </a:t>
            </a:r>
            <a:endParaRPr lang="en-US" altLang="ko-KR" dirty="0">
              <a:ea typeface="Gulim" panose="020B0600000101010101" charset="-127"/>
            </a:endParaRPr>
          </a:p>
          <a:p>
            <a:pPr lvl="1"/>
            <a:r>
              <a:rPr lang="en-US" altLang="ko-KR" sz="1800" dirty="0" smtClean="0">
                <a:ea typeface="Gulim" panose="020B0600000101010101" charset="-127"/>
              </a:rPr>
              <a:t>Some issues in the Multi-Link setup</a:t>
            </a:r>
          </a:p>
          <a:p>
            <a:pPr lvl="1"/>
            <a:r>
              <a:rPr lang="en-US" altLang="ko-KR" sz="1800" dirty="0" smtClean="0">
                <a:ea typeface="Gulim" panose="020B0600000101010101" charset="-127"/>
              </a:rPr>
              <a:t>Suggest a non-AP MLD to associate with an AP MLD for all possible supported links provided by AP MLD based on the capability of the non-AP MLD. </a:t>
            </a:r>
          </a:p>
          <a:p>
            <a:pPr lvl="1"/>
            <a:endParaRPr lang="en-US" altLang="ko-KR" dirty="0">
              <a:ea typeface="Gulim" panose="020B0600000101010101" charset="-127"/>
            </a:endParaRPr>
          </a:p>
          <a:p>
            <a:pPr lvl="1"/>
            <a:endParaRPr lang="en-US" altLang="ko-KR" dirty="0">
              <a:ea typeface="Gulim" panose="020B0600000101010101" charset="-127"/>
            </a:endParaRPr>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a:xfrm>
            <a:off x="4520333" y="6486525"/>
            <a:ext cx="213591" cy="173554"/>
          </a:xfrm>
        </p:spPr>
        <p:txBody>
          <a:bodyPr/>
          <a:lstStyle/>
          <a:p>
            <a:pPr>
              <a:defRPr/>
            </a:pPr>
            <a:fld id="{03FA04B2-C576-4B73-B27D-67D4AE845719}" type="slidenum">
              <a:rPr lang="en-US" altLang="zh-CN" smtClean="0"/>
              <a:t>10</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317658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Straw Polls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r>
              <a:rPr lang="en-US" altLang="ko-KR" dirty="0" smtClean="0">
                <a:ea typeface="Gulim" panose="020B0600000101010101" charset="-127"/>
              </a:rPr>
              <a:t>SP1    </a:t>
            </a:r>
            <a:endParaRPr lang="en-US" altLang="ko-KR" dirty="0">
              <a:ea typeface="Gulim" panose="020B0600000101010101" charset="-127"/>
            </a:endParaRPr>
          </a:p>
          <a:p>
            <a:pPr lvl="1"/>
            <a:r>
              <a:rPr lang="en-US" altLang="ko-KR" dirty="0">
                <a:ea typeface="Gulim" panose="020B0600000101010101" charset="-127"/>
              </a:rPr>
              <a:t>Do you support to add to the 11be SFD in R1 </a:t>
            </a:r>
            <a:endParaRPr lang="en-US" altLang="ko-KR" dirty="0" smtClean="0">
              <a:ea typeface="Gulim" panose="020B0600000101010101" charset="-127"/>
            </a:endParaRPr>
          </a:p>
          <a:p>
            <a:pPr lvl="2"/>
            <a:r>
              <a:rPr lang="en-US" altLang="ko-KR" dirty="0" smtClean="0">
                <a:ea typeface="Gulim" panose="020B0600000101010101" charset="-127"/>
              </a:rPr>
              <a:t>The ML association is between a non-AP MLD and an </a:t>
            </a:r>
            <a:r>
              <a:rPr lang="en-US" altLang="ko-KR" dirty="0">
                <a:ea typeface="Gulim" panose="020B0600000101010101" charset="-127"/>
              </a:rPr>
              <a:t>AP </a:t>
            </a:r>
            <a:r>
              <a:rPr lang="en-US" altLang="ko-KR" dirty="0" smtClean="0">
                <a:ea typeface="Gulim" panose="020B0600000101010101" charset="-127"/>
              </a:rPr>
              <a:t>MLD. </a:t>
            </a:r>
            <a:r>
              <a:rPr lang="en-US" altLang="ko-KR" dirty="0" smtClean="0">
                <a:ea typeface="Gulim" panose="020B0600000101010101" charset="-127"/>
              </a:rPr>
              <a:t>A  </a:t>
            </a:r>
            <a:r>
              <a:rPr lang="en-US" altLang="ko-KR" dirty="0" smtClean="0">
                <a:ea typeface="Gulim" panose="020B0600000101010101" charset="-127"/>
              </a:rPr>
              <a:t>non-AP MLD cannot de-associate with the AP MLD </a:t>
            </a:r>
            <a:r>
              <a:rPr lang="en-US" altLang="ko-KR" smtClean="0">
                <a:ea typeface="Gulim" panose="020B0600000101010101" charset="-127"/>
              </a:rPr>
              <a:t>for </a:t>
            </a:r>
            <a:r>
              <a:rPr lang="en-US" altLang="ko-KR" smtClean="0">
                <a:ea typeface="Gulim" panose="020B0600000101010101" charset="-127"/>
              </a:rPr>
              <a:t>one affiliated </a:t>
            </a:r>
            <a:r>
              <a:rPr lang="en-US" altLang="ko-KR" dirty="0" smtClean="0">
                <a:ea typeface="Gulim" panose="020B0600000101010101" charset="-127"/>
              </a:rPr>
              <a:t>STA after ML setup. </a:t>
            </a:r>
          </a:p>
          <a:p>
            <a:pPr marL="0" indent="0">
              <a:buNone/>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a:xfrm>
            <a:off x="4520333" y="6486525"/>
            <a:ext cx="213591" cy="173554"/>
          </a:xfrm>
        </p:spPr>
        <p:txBody>
          <a:bodyPr/>
          <a:lstStyle/>
          <a:p>
            <a:pPr>
              <a:defRPr/>
            </a:pPr>
            <a:fld id="{03FA04B2-C576-4B73-B27D-67D4AE845719}" type="slidenum">
              <a:rPr lang="en-US" altLang="zh-CN" smtClean="0"/>
              <a:t>11</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275672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Straw Polls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r>
              <a:rPr lang="en-US" altLang="ko-KR" dirty="0" smtClean="0">
                <a:ea typeface="Gulim" panose="020B0600000101010101" charset="-127"/>
              </a:rPr>
              <a:t>SP2    </a:t>
            </a:r>
            <a:endParaRPr lang="en-US" altLang="ko-KR" dirty="0">
              <a:ea typeface="Gulim" panose="020B0600000101010101" charset="-127"/>
            </a:endParaRPr>
          </a:p>
          <a:p>
            <a:pPr lvl="1"/>
            <a:r>
              <a:rPr lang="en-US" altLang="ko-KR" dirty="0">
                <a:ea typeface="Gulim" panose="020B0600000101010101" charset="-127"/>
              </a:rPr>
              <a:t>Do you support to add to the 11be SFD in R1 </a:t>
            </a:r>
            <a:endParaRPr lang="en-US" altLang="ko-KR" dirty="0" smtClean="0">
              <a:ea typeface="Gulim" panose="020B0600000101010101" charset="-127"/>
            </a:endParaRPr>
          </a:p>
          <a:p>
            <a:pPr lvl="2"/>
            <a:r>
              <a:rPr lang="en-US" altLang="ko-KR" dirty="0" smtClean="0">
                <a:ea typeface="Gulim" panose="020B0600000101010101" charset="-127"/>
              </a:rPr>
              <a:t>if a non-AP MLD with the number of affiliated STAs (X) is capable to  operate on channels </a:t>
            </a:r>
            <a:r>
              <a:rPr lang="en-US" altLang="ko-KR" dirty="0">
                <a:ea typeface="Gulim" panose="020B0600000101010101" charset="-127"/>
              </a:rPr>
              <a:t>of an AP MLD with the number of affiliated APs (Y</a:t>
            </a:r>
            <a:r>
              <a:rPr lang="en-US" altLang="ko-KR" dirty="0" smtClean="0">
                <a:ea typeface="Gulim" panose="020B0600000101010101" charset="-127"/>
              </a:rPr>
              <a:t>) and associates with this AP MLD, the (Y-X) links are in disabled (Y&gt;X) after ML setup. </a:t>
            </a:r>
          </a:p>
          <a:p>
            <a:pPr marL="0" indent="0">
              <a:buNone/>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a:xfrm>
            <a:off x="4520333" y="6486525"/>
            <a:ext cx="213591" cy="173554"/>
          </a:xfrm>
        </p:spPr>
        <p:txBody>
          <a:bodyPr/>
          <a:lstStyle/>
          <a:p>
            <a:pPr>
              <a:defRPr/>
            </a:pPr>
            <a:fld id="{03FA04B2-C576-4B73-B27D-67D4AE845719}" type="slidenum">
              <a:rPr lang="en-US" altLang="zh-CN" smtClean="0"/>
              <a:t>12</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537313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826097"/>
          </a:xfrm>
        </p:spPr>
        <p:txBody>
          <a:bodyPr/>
          <a:lstStyle/>
          <a:p>
            <a:pPr>
              <a:buFont typeface="+mj-lt"/>
              <a:buAutoNum type="arabicPeriod"/>
            </a:pPr>
            <a:r>
              <a:rPr lang="en-US" altLang="ko-KR" sz="1800" b="0" dirty="0" smtClean="0">
                <a:ea typeface="Gulim" panose="020B0600000101010101" charset="-127"/>
              </a:rPr>
              <a:t>IEEE802.11-REVmd D3.2</a:t>
            </a:r>
            <a:endParaRPr lang="en-US" altLang="ko-KR" sz="1800" b="0" dirty="0">
              <a:ea typeface="Gulim" panose="020B0600000101010101" charset="-127"/>
            </a:endParaRPr>
          </a:p>
          <a:p>
            <a:pPr>
              <a:buFont typeface="+mj-lt"/>
              <a:buAutoNum type="arabicPeriod"/>
            </a:pPr>
            <a:r>
              <a:rPr lang="en-US" altLang="ko-KR" sz="1800" b="0" dirty="0" smtClean="0">
                <a:ea typeface="Gulim" panose="020B0600000101010101" charset="-127"/>
              </a:rPr>
              <a:t>11-20-0566-46-00be-compendium-of-straw-polls-and-potential-changes-to-the-specification-framework-document </a:t>
            </a:r>
          </a:p>
          <a:p>
            <a:pPr>
              <a:buFont typeface="+mj-lt"/>
              <a:buAutoNum type="arabicPeriod"/>
            </a:pPr>
            <a:r>
              <a:rPr lang="en-US" altLang="ko-KR" sz="1800" b="0" dirty="0" smtClean="0">
                <a:ea typeface="Gulim" panose="020B0600000101010101" charset="-127"/>
              </a:rPr>
              <a:t>11-20-0386-04-00be-multi-link-association-follow-up</a:t>
            </a:r>
          </a:p>
          <a:p>
            <a:pPr>
              <a:buFont typeface="+mj-lt"/>
              <a:buAutoNum type="arabicPeriod"/>
            </a:pPr>
            <a:r>
              <a:rPr lang="en-US" altLang="ko-KR" sz="1800" b="0" dirty="0" smtClean="0">
                <a:ea typeface="Gulim" panose="020B0600000101010101" charset="-127"/>
              </a:rPr>
              <a:t>IEEE paper, “Why </a:t>
            </a:r>
            <a:r>
              <a:rPr lang="en-US" altLang="ko-KR" sz="1800" b="0" dirty="0">
                <a:ea typeface="Gulim" panose="020B0600000101010101" charset="-127"/>
              </a:rPr>
              <a:t>It Takes So Long to Connect </a:t>
            </a:r>
            <a:r>
              <a:rPr lang="en-US" altLang="ko-KR" sz="1800" b="0" dirty="0" smtClean="0">
                <a:ea typeface="Gulim" panose="020B0600000101010101" charset="-127"/>
              </a:rPr>
              <a:t>to a </a:t>
            </a:r>
            <a:r>
              <a:rPr lang="en-US" altLang="ko-KR" sz="1800" b="0" dirty="0" err="1">
                <a:ea typeface="Gulim" panose="020B0600000101010101" charset="-127"/>
              </a:rPr>
              <a:t>WiFi</a:t>
            </a:r>
            <a:r>
              <a:rPr lang="en-US" altLang="ko-KR" sz="1800" b="0" dirty="0">
                <a:ea typeface="Gulim" panose="020B0600000101010101" charset="-127"/>
              </a:rPr>
              <a:t> Access </a:t>
            </a:r>
            <a:r>
              <a:rPr lang="en-US" altLang="ko-KR" sz="1800" b="0" dirty="0" smtClean="0">
                <a:ea typeface="Gulim" panose="020B0600000101010101" charset="-127"/>
              </a:rPr>
              <a:t>Point”, May 2017</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187625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4" name="Footer Placeholder 3"/>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lstStyle/>
          <a:p>
            <a:r>
              <a:rPr lang="en-US" altLang="ko-KR" sz="2000" b="0" dirty="0" smtClean="0">
                <a:ea typeface="Gulim" panose="020B0600000101010101" charset="-127"/>
              </a:rPr>
              <a:t>This contribution discusses some issues in Multi-Link setup and proposes a solution to address those issues.   </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10" name="Footer Placeholder 9"/>
          <p:cNvSpPr>
            <a:spLocks noGrp="1"/>
          </p:cNvSpPr>
          <p:nvPr>
            <p:ph type="ftr" sz="quarter" idx="10"/>
          </p:nvPr>
        </p:nvSpPr>
        <p:spPr>
          <a:xfrm>
            <a:off x="6876161" y="6475413"/>
            <a:ext cx="1667764" cy="184666"/>
          </a:xfrm>
        </p:spPr>
        <p:txBody>
          <a:bodyPr/>
          <a:lstStyle/>
          <a:p>
            <a:pPr>
              <a:defRPr/>
            </a:pPr>
            <a:r>
              <a:rPr lang="en-US" altLang="zh-CN" dirty="0" smtClean="0"/>
              <a:t>Yonggang Fang, etc..,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r>
              <a:rPr lang="en-US" altLang="ko-KR" dirty="0" smtClean="0">
                <a:ea typeface="Gulim" panose="020B0600000101010101" charset="-127"/>
              </a:rPr>
              <a:t>Association in Baseline [1]</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10088" cy="4660005"/>
          </a:xfrm>
        </p:spPr>
        <p:txBody>
          <a:bodyPr/>
          <a:lstStyle/>
          <a:p>
            <a:r>
              <a:rPr lang="en-US" altLang="ko-KR" dirty="0" smtClean="0">
                <a:ea typeface="Gulim" panose="020B0600000101010101" charset="-127"/>
              </a:rPr>
              <a:t>Association       </a:t>
            </a:r>
            <a:endParaRPr lang="en-US" altLang="ko-KR" dirty="0">
              <a:ea typeface="Gulim" panose="020B0600000101010101" charset="-127"/>
            </a:endParaRPr>
          </a:p>
          <a:p>
            <a:pPr lvl="1"/>
            <a:r>
              <a:rPr lang="en-US" altLang="ko-KR" sz="1600" dirty="0">
                <a:ea typeface="Gulim" panose="020B0600000101010101" charset="-127"/>
              </a:rPr>
              <a:t>The </a:t>
            </a:r>
            <a:r>
              <a:rPr lang="en-US" altLang="ko-KR" sz="1600" dirty="0" smtClean="0">
                <a:ea typeface="Gulim" panose="020B0600000101010101" charset="-127"/>
              </a:rPr>
              <a:t>service is </a:t>
            </a:r>
            <a:r>
              <a:rPr lang="en-US" altLang="ko-KR" sz="1600" dirty="0">
                <a:ea typeface="Gulim" panose="020B0600000101010101" charset="-127"/>
              </a:rPr>
              <a:t>used to establish an access point (AP) or personal basic service set (PBSS</a:t>
            </a:r>
            <a:r>
              <a:rPr lang="en-US" altLang="ko-KR" sz="1600" dirty="0" smtClean="0">
                <a:ea typeface="Gulim" panose="020B0600000101010101" charset="-127"/>
              </a:rPr>
              <a:t>) control </a:t>
            </a:r>
            <a:r>
              <a:rPr lang="en-US" altLang="ko-KR" sz="1600" dirty="0">
                <a:ea typeface="Gulim" panose="020B0600000101010101" charset="-127"/>
              </a:rPr>
              <a:t>point (PCP), and a station (STA) and enable STA invocation of the distribution system </a:t>
            </a:r>
            <a:r>
              <a:rPr lang="en-US" altLang="ko-KR" sz="1600" dirty="0" smtClean="0">
                <a:ea typeface="Gulim" panose="020B0600000101010101" charset="-127"/>
              </a:rPr>
              <a:t>services (</a:t>
            </a:r>
            <a:r>
              <a:rPr lang="en-US" altLang="ko-KR" sz="1600" dirty="0">
                <a:ea typeface="Gulim" panose="020B0600000101010101" charset="-127"/>
              </a:rPr>
              <a:t>DSSs</a:t>
            </a:r>
            <a:r>
              <a:rPr lang="en-US" altLang="ko-KR" sz="1600" dirty="0" smtClean="0">
                <a:ea typeface="Gulim" panose="020B0600000101010101" charset="-127"/>
              </a:rPr>
              <a:t>). </a:t>
            </a:r>
          </a:p>
          <a:p>
            <a:pPr lvl="1"/>
            <a:r>
              <a:rPr lang="en-US" altLang="ko-KR" sz="1600" dirty="0" smtClean="0">
                <a:ea typeface="Gulim" panose="020B0600000101010101" charset="-127"/>
              </a:rPr>
              <a:t>It provides the </a:t>
            </a:r>
            <a:r>
              <a:rPr lang="en-US" altLang="ko-KR" sz="1600" dirty="0">
                <a:ea typeface="Gulim" panose="020B0600000101010101" charset="-127"/>
              </a:rPr>
              <a:t>STA to AP mapping to the DS</a:t>
            </a:r>
            <a:r>
              <a:rPr lang="en-US" altLang="ko-KR" sz="1600" dirty="0" smtClean="0">
                <a:ea typeface="Gulim" panose="020B0600000101010101" charset="-127"/>
              </a:rPr>
              <a:t>.</a:t>
            </a:r>
          </a:p>
          <a:p>
            <a:r>
              <a:rPr lang="en-US" altLang="ko-KR" dirty="0" err="1">
                <a:ea typeface="Gulim" panose="020B0600000101010101" charset="-127"/>
              </a:rPr>
              <a:t>Reassociation</a:t>
            </a:r>
            <a:endParaRPr lang="en-US" altLang="ko-KR" dirty="0">
              <a:ea typeface="Gulim" panose="020B0600000101010101" charset="-127"/>
            </a:endParaRPr>
          </a:p>
          <a:p>
            <a:pPr lvl="1"/>
            <a:r>
              <a:rPr lang="en-US" altLang="ko-KR" sz="1600" dirty="0">
                <a:ea typeface="Gulim" panose="020B0600000101010101" charset="-127"/>
              </a:rPr>
              <a:t>The </a:t>
            </a:r>
            <a:r>
              <a:rPr lang="en-US" altLang="ko-KR" sz="1600" dirty="0" err="1">
                <a:ea typeface="Gulim" panose="020B0600000101010101" charset="-127"/>
              </a:rPr>
              <a:t>reassociation</a:t>
            </a:r>
            <a:r>
              <a:rPr lang="en-US" altLang="ko-KR" sz="1600" dirty="0">
                <a:ea typeface="Gulim" panose="020B0600000101010101" charset="-127"/>
              </a:rPr>
              <a:t> service is invoked to “move” a current association of a non-AP STA from one AP </a:t>
            </a:r>
            <a:r>
              <a:rPr lang="en-US" altLang="ko-KR" sz="1600" dirty="0" smtClean="0">
                <a:ea typeface="Gulim" panose="020B0600000101010101" charset="-127"/>
              </a:rPr>
              <a:t>to another</a:t>
            </a:r>
            <a:r>
              <a:rPr lang="en-US" altLang="ko-KR" sz="1600" dirty="0">
                <a:ea typeface="Gulim" panose="020B0600000101010101" charset="-127"/>
              </a:rPr>
              <a:t>. In an ESS with a DS, the </a:t>
            </a:r>
            <a:r>
              <a:rPr lang="en-US" altLang="ko-KR" sz="1600" dirty="0" err="1">
                <a:ea typeface="Gulim" panose="020B0600000101010101" charset="-127"/>
              </a:rPr>
              <a:t>reassociation</a:t>
            </a:r>
            <a:r>
              <a:rPr lang="en-US" altLang="ko-KR" sz="1600" dirty="0">
                <a:ea typeface="Gulim" panose="020B0600000101010101" charset="-127"/>
              </a:rPr>
              <a:t> service informs the DS of the current mapping between </a:t>
            </a:r>
            <a:r>
              <a:rPr lang="en-US" altLang="ko-KR" sz="1600" dirty="0" smtClean="0">
                <a:ea typeface="Gulim" panose="020B0600000101010101" charset="-127"/>
              </a:rPr>
              <a:t>AP and </a:t>
            </a:r>
            <a:r>
              <a:rPr lang="en-US" altLang="ko-KR" sz="1600" dirty="0">
                <a:ea typeface="Gulim" panose="020B0600000101010101" charset="-127"/>
              </a:rPr>
              <a:t>STA as the STA moves </a:t>
            </a:r>
            <a:r>
              <a:rPr lang="en-US" altLang="ko-KR" sz="1600" dirty="0" smtClean="0">
                <a:ea typeface="Gulim" panose="020B0600000101010101" charset="-127"/>
              </a:rPr>
              <a:t>from </a:t>
            </a:r>
            <a:r>
              <a:rPr lang="en-US" altLang="ko-KR" sz="1600" dirty="0">
                <a:ea typeface="Gulim" panose="020B0600000101010101" charset="-127"/>
              </a:rPr>
              <a:t>BSS to BSS within the ESS</a:t>
            </a:r>
            <a:r>
              <a:rPr lang="en-US" altLang="ko-KR" sz="1600" dirty="0" smtClean="0">
                <a:ea typeface="Gulim" panose="020B0600000101010101" charset="-127"/>
              </a:rPr>
              <a:t>.</a:t>
            </a:r>
          </a:p>
          <a:p>
            <a:r>
              <a:rPr lang="en-US" altLang="ko-KR" dirty="0" err="1">
                <a:ea typeface="Gulim" panose="020B0600000101010101" charset="-127"/>
              </a:rPr>
              <a:t>Deassociation</a:t>
            </a:r>
            <a:endParaRPr lang="en-US" altLang="ko-KR" dirty="0">
              <a:ea typeface="Gulim" panose="020B0600000101010101" charset="-127"/>
            </a:endParaRPr>
          </a:p>
          <a:p>
            <a:pPr lvl="1"/>
            <a:r>
              <a:rPr lang="en-US" altLang="ko-KR" sz="1600" dirty="0">
                <a:ea typeface="Gulim" panose="020B0600000101010101" charset="-127"/>
              </a:rPr>
              <a:t>The disassociation service is invoked when an existing association is to be terminated. </a:t>
            </a:r>
            <a:endParaRPr lang="en-US" altLang="ko-KR" sz="1600" dirty="0" smtClean="0">
              <a:ea typeface="Gulim" panose="020B0600000101010101" charset="-127"/>
            </a:endParaRPr>
          </a:p>
          <a:p>
            <a:pPr marL="457200" lvl="1" indent="0">
              <a:buNone/>
            </a:pPr>
            <a:endParaRPr lang="en-US" altLang="ko-KR" sz="1600" dirty="0" smtClean="0">
              <a:ea typeface="Gulim" panose="020B0600000101010101" charset="-127"/>
            </a:endParaRPr>
          </a:p>
          <a:p>
            <a:pPr marL="57150" indent="0">
              <a:buNone/>
            </a:pPr>
            <a:r>
              <a:rPr lang="en-US" altLang="ko-KR" sz="2000" b="1" dirty="0" smtClean="0">
                <a:solidFill>
                  <a:srgbClr val="0070C0"/>
                </a:solidFill>
                <a:ea typeface="Gulim" panose="020B0600000101010101" charset="-127"/>
              </a:rPr>
              <a:t>The Association is in the Station level between non-AP STA and AP</a:t>
            </a:r>
            <a:endParaRPr lang="en-US" altLang="ko-KR" sz="2000" b="1" dirty="0">
              <a:solidFill>
                <a:srgbClr val="0070C0"/>
              </a:solidFill>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3</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2805732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r>
              <a:rPr lang="en-US" altLang="ko-KR" dirty="0" smtClean="0">
                <a:ea typeface="Gulim" panose="020B0600000101010101" charset="-127"/>
              </a:rPr>
              <a:t>Association in Baseline [1]</a:t>
            </a:r>
            <a:endParaRPr lang="en-US" altLang="ko-KR" dirty="0">
              <a:ea typeface="Gulim" panose="020B0600000101010101" charset="-127"/>
            </a:endParaRPr>
          </a:p>
        </p:txBody>
      </p:sp>
      <p:sp>
        <p:nvSpPr>
          <p:cNvPr id="3" name="内容占位符 2"/>
          <p:cNvSpPr>
            <a:spLocks noGrp="1"/>
          </p:cNvSpPr>
          <p:nvPr>
            <p:ph idx="1"/>
          </p:nvPr>
        </p:nvSpPr>
        <p:spPr>
          <a:xfrm>
            <a:off x="666367" y="1649315"/>
            <a:ext cx="8240133" cy="1672322"/>
          </a:xfrm>
        </p:spPr>
        <p:txBody>
          <a:bodyPr/>
          <a:lstStyle/>
          <a:p>
            <a:r>
              <a:rPr lang="en-US" altLang="ko-KR" dirty="0" smtClean="0">
                <a:ea typeface="Gulim" panose="020B0600000101010101" charset="-127"/>
              </a:rPr>
              <a:t>Association/</a:t>
            </a:r>
            <a:r>
              <a:rPr lang="en-US" altLang="ko-KR" dirty="0" err="1" smtClean="0">
                <a:ea typeface="Gulim" panose="020B0600000101010101" charset="-127"/>
              </a:rPr>
              <a:t>Reassociation</a:t>
            </a:r>
            <a:r>
              <a:rPr lang="en-US" altLang="ko-KR" dirty="0" smtClean="0">
                <a:ea typeface="Gulim" panose="020B0600000101010101" charset="-127"/>
              </a:rPr>
              <a:t> Procedure </a:t>
            </a:r>
          </a:p>
          <a:p>
            <a:pPr lvl="1"/>
            <a:r>
              <a:rPr lang="en-US" altLang="ko-KR" sz="1600" dirty="0" smtClean="0">
                <a:ea typeface="Gulim" panose="020B0600000101010101" charset="-127"/>
              </a:rPr>
              <a:t>BSS Discovery      </a:t>
            </a:r>
          </a:p>
          <a:p>
            <a:pPr lvl="1"/>
            <a:r>
              <a:rPr lang="en-US" altLang="ko-KR" sz="1600" dirty="0" smtClean="0">
                <a:ea typeface="Gulim" panose="020B0600000101010101" charset="-127"/>
              </a:rPr>
              <a:t>Open authentication </a:t>
            </a:r>
          </a:p>
          <a:p>
            <a:pPr lvl="1"/>
            <a:r>
              <a:rPr lang="en-US" altLang="ko-KR" sz="1600" dirty="0" smtClean="0">
                <a:ea typeface="Gulim" panose="020B0600000101010101" charset="-127"/>
              </a:rPr>
              <a:t>Association/</a:t>
            </a:r>
            <a:r>
              <a:rPr lang="en-US" altLang="ko-KR" sz="1600" dirty="0" err="1" smtClean="0">
                <a:ea typeface="Gulim" panose="020B0600000101010101" charset="-127"/>
              </a:rPr>
              <a:t>Reassociation</a:t>
            </a:r>
            <a:endParaRPr lang="en-US" altLang="ko-KR" sz="1600" dirty="0" smtClean="0">
              <a:ea typeface="Gulim" panose="020B0600000101010101" charset="-127"/>
            </a:endParaRPr>
          </a:p>
          <a:p>
            <a:pPr lvl="1"/>
            <a:r>
              <a:rPr lang="en-US" altLang="ko-KR" sz="1600" dirty="0" smtClean="0">
                <a:ea typeface="Gulim" panose="020B0600000101010101" charset="-127"/>
              </a:rPr>
              <a:t>802.1X EAP authentication and 4-ways handshaking if needed</a:t>
            </a: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grpSp>
        <p:nvGrpSpPr>
          <p:cNvPr id="4" name="Group 3"/>
          <p:cNvGrpSpPr/>
          <p:nvPr/>
        </p:nvGrpSpPr>
        <p:grpSpPr>
          <a:xfrm>
            <a:off x="666367" y="3789040"/>
            <a:ext cx="8136904" cy="2592288"/>
            <a:chOff x="179512" y="3599439"/>
            <a:chExt cx="8784975" cy="2853897"/>
          </a:xfrm>
        </p:grpSpPr>
        <p:pic>
          <p:nvPicPr>
            <p:cNvPr id="7" name="Picture 6"/>
            <p:cNvPicPr>
              <a:picLocks noChangeAspect="1"/>
            </p:cNvPicPr>
            <p:nvPr/>
          </p:nvPicPr>
          <p:blipFill>
            <a:blip r:embed="rId2"/>
            <a:stretch>
              <a:fillRect/>
            </a:stretch>
          </p:blipFill>
          <p:spPr>
            <a:xfrm>
              <a:off x="4283968" y="3873491"/>
              <a:ext cx="4622532" cy="2291813"/>
            </a:xfrm>
            <a:prstGeom prst="rect">
              <a:avLst/>
            </a:prstGeom>
          </p:spPr>
        </p:pic>
        <p:pic>
          <p:nvPicPr>
            <p:cNvPr id="8" name="Picture 7"/>
            <p:cNvPicPr>
              <a:picLocks noChangeAspect="1"/>
            </p:cNvPicPr>
            <p:nvPr/>
          </p:nvPicPr>
          <p:blipFill>
            <a:blip r:embed="rId3"/>
            <a:stretch>
              <a:fillRect/>
            </a:stretch>
          </p:blipFill>
          <p:spPr>
            <a:xfrm>
              <a:off x="179512" y="3599439"/>
              <a:ext cx="3816766" cy="2607411"/>
            </a:xfrm>
            <a:prstGeom prst="rect">
              <a:avLst/>
            </a:prstGeom>
          </p:spPr>
        </p:pic>
        <p:sp>
          <p:nvSpPr>
            <p:cNvPr id="9" name="Rectangle 8"/>
            <p:cNvSpPr/>
            <p:nvPr/>
          </p:nvSpPr>
          <p:spPr bwMode="auto">
            <a:xfrm>
              <a:off x="323528" y="4612660"/>
              <a:ext cx="3456384" cy="498948"/>
            </a:xfrm>
            <a:prstGeom prst="rect">
              <a:avLst/>
            </a:prstGeom>
            <a:noFill/>
            <a:ln w="19050" cap="flat" cmpd="sng" algn="ctr">
              <a:solidFill>
                <a:schemeClr val="bg2"/>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Rectangle 9"/>
            <p:cNvSpPr/>
            <p:nvPr/>
          </p:nvSpPr>
          <p:spPr bwMode="auto">
            <a:xfrm>
              <a:off x="323528" y="5183615"/>
              <a:ext cx="3456384" cy="570955"/>
            </a:xfrm>
            <a:prstGeom prst="rect">
              <a:avLst/>
            </a:prstGeom>
            <a:noFill/>
            <a:ln w="19050" cap="flat" cmpd="sng" algn="ctr">
              <a:solidFill>
                <a:schemeClr val="bg2"/>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323528" y="4059367"/>
              <a:ext cx="3456384" cy="498948"/>
            </a:xfrm>
            <a:prstGeom prst="rect">
              <a:avLst/>
            </a:prstGeom>
            <a:noFill/>
            <a:ln w="19050" cap="flat" cmpd="sng" algn="ctr">
              <a:solidFill>
                <a:schemeClr val="bg2"/>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TextBox 12"/>
            <p:cNvSpPr txBox="1"/>
            <p:nvPr/>
          </p:nvSpPr>
          <p:spPr>
            <a:xfrm>
              <a:off x="1043608" y="6191726"/>
              <a:ext cx="2255746" cy="261610"/>
            </a:xfrm>
            <a:prstGeom prst="rect">
              <a:avLst/>
            </a:prstGeom>
            <a:noFill/>
          </p:spPr>
          <p:txBody>
            <a:bodyPr wrap="none" rtlCol="0">
              <a:spAutoFit/>
            </a:bodyPr>
            <a:lstStyle/>
            <a:p>
              <a:r>
                <a:rPr lang="en-US" sz="1100" dirty="0" smtClean="0"/>
                <a:t>If 802.1x EAP authentication is used</a:t>
              </a:r>
              <a:endParaRPr lang="en-US" sz="1100" dirty="0"/>
            </a:p>
          </p:txBody>
        </p:sp>
        <p:sp>
          <p:nvSpPr>
            <p:cNvPr id="15" name="Rectangle 14"/>
            <p:cNvSpPr/>
            <p:nvPr/>
          </p:nvSpPr>
          <p:spPr bwMode="auto">
            <a:xfrm>
              <a:off x="4240458" y="3789041"/>
              <a:ext cx="4724029" cy="2592287"/>
            </a:xfrm>
            <a:prstGeom prst="rect">
              <a:avLst/>
            </a:prstGeom>
            <a:noFill/>
            <a:ln w="19050" cap="flat" cmpd="sng" algn="ctr">
              <a:solidFill>
                <a:schemeClr val="bg2"/>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7" name="Elbow Connector 16"/>
            <p:cNvCxnSpPr>
              <a:stCxn id="8" idx="2"/>
              <a:endCxn id="15" idx="0"/>
            </p:cNvCxnSpPr>
            <p:nvPr/>
          </p:nvCxnSpPr>
          <p:spPr bwMode="auto">
            <a:xfrm rot="5400000" flipH="1" flipV="1">
              <a:off x="3136279" y="2740657"/>
              <a:ext cx="2417809" cy="4514578"/>
            </a:xfrm>
            <a:prstGeom prst="bentConnector5">
              <a:avLst>
                <a:gd name="adj1" fmla="val -9455"/>
                <a:gd name="adj2" fmla="val 44976"/>
                <a:gd name="adj3" fmla="val 109455"/>
              </a:avLst>
            </a:prstGeom>
            <a:solidFill>
              <a:schemeClr val="accent1"/>
            </a:solidFill>
            <a:ln w="12700" cap="flat" cmpd="sng" algn="ctr">
              <a:solidFill>
                <a:schemeClr val="tx1"/>
              </a:solidFill>
              <a:prstDash val="solid"/>
              <a:round/>
              <a:headEnd type="none" w="sm" len="sm"/>
              <a:tailEnd type="triangle"/>
            </a:ln>
          </p:spPr>
        </p:cxnSp>
      </p:grpSp>
    </p:spTree>
    <p:extLst>
      <p:ext uri="{BB962C8B-B14F-4D97-AF65-F5344CB8AC3E}">
        <p14:creationId xmlns:p14="http://schemas.microsoft.com/office/powerpoint/2010/main" val="1094494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802.11be Framework</a:t>
            </a:r>
            <a:endParaRPr lang="en-US" altLang="ko-KR" dirty="0">
              <a:ea typeface="Gulim" panose="020B0600000101010101" charset="-127"/>
            </a:endParaRPr>
          </a:p>
        </p:txBody>
      </p:sp>
      <p:sp>
        <p:nvSpPr>
          <p:cNvPr id="3" name="内容占位符 2"/>
          <p:cNvSpPr>
            <a:spLocks noGrp="1"/>
          </p:cNvSpPr>
          <p:nvPr>
            <p:ph idx="1"/>
          </p:nvPr>
        </p:nvSpPr>
        <p:spPr>
          <a:xfrm>
            <a:off x="666368" y="1649316"/>
            <a:ext cx="8298120" cy="4826098"/>
          </a:xfrm>
        </p:spPr>
        <p:txBody>
          <a:bodyPr/>
          <a:lstStyle/>
          <a:p>
            <a:r>
              <a:rPr lang="en-US" altLang="ko-KR" dirty="0" smtClean="0">
                <a:ea typeface="Gulim" panose="020B0600000101010101" charset="-127"/>
              </a:rPr>
              <a:t>Multi-Link Operation Setup in SFD [2]     </a:t>
            </a:r>
            <a:endParaRPr lang="en-US" altLang="ko-KR" dirty="0">
              <a:ea typeface="Gulim" panose="020B0600000101010101" charset="-127"/>
            </a:endParaRPr>
          </a:p>
          <a:p>
            <a:pPr lvl="1"/>
            <a:r>
              <a:rPr lang="en-GB" dirty="0">
                <a:ea typeface="Gulim" panose="020B0600000101010101" charset="-127"/>
              </a:rPr>
              <a:t>Setup Procedure</a:t>
            </a:r>
          </a:p>
          <a:p>
            <a:pPr lvl="2"/>
            <a:r>
              <a:rPr lang="en-US" altLang="ko-KR" sz="1600" dirty="0" smtClean="0">
                <a:ea typeface="Gulim" panose="020B0600000101010101" charset="-127"/>
              </a:rPr>
              <a:t>A </a:t>
            </a:r>
            <a:r>
              <a:rPr lang="en-US" altLang="ko-KR" sz="1600" dirty="0">
                <a:ea typeface="Gulim" panose="020B0600000101010101" charset="-127"/>
              </a:rPr>
              <a:t>MLD has a MAC address that singly identifies the </a:t>
            </a:r>
            <a:r>
              <a:rPr lang="en-US" altLang="ko-KR" sz="1600" u="sng" dirty="0">
                <a:ea typeface="Gulim" panose="020B0600000101010101" charset="-127"/>
              </a:rPr>
              <a:t>MLD management entity</a:t>
            </a:r>
            <a:r>
              <a:rPr lang="en-US" altLang="ko-KR" sz="1600" dirty="0">
                <a:ea typeface="Gulim" panose="020B0600000101010101" charset="-127"/>
              </a:rPr>
              <a:t>.</a:t>
            </a:r>
          </a:p>
          <a:p>
            <a:pPr lvl="2"/>
            <a:r>
              <a:rPr lang="en-GB" sz="1600" dirty="0">
                <a:ea typeface="Gulim" panose="020B0600000101010101" charset="-127"/>
              </a:rPr>
              <a:t>An EHT MLD shall indicate its </a:t>
            </a:r>
            <a:r>
              <a:rPr lang="en-GB" sz="1600" u="sng" dirty="0">
                <a:ea typeface="Gulim" panose="020B0600000101010101" charset="-127"/>
              </a:rPr>
              <a:t>MLD MAC address </a:t>
            </a:r>
            <a:r>
              <a:rPr lang="en-GB" sz="1600" dirty="0">
                <a:ea typeface="Gulim" panose="020B0600000101010101" charset="-127"/>
              </a:rPr>
              <a:t>during ML setup. </a:t>
            </a:r>
            <a:endParaRPr lang="en-GB" sz="1600" dirty="0" smtClean="0">
              <a:ea typeface="Gulim" panose="020B0600000101010101" charset="-127"/>
            </a:endParaRPr>
          </a:p>
          <a:p>
            <a:pPr lvl="2"/>
            <a:r>
              <a:rPr lang="en-GB" sz="1600" dirty="0">
                <a:ea typeface="Gulim" panose="020B0600000101010101" charset="-127"/>
              </a:rPr>
              <a:t>Association Request/Response frames are reused for multi-link setup</a:t>
            </a:r>
            <a:r>
              <a:rPr lang="en-GB" sz="1600" dirty="0" smtClean="0">
                <a:ea typeface="Gulim" panose="020B0600000101010101" charset="-127"/>
              </a:rPr>
              <a:t>.</a:t>
            </a:r>
            <a:endParaRPr lang="en-GB" sz="1600" dirty="0">
              <a:ea typeface="Gulim" panose="020B0600000101010101" charset="-127"/>
            </a:endParaRPr>
          </a:p>
          <a:p>
            <a:pPr lvl="2"/>
            <a:r>
              <a:rPr lang="en-GB" sz="1600" dirty="0" smtClean="0"/>
              <a:t>A </a:t>
            </a:r>
            <a:r>
              <a:rPr lang="en-GB" sz="1600" dirty="0"/>
              <a:t>mechanism to teardown an existing multi-link setup agreement</a:t>
            </a:r>
            <a:endParaRPr lang="en-GB" sz="1600" dirty="0" smtClean="0"/>
          </a:p>
          <a:p>
            <a:pPr lvl="3"/>
            <a:r>
              <a:rPr lang="en-GB" dirty="0" smtClean="0"/>
              <a:t>Reuse disassociation frame for multi-link teardown.   </a:t>
            </a:r>
          </a:p>
          <a:p>
            <a:pPr lvl="2"/>
            <a:r>
              <a:rPr lang="en-US" altLang="ko-KR" sz="1600" dirty="0" smtClean="0">
                <a:ea typeface="Gulim" panose="020B0600000101010101" charset="-127"/>
              </a:rPr>
              <a:t>Re-setup </a:t>
            </a:r>
            <a:r>
              <a:rPr lang="en-US" altLang="ko-KR" sz="1600" dirty="0">
                <a:ea typeface="Gulim" panose="020B0600000101010101" charset="-127"/>
              </a:rPr>
              <a:t>with another AP MLD or changing configuration of existing multi-link setup with an AP </a:t>
            </a:r>
            <a:r>
              <a:rPr lang="en-US" altLang="ko-KR" sz="1600" dirty="0" smtClean="0">
                <a:ea typeface="Gulim" panose="020B0600000101010101" charset="-127"/>
              </a:rPr>
              <a:t>MLD. </a:t>
            </a:r>
          </a:p>
          <a:p>
            <a:pPr lvl="3"/>
            <a:r>
              <a:rPr lang="en-US" altLang="ko-KR" dirty="0" err="1" smtClean="0">
                <a:ea typeface="Gulim" panose="020B0600000101010101" charset="-127"/>
              </a:rPr>
              <a:t>Reassociation</a:t>
            </a:r>
            <a:r>
              <a:rPr lang="en-US" altLang="ko-KR" dirty="0" smtClean="0">
                <a:ea typeface="Gulim" panose="020B0600000101010101" charset="-127"/>
              </a:rPr>
              <a:t> </a:t>
            </a:r>
            <a:r>
              <a:rPr lang="en-US" altLang="ko-KR" dirty="0">
                <a:ea typeface="Gulim" panose="020B0600000101010101" charset="-127"/>
              </a:rPr>
              <a:t>Request/Response frame is used for this purpose. </a:t>
            </a:r>
            <a:endParaRPr lang="en-US" altLang="ko-KR" dirty="0" smtClean="0">
              <a:ea typeface="Gulim" panose="020B0600000101010101" charset="-127"/>
            </a:endParaRPr>
          </a:p>
          <a:p>
            <a:pPr marL="114300" indent="0">
              <a:buNone/>
            </a:pPr>
            <a:endParaRPr lang="en-US" altLang="ko-KR" sz="2000" dirty="0" smtClean="0">
              <a:solidFill>
                <a:srgbClr val="0070C0"/>
              </a:solidFill>
              <a:ea typeface="Gulim" panose="020B0600000101010101" charset="-127"/>
            </a:endParaRPr>
          </a:p>
          <a:p>
            <a:pPr marL="114300" indent="0">
              <a:buNone/>
            </a:pPr>
            <a:r>
              <a:rPr lang="en-US" altLang="ko-KR" sz="2000" dirty="0" smtClean="0">
                <a:solidFill>
                  <a:srgbClr val="0070C0"/>
                </a:solidFill>
                <a:ea typeface="Gulim" panose="020B0600000101010101" charset="-127"/>
              </a:rPr>
              <a:t>ML Setup is in the MLD level between non-AP MLD and AP MLD, reuses existing association, de-association and re-association </a:t>
            </a:r>
            <a:endParaRPr lang="en-US" altLang="ko-KR" sz="2000" dirty="0">
              <a:solidFill>
                <a:srgbClr val="0070C0"/>
              </a:solidFill>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477186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ML Operation Issues</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marL="342900" lvl="1" indent="-342900">
              <a:buChar char="•"/>
            </a:pPr>
            <a:r>
              <a:rPr lang="en-US" altLang="ko-KR" sz="2400" b="1" dirty="0">
                <a:ea typeface="Gulim" panose="020B0600000101010101" charset="-127"/>
                <a:cs typeface="+mn-cs"/>
              </a:rPr>
              <a:t>Multi-Link Operation Setup </a:t>
            </a:r>
            <a:r>
              <a:rPr lang="en-US" altLang="ko-KR" sz="2400" b="1" dirty="0" smtClean="0">
                <a:ea typeface="Gulim" panose="020B0600000101010101" charset="-127"/>
                <a:cs typeface="+mn-cs"/>
              </a:rPr>
              <a:t>Issue </a:t>
            </a:r>
            <a:endParaRPr lang="en-US" altLang="ko-KR" sz="2400" b="1" dirty="0">
              <a:ea typeface="Gulim" panose="020B0600000101010101" charset="-127"/>
              <a:cs typeface="+mn-cs"/>
            </a:endParaRPr>
          </a:p>
          <a:p>
            <a:pPr lvl="1"/>
            <a:r>
              <a:rPr lang="en-US" altLang="ko-KR" sz="1600" dirty="0" smtClean="0">
                <a:ea typeface="Gulim" panose="020B0600000101010101" charset="-127"/>
              </a:rPr>
              <a:t>A non-AP </a:t>
            </a:r>
            <a:r>
              <a:rPr lang="en-US" altLang="ko-KR" sz="1600" dirty="0">
                <a:ea typeface="Gulim" panose="020B0600000101010101" charset="-127"/>
              </a:rPr>
              <a:t>MLD may have different capability than </a:t>
            </a:r>
            <a:r>
              <a:rPr lang="en-US" altLang="ko-KR" sz="1600" dirty="0" smtClean="0">
                <a:ea typeface="Gulim" panose="020B0600000101010101" charset="-127"/>
              </a:rPr>
              <a:t>an AP </a:t>
            </a:r>
            <a:r>
              <a:rPr lang="en-US" altLang="ko-KR" sz="1600" dirty="0">
                <a:ea typeface="Gulim" panose="020B0600000101010101" charset="-127"/>
              </a:rPr>
              <a:t>MLD. </a:t>
            </a:r>
            <a:r>
              <a:rPr lang="en-US" altLang="ko-KR" sz="1600" dirty="0" smtClean="0">
                <a:ea typeface="Gulim" panose="020B0600000101010101" charset="-127"/>
              </a:rPr>
              <a:t>During </a:t>
            </a:r>
            <a:r>
              <a:rPr lang="en-US" altLang="ko-KR" sz="1600" dirty="0">
                <a:ea typeface="Gulim" panose="020B0600000101010101" charset="-127"/>
              </a:rPr>
              <a:t>the ML </a:t>
            </a:r>
            <a:r>
              <a:rPr lang="en-US" altLang="ko-KR" sz="1600" dirty="0" smtClean="0">
                <a:ea typeface="Gulim" panose="020B0600000101010101" charset="-127"/>
              </a:rPr>
              <a:t>setup</a:t>
            </a:r>
            <a:r>
              <a:rPr lang="en-US" altLang="ko-KR" sz="1600" dirty="0">
                <a:ea typeface="Gulim" panose="020B0600000101010101" charset="-127"/>
              </a:rPr>
              <a:t>, </a:t>
            </a:r>
            <a:r>
              <a:rPr lang="en-US" altLang="ko-KR" sz="1600" dirty="0" smtClean="0">
                <a:ea typeface="Gulim" panose="020B0600000101010101" charset="-127"/>
              </a:rPr>
              <a:t> the </a:t>
            </a:r>
            <a:r>
              <a:rPr lang="en-US" altLang="ko-KR" sz="1600" dirty="0">
                <a:ea typeface="Gulim" panose="020B0600000101010101" charset="-127"/>
              </a:rPr>
              <a:t>non-AP MLD </a:t>
            </a:r>
            <a:r>
              <a:rPr lang="en-US" altLang="ko-KR" sz="1600" dirty="0" smtClean="0">
                <a:ea typeface="Gulim" panose="020B0600000101010101" charset="-127"/>
              </a:rPr>
              <a:t>may associate to the AP MLD with its affiliated STAs to </a:t>
            </a:r>
            <a:r>
              <a:rPr lang="en-US" altLang="ko-KR" sz="1600" u="sng" dirty="0" smtClean="0">
                <a:ea typeface="Gulim" panose="020B0600000101010101" charset="-127"/>
              </a:rPr>
              <a:t>a subset</a:t>
            </a:r>
            <a:r>
              <a:rPr lang="en-US" altLang="ko-KR" sz="1600" dirty="0" smtClean="0">
                <a:ea typeface="Gulim" panose="020B0600000101010101" charset="-127"/>
              </a:rPr>
              <a:t> of the affiliated APs of AP MLD.</a:t>
            </a:r>
          </a:p>
          <a:p>
            <a:pPr lvl="1"/>
            <a:r>
              <a:rPr lang="en-US" sz="1600" dirty="0" smtClean="0">
                <a:ea typeface="Gulim" panose="020B0600000101010101" charset="-127"/>
              </a:rPr>
              <a:t>A link, that is setup as part of a multi-link setup, is defined as Enabled if that link can be used for frame exchange and at least one TID is mapped to that link.</a:t>
            </a:r>
            <a:endParaRPr lang="en-US" altLang="ko-KR" sz="1600" dirty="0" smtClean="0">
              <a:ea typeface="Gulim" panose="020B0600000101010101" charset="-127"/>
            </a:endParaRPr>
          </a:p>
          <a:p>
            <a:pPr lvl="1"/>
            <a:r>
              <a:rPr lang="en-US" altLang="ko-KR" sz="1600" dirty="0" smtClean="0">
                <a:ea typeface="Gulim" panose="020B0600000101010101" charset="-127"/>
              </a:rPr>
              <a:t>ML setup issues </a:t>
            </a:r>
          </a:p>
          <a:p>
            <a:pPr lvl="2"/>
            <a:r>
              <a:rPr lang="en-US" sz="1600" dirty="0" smtClean="0">
                <a:ea typeface="Gulim" panose="020B0600000101010101" charset="-127"/>
              </a:rPr>
              <a:t>Are other </a:t>
            </a:r>
            <a:r>
              <a:rPr lang="en-US" sz="1600" dirty="0">
                <a:ea typeface="Gulim" panose="020B0600000101010101" charset="-127"/>
              </a:rPr>
              <a:t>links that </a:t>
            </a:r>
            <a:r>
              <a:rPr lang="en-US" sz="1600" dirty="0" smtClean="0">
                <a:ea typeface="Gulim" panose="020B0600000101010101" charset="-127"/>
              </a:rPr>
              <a:t>are NOT as </a:t>
            </a:r>
            <a:r>
              <a:rPr lang="en-US" sz="1600" dirty="0">
                <a:ea typeface="Gulim" panose="020B0600000101010101" charset="-127"/>
              </a:rPr>
              <a:t>part of a multi-link </a:t>
            </a:r>
            <a:r>
              <a:rPr lang="en-US" sz="1600" dirty="0" smtClean="0">
                <a:ea typeface="Gulim" panose="020B0600000101010101" charset="-127"/>
              </a:rPr>
              <a:t>setup in </a:t>
            </a:r>
            <a:r>
              <a:rPr lang="en-US" sz="1600" dirty="0">
                <a:ea typeface="Gulim" panose="020B0600000101010101" charset="-127"/>
              </a:rPr>
              <a:t>Disabled</a:t>
            </a:r>
            <a:r>
              <a:rPr lang="en-US" sz="1600" dirty="0" smtClean="0">
                <a:ea typeface="Gulim" panose="020B0600000101010101" charset="-127"/>
              </a:rPr>
              <a:t>?</a:t>
            </a:r>
            <a:endParaRPr lang="en-US" altLang="ko-KR" sz="1600" dirty="0">
              <a:ea typeface="Gulim" panose="020B0600000101010101" charset="-127"/>
            </a:endParaRPr>
          </a:p>
          <a:p>
            <a:pPr lvl="2"/>
            <a:r>
              <a:rPr lang="en-US" altLang="ko-KR" sz="1600" dirty="0">
                <a:ea typeface="Gulim" panose="020B0600000101010101" charset="-127"/>
              </a:rPr>
              <a:t>W</a:t>
            </a:r>
            <a:r>
              <a:rPr lang="en-US" altLang="ko-KR" sz="1600" dirty="0" smtClean="0">
                <a:ea typeface="Gulim" panose="020B0600000101010101" charset="-127"/>
              </a:rPr>
              <a:t>hen the non-AP MLD switches its affiliated STA from one link in the initial ML setup to the link that is not in the initial ML setup, what is the state of that link in the initial ML setup?  </a:t>
            </a:r>
          </a:p>
          <a:p>
            <a:pPr lvl="2"/>
            <a:r>
              <a:rPr lang="en-US" altLang="ko-KR" sz="1600" dirty="0" smtClean="0">
                <a:ea typeface="Gulim" panose="020B0600000101010101" charset="-127"/>
              </a:rPr>
              <a:t>“Changing </a:t>
            </a:r>
            <a:r>
              <a:rPr lang="en-US" altLang="ko-KR" sz="1600" dirty="0">
                <a:ea typeface="Gulim" panose="020B0600000101010101" charset="-127"/>
              </a:rPr>
              <a:t>configuration of existing multi-link setup with an AP </a:t>
            </a:r>
            <a:r>
              <a:rPr lang="en-US" altLang="ko-KR" sz="1600" dirty="0" smtClean="0">
                <a:ea typeface="Gulim" panose="020B0600000101010101" charset="-127"/>
              </a:rPr>
              <a:t>MLD” requires the re-association between the non-AP MLD and AP MLD.</a:t>
            </a:r>
            <a:r>
              <a:rPr lang="en-US" altLang="ko-KR" sz="1400" dirty="0" smtClean="0">
                <a:ea typeface="Gulim" panose="020B0600000101010101" charset="-127"/>
              </a:rPr>
              <a:t> </a:t>
            </a:r>
          </a:p>
          <a:p>
            <a:pPr lvl="3"/>
            <a:r>
              <a:rPr lang="en-US" altLang="ko-KR" dirty="0" smtClean="0">
                <a:ea typeface="Gulim" panose="020B0600000101010101" charset="-127"/>
              </a:rPr>
              <a:t>The re-association procedure may require re-authentication which causes the extra </a:t>
            </a:r>
            <a:r>
              <a:rPr lang="en-US" altLang="ko-KR" dirty="0">
                <a:ea typeface="Gulim" panose="020B0600000101010101" charset="-127"/>
              </a:rPr>
              <a:t>delay </a:t>
            </a:r>
            <a:r>
              <a:rPr lang="en-US" altLang="ko-KR" dirty="0" smtClean="0">
                <a:ea typeface="Gulim" panose="020B0600000101010101" charset="-127"/>
              </a:rPr>
              <a:t>for </a:t>
            </a:r>
            <a:r>
              <a:rPr lang="en-US" altLang="ko-KR" dirty="0">
                <a:ea typeface="Gulim" panose="020B0600000101010101" charset="-127"/>
              </a:rPr>
              <a:t>the </a:t>
            </a:r>
            <a:r>
              <a:rPr lang="en-US" altLang="ko-KR" dirty="0" smtClean="0">
                <a:ea typeface="Gulim" panose="020B0600000101010101" charset="-127"/>
              </a:rPr>
              <a:t>ML channel switching </a:t>
            </a:r>
            <a:r>
              <a:rPr lang="en-US" altLang="ko-KR" dirty="0">
                <a:ea typeface="Gulim" panose="020B0600000101010101" charset="-127"/>
              </a:rPr>
              <a:t>and restrict support low latency </a:t>
            </a:r>
            <a:r>
              <a:rPr lang="en-US" altLang="ko-KR" dirty="0" smtClean="0">
                <a:ea typeface="Gulim" panose="020B0600000101010101" charset="-127"/>
              </a:rPr>
              <a:t>services.</a:t>
            </a:r>
            <a:endParaRPr lang="en-US" altLang="ko-KR" dirty="0">
              <a:solidFill>
                <a:srgbClr val="FF0000"/>
              </a:solidFill>
              <a:ea typeface="Gulim" panose="020B0600000101010101" charset="-127"/>
            </a:endParaRPr>
          </a:p>
          <a:p>
            <a:pPr marL="857250" lvl="2" indent="0">
              <a:buNone/>
            </a:pPr>
            <a:endParaRPr lang="en-US" altLang="ko-KR" sz="1400" dirty="0" smtClean="0">
              <a:solidFill>
                <a:srgbClr val="FF0000"/>
              </a:solidFill>
              <a:ea typeface="Gulim" panose="020B0600000101010101" charset="-127"/>
            </a:endParaRPr>
          </a:p>
          <a:p>
            <a:pPr lvl="1"/>
            <a:endParaRPr lang="en-US" altLang="ko-KR" sz="1600" dirty="0">
              <a:ea typeface="Gulim" panose="020B0600000101010101" charset="-127"/>
            </a:endParaRPr>
          </a:p>
          <a:p>
            <a:pPr lvl="1"/>
            <a:endParaRPr lang="en-US" altLang="ko-KR" sz="1800" dirty="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6</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2694866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A Proposal of ML Setup (1)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marL="342900" lvl="1" indent="-342900">
              <a:buChar char="•"/>
            </a:pPr>
            <a:r>
              <a:rPr lang="en-US" altLang="ko-KR" b="1" dirty="0" smtClean="0">
                <a:ea typeface="Gulim" panose="020B0600000101010101" charset="-127"/>
                <a:cs typeface="+mn-cs"/>
              </a:rPr>
              <a:t>The MLD Setup Procedure </a:t>
            </a:r>
          </a:p>
          <a:p>
            <a:pPr lvl="1"/>
            <a:r>
              <a:rPr lang="en-US" altLang="ko-KR" sz="1600" dirty="0" smtClean="0">
                <a:ea typeface="Gulim" panose="020B0600000101010101" charset="-127"/>
              </a:rPr>
              <a:t>The ML setup should allow a non-AP MLD to associate with the AP MLD for all possibly supported links (channels) announced by the AP MLD based on the capability of non-AP MLD. </a:t>
            </a:r>
          </a:p>
          <a:p>
            <a:pPr lvl="2"/>
            <a:r>
              <a:rPr lang="en-US" altLang="ko-KR" sz="1600" dirty="0" smtClean="0">
                <a:ea typeface="Gulim" panose="020B0600000101010101" charset="-127"/>
              </a:rPr>
              <a:t>The </a:t>
            </a:r>
            <a:r>
              <a:rPr lang="en-US" altLang="ko-KR" sz="1600" dirty="0">
                <a:ea typeface="Gulim" panose="020B0600000101010101" charset="-127"/>
              </a:rPr>
              <a:t>number of associated links may be larger than the number of affiliated STAs </a:t>
            </a:r>
            <a:r>
              <a:rPr lang="en-US" altLang="ko-KR" sz="1600" dirty="0" smtClean="0">
                <a:ea typeface="Gulim" panose="020B0600000101010101" charset="-127"/>
              </a:rPr>
              <a:t>of </a:t>
            </a:r>
            <a:r>
              <a:rPr lang="en-US" altLang="ko-KR" sz="1600" dirty="0">
                <a:ea typeface="Gulim" panose="020B0600000101010101" charset="-127"/>
              </a:rPr>
              <a:t>the non-AP </a:t>
            </a:r>
            <a:r>
              <a:rPr lang="en-US" altLang="ko-KR" sz="1600" dirty="0" smtClean="0">
                <a:ea typeface="Gulim" panose="020B0600000101010101" charset="-127"/>
              </a:rPr>
              <a:t>MLD.</a:t>
            </a:r>
            <a:endParaRPr lang="en-US" altLang="ko-KR" sz="1600" dirty="0">
              <a:ea typeface="Gulim" panose="020B0600000101010101" charset="-127"/>
            </a:endParaRPr>
          </a:p>
          <a:p>
            <a:pPr lvl="1"/>
            <a:r>
              <a:rPr lang="en-US" altLang="ko-KR" sz="1600" dirty="0" smtClean="0">
                <a:ea typeface="Gulim" panose="020B0600000101010101" charset="-127"/>
              </a:rPr>
              <a:t>ML radio (STA) and the associated link mapping  </a:t>
            </a:r>
          </a:p>
          <a:p>
            <a:pPr lvl="2"/>
            <a:r>
              <a:rPr lang="en-US" altLang="ko-KR" sz="1600" dirty="0" smtClean="0">
                <a:ea typeface="Gulim" panose="020B0600000101010101" charset="-127"/>
              </a:rPr>
              <a:t>If non-AP MLD has the same number of affiliated STAs as that of affiliated APs of AP MLD, then non-AP MLD </a:t>
            </a:r>
            <a:r>
              <a:rPr lang="en-US" altLang="ko-KR" sz="1600" dirty="0">
                <a:ea typeface="Gulim" panose="020B0600000101010101" charset="-127"/>
              </a:rPr>
              <a:t>may one-to-one map </a:t>
            </a:r>
            <a:r>
              <a:rPr lang="en-US" altLang="ko-KR" sz="1600" dirty="0" smtClean="0">
                <a:ea typeface="Gulim" panose="020B0600000101010101" charset="-127"/>
              </a:rPr>
              <a:t>its radios to “associated” links.</a:t>
            </a:r>
          </a:p>
          <a:p>
            <a:pPr lvl="2"/>
            <a:r>
              <a:rPr lang="en-US" altLang="ko-KR" sz="1600" dirty="0">
                <a:ea typeface="Gulim" panose="020B0600000101010101" charset="-127"/>
              </a:rPr>
              <a:t>If </a:t>
            </a:r>
            <a:r>
              <a:rPr lang="en-US" altLang="ko-KR" sz="1600" dirty="0" smtClean="0">
                <a:ea typeface="Gulim" panose="020B0600000101010101" charset="-127"/>
              </a:rPr>
              <a:t>non-AP </a:t>
            </a:r>
            <a:r>
              <a:rPr lang="en-US" altLang="ko-KR" sz="1600" dirty="0">
                <a:ea typeface="Gulim" panose="020B0600000101010101" charset="-127"/>
              </a:rPr>
              <a:t>MLD has </a:t>
            </a:r>
            <a:r>
              <a:rPr lang="en-US" altLang="ko-KR" sz="1600" dirty="0" smtClean="0">
                <a:ea typeface="Gulim" panose="020B0600000101010101" charset="-127"/>
              </a:rPr>
              <a:t>less affiliated </a:t>
            </a:r>
            <a:r>
              <a:rPr lang="en-US" altLang="ko-KR" sz="1600" dirty="0">
                <a:ea typeface="Gulim" panose="020B0600000101010101" charset="-127"/>
              </a:rPr>
              <a:t>STAs </a:t>
            </a:r>
            <a:r>
              <a:rPr lang="en-US" altLang="ko-KR" sz="1600" dirty="0" smtClean="0">
                <a:ea typeface="Gulim" panose="020B0600000101010101" charset="-127"/>
              </a:rPr>
              <a:t>than affiliated </a:t>
            </a:r>
            <a:r>
              <a:rPr lang="en-US" altLang="ko-KR" sz="1600" dirty="0">
                <a:ea typeface="Gulim" panose="020B0600000101010101" charset="-127"/>
              </a:rPr>
              <a:t>APs of AP MLD, </a:t>
            </a:r>
            <a:r>
              <a:rPr lang="en-US" altLang="ko-KR" sz="1600" dirty="0" smtClean="0">
                <a:ea typeface="Gulim" panose="020B0600000101010101" charset="-127"/>
              </a:rPr>
              <a:t>the non-AP MLD may </a:t>
            </a:r>
          </a:p>
          <a:p>
            <a:pPr lvl="3"/>
            <a:r>
              <a:rPr lang="en-US" altLang="ko-KR" dirty="0">
                <a:ea typeface="Gulim" panose="020B0600000101010101" charset="-127"/>
              </a:rPr>
              <a:t>a</a:t>
            </a:r>
            <a:r>
              <a:rPr lang="en-US" altLang="ko-KR" dirty="0" smtClean="0">
                <a:ea typeface="Gulim" panose="020B0600000101010101" charset="-127"/>
              </a:rPr>
              <a:t>ssign its STAs to a subset of “associated” links (i.e. APs of AP MLD), and </a:t>
            </a:r>
          </a:p>
          <a:p>
            <a:pPr lvl="3"/>
            <a:r>
              <a:rPr lang="en-US" altLang="ko-KR" dirty="0" smtClean="0">
                <a:ea typeface="Gulim" panose="020B0600000101010101" charset="-127"/>
              </a:rPr>
              <a:t>remain other subset of “associated” links as “unassigned associated links”. </a:t>
            </a:r>
          </a:p>
          <a:p>
            <a:pPr lvl="2"/>
            <a:r>
              <a:rPr lang="en-US" altLang="ko-KR" sz="1600" dirty="0" smtClean="0">
                <a:ea typeface="Gulim" panose="020B0600000101010101" charset="-127"/>
              </a:rPr>
              <a:t>When the non-AP MLD needs to switch to the channel related to a “unassigned” link, the non-AP MLD </a:t>
            </a:r>
            <a:r>
              <a:rPr lang="en-US" altLang="ko-KR" sz="1600" dirty="0">
                <a:ea typeface="Gulim" panose="020B0600000101010101" charset="-127"/>
              </a:rPr>
              <a:t>can perform the </a:t>
            </a:r>
            <a:r>
              <a:rPr lang="en-US" altLang="ko-KR" sz="1600" dirty="0" smtClean="0">
                <a:ea typeface="Gulim" panose="020B0600000101010101" charset="-127"/>
              </a:rPr>
              <a:t>re-mapping between its STAs and the “associated” links.  In this way it could avoid the delay in the de-association and re-association procedure.</a:t>
            </a:r>
          </a:p>
          <a:p>
            <a:pPr lvl="1"/>
            <a:endParaRPr lang="en-US" altLang="ko-KR" sz="1600" dirty="0">
              <a:ea typeface="Gulim" panose="020B0600000101010101" charset="-127"/>
            </a:endParaRPr>
          </a:p>
          <a:p>
            <a:pPr lvl="1"/>
            <a:endParaRPr lang="en-US" altLang="ko-KR" sz="1800" dirty="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7</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788799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A Proposal of ML Setup (2) </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1483580"/>
          </a:xfrm>
        </p:spPr>
        <p:txBody>
          <a:bodyPr/>
          <a:lstStyle/>
          <a:p>
            <a:pPr marL="342900" lvl="1" indent="-342900">
              <a:buChar char="•"/>
            </a:pPr>
            <a:r>
              <a:rPr lang="en-US" altLang="ko-KR" b="1" dirty="0" smtClean="0">
                <a:ea typeface="Gulim" panose="020B0600000101010101" charset="-127"/>
                <a:cs typeface="+mn-cs"/>
              </a:rPr>
              <a:t>The MLD Setup Procedure</a:t>
            </a:r>
          </a:p>
          <a:p>
            <a:pPr lvl="1"/>
            <a:r>
              <a:rPr lang="en-US" altLang="ko-KR" sz="1600" dirty="0" smtClean="0">
                <a:ea typeface="Gulim" panose="020B0600000101010101" charset="-127"/>
              </a:rPr>
              <a:t>Initial ML setup: the non-AP MLD sets up MLO with the AP MLD through link1, and establish the association for all links, but link3 is not assigned to a STA.</a:t>
            </a:r>
          </a:p>
          <a:p>
            <a:pPr lvl="1"/>
            <a:r>
              <a:rPr lang="en-US" altLang="ko-KR" sz="1600" dirty="0" smtClean="0">
                <a:ea typeface="Gulim" panose="020B0600000101010101" charset="-127"/>
              </a:rPr>
              <a:t>In the ML switching, the non-AP MLD can re-map its STA and associated link via re-assigning a STA to operate on an associated link.   </a:t>
            </a:r>
            <a:endParaRPr lang="en-US" altLang="ko-KR" sz="1600" dirty="0">
              <a:ea typeface="Gulim" panose="020B0600000101010101" charset="-127"/>
            </a:endParaRPr>
          </a:p>
          <a:p>
            <a:pPr lvl="1"/>
            <a:endParaRPr lang="en-US" altLang="ko-KR" sz="1600" dirty="0">
              <a:ea typeface="Gulim" panose="020B0600000101010101" charset="-127"/>
            </a:endParaRPr>
          </a:p>
          <a:p>
            <a:pPr lvl="1"/>
            <a:endParaRPr lang="en-US" altLang="ko-KR" sz="1800" dirty="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
        <p:nvSpPr>
          <p:cNvPr id="114" name="TextBox 67"/>
          <p:cNvSpPr txBox="1">
            <a:spLocks noChangeArrowheads="1"/>
          </p:cNvSpPr>
          <p:nvPr/>
        </p:nvSpPr>
        <p:spPr bwMode="auto">
          <a:xfrm>
            <a:off x="4487165" y="5192263"/>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a:t>
            </a:r>
            <a:r>
              <a:rPr lang="en-US" sz="1050" dirty="0">
                <a:solidFill>
                  <a:srgbClr val="0070C0"/>
                </a:solidFill>
              </a:rPr>
              <a:t>1</a:t>
            </a:r>
          </a:p>
        </p:txBody>
      </p:sp>
      <p:cxnSp>
        <p:nvCxnSpPr>
          <p:cNvPr id="115" name="Straight Arrow Connector 114"/>
          <p:cNvCxnSpPr/>
          <p:nvPr/>
        </p:nvCxnSpPr>
        <p:spPr>
          <a:xfrm>
            <a:off x="4213842" y="6087330"/>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p:nvPr/>
        </p:nvCxnSpPr>
        <p:spPr>
          <a:xfrm>
            <a:off x="4213842" y="5423875"/>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17" name="Straight Arrow Connector 116"/>
          <p:cNvCxnSpPr/>
          <p:nvPr/>
        </p:nvCxnSpPr>
        <p:spPr>
          <a:xfrm>
            <a:off x="4213842" y="5756515"/>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grpSp>
        <p:nvGrpSpPr>
          <p:cNvPr id="118" name="Group 117"/>
          <p:cNvGrpSpPr/>
          <p:nvPr/>
        </p:nvGrpSpPr>
        <p:grpSpPr>
          <a:xfrm>
            <a:off x="2095361" y="4942123"/>
            <a:ext cx="2104719" cy="1511212"/>
            <a:chOff x="1092553" y="3716243"/>
            <a:chExt cx="2104719" cy="1511212"/>
          </a:xfrm>
        </p:grpSpPr>
        <p:sp>
          <p:nvSpPr>
            <p:cNvPr id="119" name="Rectangle 118"/>
            <p:cNvSpPr/>
            <p:nvPr/>
          </p:nvSpPr>
          <p:spPr>
            <a:xfrm>
              <a:off x="1106315" y="3716243"/>
              <a:ext cx="2090957" cy="1511212"/>
            </a:xfrm>
            <a:prstGeom prst="rect">
              <a:avLst/>
            </a:prstGeom>
            <a:solidFill>
              <a:schemeClr val="bg1">
                <a:lumMod val="95000"/>
              </a:schemeClr>
            </a:solidFill>
            <a:ln>
              <a:solidFill>
                <a:srgbClr val="0070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grpSp>
          <p:nvGrpSpPr>
            <p:cNvPr id="120" name="Group 119"/>
            <p:cNvGrpSpPr/>
            <p:nvPr/>
          </p:nvGrpSpPr>
          <p:grpSpPr>
            <a:xfrm>
              <a:off x="2487596" y="3960080"/>
              <a:ext cx="619237" cy="318098"/>
              <a:chOff x="257318" y="3061825"/>
              <a:chExt cx="654835" cy="361947"/>
            </a:xfrm>
          </p:grpSpPr>
          <p:cxnSp>
            <p:nvCxnSpPr>
              <p:cNvPr id="133" name="Straight Connector 56"/>
              <p:cNvCxnSpPr>
                <a:cxnSpLocks noChangeShapeType="1"/>
              </p:cNvCxnSpPr>
              <p:nvPr/>
            </p:nvCxnSpPr>
            <p:spPr bwMode="auto">
              <a:xfrm>
                <a:off x="257318" y="3347561"/>
                <a:ext cx="445161" cy="0"/>
              </a:xfrm>
              <a:prstGeom prst="line">
                <a:avLst/>
              </a:prstGeom>
              <a:noFill/>
              <a:ln w="28575" algn="ctr">
                <a:solidFill>
                  <a:schemeClr val="tx1"/>
                </a:solidFill>
                <a:round/>
                <a:headEnd/>
                <a:tailEnd/>
              </a:ln>
            </p:spPr>
          </p:cxnSp>
          <p:grpSp>
            <p:nvGrpSpPr>
              <p:cNvPr id="134" name="Group 133"/>
              <p:cNvGrpSpPr/>
              <p:nvPr/>
            </p:nvGrpSpPr>
            <p:grpSpPr>
              <a:xfrm>
                <a:off x="523755" y="3061825"/>
                <a:ext cx="388398" cy="361947"/>
                <a:chOff x="1341880" y="2166700"/>
                <a:chExt cx="388398" cy="361947"/>
              </a:xfrm>
            </p:grpSpPr>
            <p:sp>
              <p:nvSpPr>
                <p:cNvPr id="135" name="Arc 134"/>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nvGrpSpPr>
                <p:cNvPr id="136" name="Group 135"/>
                <p:cNvGrpSpPr/>
                <p:nvPr/>
              </p:nvGrpSpPr>
              <p:grpSpPr>
                <a:xfrm>
                  <a:off x="1388977" y="2206575"/>
                  <a:ext cx="261786" cy="269927"/>
                  <a:chOff x="1388977" y="2206575"/>
                  <a:chExt cx="261786" cy="269927"/>
                </a:xfrm>
              </p:grpSpPr>
              <p:cxnSp>
                <p:nvCxnSpPr>
                  <p:cNvPr id="137" name="Straight Arrow Connector 136"/>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38" name="Arc 137"/>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sp>
                <p:nvSpPr>
                  <p:cNvPr id="139" name="Arc 138"/>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grpSp>
        </p:grpSp>
        <p:sp>
          <p:nvSpPr>
            <p:cNvPr id="121" name="Rectangle 91"/>
            <p:cNvSpPr>
              <a:spLocks noChangeArrowheads="1"/>
            </p:cNvSpPr>
            <p:nvPr/>
          </p:nvSpPr>
          <p:spPr bwMode="auto">
            <a:xfrm>
              <a:off x="1264606" y="4088188"/>
              <a:ext cx="584705" cy="879548"/>
            </a:xfrm>
            <a:prstGeom prst="rect">
              <a:avLst/>
            </a:prstGeom>
            <a:noFill/>
            <a:ln w="9525" algn="ctr">
              <a:solidFill>
                <a:schemeClr val="tx1"/>
              </a:solidFill>
              <a:round/>
              <a:headEnd/>
              <a:tailEnd/>
            </a:ln>
          </p:spPr>
          <p:txBody>
            <a:bodyPr/>
            <a:lstStyle/>
            <a:p>
              <a:pPr algn="ctr">
                <a:lnSpc>
                  <a:spcPts val="1000"/>
                </a:lnSpc>
              </a:pPr>
              <a:endParaRPr lang="en-US" sz="900" dirty="0"/>
            </a:p>
            <a:p>
              <a:pPr algn="ctr">
                <a:lnSpc>
                  <a:spcPts val="1000"/>
                </a:lnSpc>
              </a:pPr>
              <a:r>
                <a:rPr lang="en-US" sz="900" dirty="0" smtClean="0"/>
                <a:t>Non-AP MLD MAC</a:t>
              </a:r>
              <a:endParaRPr lang="en-US" sz="900" dirty="0"/>
            </a:p>
          </p:txBody>
        </p:sp>
        <p:grpSp>
          <p:nvGrpSpPr>
            <p:cNvPr id="122" name="Group 121"/>
            <p:cNvGrpSpPr/>
            <p:nvPr/>
          </p:nvGrpSpPr>
          <p:grpSpPr>
            <a:xfrm>
              <a:off x="2483768" y="4293096"/>
              <a:ext cx="619237" cy="318098"/>
              <a:chOff x="257318" y="3061825"/>
              <a:chExt cx="654835" cy="361947"/>
            </a:xfrm>
          </p:grpSpPr>
          <p:cxnSp>
            <p:nvCxnSpPr>
              <p:cNvPr id="126" name="Straight Connector 56"/>
              <p:cNvCxnSpPr>
                <a:cxnSpLocks noChangeShapeType="1"/>
              </p:cNvCxnSpPr>
              <p:nvPr/>
            </p:nvCxnSpPr>
            <p:spPr bwMode="auto">
              <a:xfrm>
                <a:off x="257318" y="3347561"/>
                <a:ext cx="445161" cy="0"/>
              </a:xfrm>
              <a:prstGeom prst="line">
                <a:avLst/>
              </a:prstGeom>
              <a:noFill/>
              <a:ln w="28575" algn="ctr">
                <a:solidFill>
                  <a:schemeClr val="tx1"/>
                </a:solidFill>
                <a:round/>
                <a:headEnd/>
                <a:tailEnd/>
              </a:ln>
            </p:spPr>
          </p:cxnSp>
          <p:grpSp>
            <p:nvGrpSpPr>
              <p:cNvPr id="127" name="Group 126"/>
              <p:cNvGrpSpPr/>
              <p:nvPr/>
            </p:nvGrpSpPr>
            <p:grpSpPr>
              <a:xfrm>
                <a:off x="523755" y="3061825"/>
                <a:ext cx="388398" cy="361947"/>
                <a:chOff x="1341880" y="2166700"/>
                <a:chExt cx="388398" cy="361947"/>
              </a:xfrm>
            </p:grpSpPr>
            <p:sp>
              <p:nvSpPr>
                <p:cNvPr id="128" name="Arc 127"/>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nvGrpSpPr>
                <p:cNvPr id="129" name="Group 128"/>
                <p:cNvGrpSpPr/>
                <p:nvPr/>
              </p:nvGrpSpPr>
              <p:grpSpPr>
                <a:xfrm>
                  <a:off x="1388977" y="2206575"/>
                  <a:ext cx="261786" cy="269927"/>
                  <a:chOff x="1388977" y="2206575"/>
                  <a:chExt cx="261786" cy="269927"/>
                </a:xfrm>
              </p:grpSpPr>
              <p:cxnSp>
                <p:nvCxnSpPr>
                  <p:cNvPr id="130" name="Straight Arrow Connector 129"/>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31" name="Arc 130"/>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sp>
                <p:nvSpPr>
                  <p:cNvPr id="132" name="Arc 131"/>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grpSp>
        </p:grpSp>
        <p:sp>
          <p:nvSpPr>
            <p:cNvPr id="123" name="TextBox 122"/>
            <p:cNvSpPr txBox="1"/>
            <p:nvPr/>
          </p:nvSpPr>
          <p:spPr>
            <a:xfrm>
              <a:off x="1092553" y="3716243"/>
              <a:ext cx="1037463" cy="261610"/>
            </a:xfrm>
            <a:prstGeom prst="rect">
              <a:avLst/>
            </a:prstGeom>
            <a:noFill/>
          </p:spPr>
          <p:txBody>
            <a:bodyPr wrap="none" rtlCol="0">
              <a:spAutoFit/>
            </a:bodyPr>
            <a:lstStyle/>
            <a:p>
              <a:r>
                <a:rPr lang="en-US" sz="1100" b="1" dirty="0" smtClean="0"/>
                <a:t>Non-AP MLD</a:t>
              </a:r>
              <a:endParaRPr lang="en-US" sz="1100" b="1" dirty="0"/>
            </a:p>
          </p:txBody>
        </p:sp>
        <p:sp>
          <p:nvSpPr>
            <p:cNvPr id="124" name="Rectangle 91"/>
            <p:cNvSpPr>
              <a:spLocks noChangeArrowheads="1"/>
            </p:cNvSpPr>
            <p:nvPr/>
          </p:nvSpPr>
          <p:spPr bwMode="auto">
            <a:xfrm>
              <a:off x="1852021" y="4088188"/>
              <a:ext cx="634666" cy="215687"/>
            </a:xfrm>
            <a:prstGeom prst="rect">
              <a:avLst/>
            </a:prstGeom>
            <a:noFill/>
            <a:ln w="9525" algn="ctr">
              <a:solidFill>
                <a:schemeClr val="tx1"/>
              </a:solidFill>
              <a:round/>
              <a:headEnd/>
              <a:tailEnd/>
            </a:ln>
          </p:spPr>
          <p:txBody>
            <a:bodyPr/>
            <a:lstStyle/>
            <a:p>
              <a:pPr algn="ctr">
                <a:lnSpc>
                  <a:spcPts val="1000"/>
                </a:lnSpc>
              </a:pPr>
              <a:r>
                <a:rPr lang="en-US" sz="900" dirty="0" smtClean="0"/>
                <a:t>STA1</a:t>
              </a:r>
              <a:endParaRPr lang="en-US" sz="900" dirty="0"/>
            </a:p>
          </p:txBody>
        </p:sp>
        <p:sp>
          <p:nvSpPr>
            <p:cNvPr id="125" name="Rectangle 91"/>
            <p:cNvSpPr>
              <a:spLocks noChangeArrowheads="1"/>
            </p:cNvSpPr>
            <p:nvPr/>
          </p:nvSpPr>
          <p:spPr bwMode="auto">
            <a:xfrm>
              <a:off x="1849102" y="4437449"/>
              <a:ext cx="634666" cy="215687"/>
            </a:xfrm>
            <a:prstGeom prst="rect">
              <a:avLst/>
            </a:prstGeom>
            <a:noFill/>
            <a:ln w="9525" algn="ctr">
              <a:solidFill>
                <a:schemeClr val="tx1"/>
              </a:solidFill>
              <a:round/>
              <a:headEnd/>
              <a:tailEnd/>
            </a:ln>
          </p:spPr>
          <p:txBody>
            <a:bodyPr/>
            <a:lstStyle/>
            <a:p>
              <a:pPr algn="ctr">
                <a:lnSpc>
                  <a:spcPts val="1000"/>
                </a:lnSpc>
              </a:pPr>
              <a:r>
                <a:rPr lang="en-US" sz="900" dirty="0" smtClean="0"/>
                <a:t>STA2</a:t>
              </a:r>
              <a:endParaRPr lang="en-US" sz="900" dirty="0"/>
            </a:p>
          </p:txBody>
        </p:sp>
      </p:grpSp>
      <p:sp>
        <p:nvSpPr>
          <p:cNvPr id="140" name="TextBox 67"/>
          <p:cNvSpPr txBox="1">
            <a:spLocks noChangeArrowheads="1"/>
          </p:cNvSpPr>
          <p:nvPr/>
        </p:nvSpPr>
        <p:spPr bwMode="auto">
          <a:xfrm>
            <a:off x="4487165" y="5536844"/>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a:t>
            </a:r>
            <a:r>
              <a:rPr lang="en-US" sz="1050" dirty="0">
                <a:solidFill>
                  <a:srgbClr val="0070C0"/>
                </a:solidFill>
              </a:rPr>
              <a:t>2</a:t>
            </a:r>
          </a:p>
        </p:txBody>
      </p:sp>
      <p:sp>
        <p:nvSpPr>
          <p:cNvPr id="141" name="TextBox 67"/>
          <p:cNvSpPr txBox="1">
            <a:spLocks noChangeArrowheads="1"/>
          </p:cNvSpPr>
          <p:nvPr/>
        </p:nvSpPr>
        <p:spPr bwMode="auto">
          <a:xfrm>
            <a:off x="4487165" y="5863428"/>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Link3</a:t>
            </a:r>
            <a:endParaRPr lang="en-US" sz="1050" dirty="0">
              <a:solidFill>
                <a:srgbClr val="0070C0"/>
              </a:solidFill>
            </a:endParaRPr>
          </a:p>
        </p:txBody>
      </p:sp>
      <p:sp>
        <p:nvSpPr>
          <p:cNvPr id="142" name="Rectangle 141"/>
          <p:cNvSpPr/>
          <p:nvPr/>
        </p:nvSpPr>
        <p:spPr>
          <a:xfrm>
            <a:off x="5309080" y="4942124"/>
            <a:ext cx="2359264" cy="1511212"/>
          </a:xfrm>
          <a:prstGeom prst="rect">
            <a:avLst/>
          </a:prstGeom>
          <a:solidFill>
            <a:schemeClr val="bg1">
              <a:lumMod val="95000"/>
            </a:schemeClr>
          </a:solidFill>
          <a:ln>
            <a:solidFill>
              <a:srgbClr val="0070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grpSp>
        <p:nvGrpSpPr>
          <p:cNvPr id="143" name="Group 142"/>
          <p:cNvGrpSpPr/>
          <p:nvPr/>
        </p:nvGrpSpPr>
        <p:grpSpPr>
          <a:xfrm>
            <a:off x="5633251" y="5155019"/>
            <a:ext cx="579894" cy="318098"/>
            <a:chOff x="523755" y="3061825"/>
            <a:chExt cx="613227" cy="361947"/>
          </a:xfrm>
        </p:grpSpPr>
        <p:cxnSp>
          <p:nvCxnSpPr>
            <p:cNvPr id="144"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145" name="Group 144"/>
            <p:cNvGrpSpPr/>
            <p:nvPr/>
          </p:nvGrpSpPr>
          <p:grpSpPr>
            <a:xfrm>
              <a:off x="523755" y="3061825"/>
              <a:ext cx="388398" cy="361947"/>
              <a:chOff x="1341880" y="2166700"/>
              <a:chExt cx="388398" cy="361947"/>
            </a:xfrm>
          </p:grpSpPr>
          <p:sp>
            <p:nvSpPr>
              <p:cNvPr id="146" name="Arc 145"/>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147" name="Group 146"/>
              <p:cNvGrpSpPr/>
              <p:nvPr/>
            </p:nvGrpSpPr>
            <p:grpSpPr>
              <a:xfrm>
                <a:off x="1388977" y="2206575"/>
                <a:ext cx="261786" cy="269927"/>
                <a:chOff x="1388977" y="2206575"/>
                <a:chExt cx="261786" cy="269927"/>
              </a:xfrm>
            </p:grpSpPr>
            <p:cxnSp>
              <p:nvCxnSpPr>
                <p:cNvPr id="148" name="Straight Arrow Connector 147"/>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49" name="Arc 148"/>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150" name="Arc 149"/>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sp>
        <p:nvSpPr>
          <p:cNvPr id="151" name="Rectangle 91"/>
          <p:cNvSpPr>
            <a:spLocks noChangeArrowheads="1"/>
          </p:cNvSpPr>
          <p:nvPr/>
        </p:nvSpPr>
        <p:spPr bwMode="auto">
          <a:xfrm>
            <a:off x="6827895" y="5292885"/>
            <a:ext cx="705890" cy="940595"/>
          </a:xfrm>
          <a:prstGeom prst="rect">
            <a:avLst/>
          </a:prstGeom>
          <a:noFill/>
          <a:ln w="9525" algn="ctr">
            <a:solidFill>
              <a:schemeClr val="tx1"/>
            </a:solidFill>
            <a:round/>
            <a:headEnd/>
            <a:tailEnd/>
          </a:ln>
        </p:spPr>
        <p:txBody>
          <a:bodyPr/>
          <a:lstStyle/>
          <a:p>
            <a:pPr algn="ctr">
              <a:lnSpc>
                <a:spcPts val="1000"/>
              </a:lnSpc>
            </a:pPr>
            <a:endParaRPr lang="en-US" sz="1000" dirty="0"/>
          </a:p>
          <a:p>
            <a:pPr algn="ctr">
              <a:lnSpc>
                <a:spcPts val="1000"/>
              </a:lnSpc>
            </a:pPr>
            <a:endParaRPr lang="en-US" sz="1000" dirty="0"/>
          </a:p>
          <a:p>
            <a:pPr algn="ctr">
              <a:lnSpc>
                <a:spcPts val="1000"/>
              </a:lnSpc>
            </a:pPr>
            <a:r>
              <a:rPr lang="en-US" sz="1000" dirty="0" smtClean="0"/>
              <a:t>AP MLD MAC</a:t>
            </a:r>
            <a:endParaRPr lang="en-US" sz="1000" u="sng" dirty="0"/>
          </a:p>
        </p:txBody>
      </p:sp>
      <p:sp>
        <p:nvSpPr>
          <p:cNvPr id="152" name="TextBox 151"/>
          <p:cNvSpPr txBox="1"/>
          <p:nvPr/>
        </p:nvSpPr>
        <p:spPr>
          <a:xfrm>
            <a:off x="6893255" y="4952708"/>
            <a:ext cx="775088" cy="276999"/>
          </a:xfrm>
          <a:prstGeom prst="rect">
            <a:avLst/>
          </a:prstGeom>
          <a:noFill/>
        </p:spPr>
        <p:txBody>
          <a:bodyPr wrap="square" rtlCol="0">
            <a:spAutoFit/>
          </a:bodyPr>
          <a:lstStyle/>
          <a:p>
            <a:r>
              <a:rPr lang="en-US" sz="1200" b="1" dirty="0" smtClean="0"/>
              <a:t>AP MLD</a:t>
            </a:r>
            <a:endParaRPr lang="en-US" sz="1200" b="1" dirty="0"/>
          </a:p>
        </p:txBody>
      </p:sp>
      <p:grpSp>
        <p:nvGrpSpPr>
          <p:cNvPr id="153" name="Group 152"/>
          <p:cNvGrpSpPr/>
          <p:nvPr/>
        </p:nvGrpSpPr>
        <p:grpSpPr>
          <a:xfrm>
            <a:off x="5617728" y="5494786"/>
            <a:ext cx="579894" cy="318098"/>
            <a:chOff x="523755" y="3061825"/>
            <a:chExt cx="613227" cy="361947"/>
          </a:xfrm>
        </p:grpSpPr>
        <p:cxnSp>
          <p:nvCxnSpPr>
            <p:cNvPr id="154"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155" name="Group 154"/>
            <p:cNvGrpSpPr/>
            <p:nvPr/>
          </p:nvGrpSpPr>
          <p:grpSpPr>
            <a:xfrm>
              <a:off x="523755" y="3061825"/>
              <a:ext cx="388398" cy="361947"/>
              <a:chOff x="1341880" y="2166700"/>
              <a:chExt cx="388398" cy="361947"/>
            </a:xfrm>
          </p:grpSpPr>
          <p:sp>
            <p:nvSpPr>
              <p:cNvPr id="156" name="Arc 155"/>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157" name="Group 156"/>
              <p:cNvGrpSpPr/>
              <p:nvPr/>
            </p:nvGrpSpPr>
            <p:grpSpPr>
              <a:xfrm>
                <a:off x="1388977" y="2206575"/>
                <a:ext cx="261786" cy="269927"/>
                <a:chOff x="1388977" y="2206575"/>
                <a:chExt cx="261786" cy="269927"/>
              </a:xfrm>
            </p:grpSpPr>
            <p:cxnSp>
              <p:nvCxnSpPr>
                <p:cNvPr id="158" name="Straight Arrow Connector 157"/>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59" name="Arc 158"/>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160" name="Arc 159"/>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grpSp>
        <p:nvGrpSpPr>
          <p:cNvPr id="161" name="Group 160"/>
          <p:cNvGrpSpPr/>
          <p:nvPr/>
        </p:nvGrpSpPr>
        <p:grpSpPr>
          <a:xfrm>
            <a:off x="5626190" y="5883998"/>
            <a:ext cx="579894" cy="318098"/>
            <a:chOff x="523755" y="3061825"/>
            <a:chExt cx="613227" cy="361947"/>
          </a:xfrm>
        </p:grpSpPr>
        <p:cxnSp>
          <p:nvCxnSpPr>
            <p:cNvPr id="162"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163" name="Group 162"/>
            <p:cNvGrpSpPr/>
            <p:nvPr/>
          </p:nvGrpSpPr>
          <p:grpSpPr>
            <a:xfrm>
              <a:off x="523755" y="3061825"/>
              <a:ext cx="388398" cy="361947"/>
              <a:chOff x="1341880" y="2166700"/>
              <a:chExt cx="388398" cy="361947"/>
            </a:xfrm>
          </p:grpSpPr>
          <p:sp>
            <p:nvSpPr>
              <p:cNvPr id="164" name="Arc 163"/>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165" name="Group 164"/>
              <p:cNvGrpSpPr/>
              <p:nvPr/>
            </p:nvGrpSpPr>
            <p:grpSpPr>
              <a:xfrm>
                <a:off x="1388977" y="2206575"/>
                <a:ext cx="261786" cy="269927"/>
                <a:chOff x="1388977" y="2206575"/>
                <a:chExt cx="261786" cy="269927"/>
              </a:xfrm>
            </p:grpSpPr>
            <p:cxnSp>
              <p:nvCxnSpPr>
                <p:cNvPr id="166" name="Straight Arrow Connector 165"/>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67" name="Arc 166"/>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168" name="Arc 167"/>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sp>
        <p:nvSpPr>
          <p:cNvPr id="169" name="Rectangle 91"/>
          <p:cNvSpPr>
            <a:spLocks noChangeArrowheads="1"/>
          </p:cNvSpPr>
          <p:nvPr/>
        </p:nvSpPr>
        <p:spPr bwMode="auto">
          <a:xfrm>
            <a:off x="6213681" y="5291800"/>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AP1</a:t>
            </a:r>
            <a:endParaRPr lang="en-US" sz="1000" dirty="0"/>
          </a:p>
        </p:txBody>
      </p:sp>
      <p:sp>
        <p:nvSpPr>
          <p:cNvPr id="170" name="Rectangle 91"/>
          <p:cNvSpPr>
            <a:spLocks noChangeArrowheads="1"/>
          </p:cNvSpPr>
          <p:nvPr/>
        </p:nvSpPr>
        <p:spPr bwMode="auto">
          <a:xfrm>
            <a:off x="6208105" y="5639603"/>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AP2</a:t>
            </a:r>
            <a:endParaRPr lang="en-US" sz="1000" dirty="0"/>
          </a:p>
        </p:txBody>
      </p:sp>
      <p:sp>
        <p:nvSpPr>
          <p:cNvPr id="171" name="Rectangle 91"/>
          <p:cNvSpPr>
            <a:spLocks noChangeArrowheads="1"/>
          </p:cNvSpPr>
          <p:nvPr/>
        </p:nvSpPr>
        <p:spPr bwMode="auto">
          <a:xfrm>
            <a:off x="6217303" y="6027523"/>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AP3</a:t>
            </a:r>
            <a:endParaRPr lang="en-US" sz="1000" dirty="0"/>
          </a:p>
        </p:txBody>
      </p:sp>
      <p:cxnSp>
        <p:nvCxnSpPr>
          <p:cNvPr id="172" name="Straight Arrow Connector 171"/>
          <p:cNvCxnSpPr/>
          <p:nvPr/>
        </p:nvCxnSpPr>
        <p:spPr bwMode="auto">
          <a:xfrm>
            <a:off x="3933040" y="5419448"/>
            <a:ext cx="290331" cy="0"/>
          </a:xfrm>
          <a:prstGeom prst="straightConnector1">
            <a:avLst/>
          </a:prstGeom>
          <a:solidFill>
            <a:schemeClr val="accent1"/>
          </a:solidFill>
          <a:ln w="19050" cap="flat" cmpd="sng" algn="ctr">
            <a:solidFill>
              <a:schemeClr val="tx1"/>
            </a:solidFill>
            <a:prstDash val="solid"/>
            <a:round/>
            <a:headEnd type="triangle" w="med" len="med"/>
            <a:tailEnd type="triangle" w="med" len="med"/>
          </a:ln>
        </p:spPr>
      </p:cxnSp>
      <p:grpSp>
        <p:nvGrpSpPr>
          <p:cNvPr id="179" name="Group 178"/>
          <p:cNvGrpSpPr/>
          <p:nvPr/>
        </p:nvGrpSpPr>
        <p:grpSpPr>
          <a:xfrm>
            <a:off x="2095361" y="3213931"/>
            <a:ext cx="5572983" cy="1511213"/>
            <a:chOff x="2095361" y="2924944"/>
            <a:chExt cx="5572983" cy="1511213"/>
          </a:xfrm>
        </p:grpSpPr>
        <p:sp>
          <p:nvSpPr>
            <p:cNvPr id="9" name="TextBox 67"/>
            <p:cNvSpPr txBox="1">
              <a:spLocks noChangeArrowheads="1"/>
            </p:cNvSpPr>
            <p:nvPr/>
          </p:nvSpPr>
          <p:spPr bwMode="auto">
            <a:xfrm>
              <a:off x="4487165" y="3175084"/>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a:t>
              </a:r>
              <a:r>
                <a:rPr lang="en-US" sz="1050" dirty="0">
                  <a:solidFill>
                    <a:srgbClr val="0070C0"/>
                  </a:solidFill>
                </a:rPr>
                <a:t>1</a:t>
              </a:r>
            </a:p>
          </p:txBody>
        </p:sp>
        <p:cxnSp>
          <p:nvCxnSpPr>
            <p:cNvPr id="96" name="Straight Arrow Connector 95"/>
            <p:cNvCxnSpPr/>
            <p:nvPr/>
          </p:nvCxnSpPr>
          <p:spPr>
            <a:xfrm>
              <a:off x="4213842" y="4070151"/>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99" name="Straight Arrow Connector 98"/>
            <p:cNvCxnSpPr/>
            <p:nvPr/>
          </p:nvCxnSpPr>
          <p:spPr>
            <a:xfrm>
              <a:off x="4213842" y="3406696"/>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a:off x="4213842" y="3739336"/>
              <a:ext cx="1085914" cy="0"/>
            </a:xfrm>
            <a:prstGeom prst="straightConnector1">
              <a:avLst/>
            </a:prstGeom>
            <a:ln>
              <a:prstDash val="lgDash"/>
              <a:headEnd type="triangle"/>
              <a:tailEnd type="triangle"/>
            </a:ln>
            <a:effectLst/>
          </p:spPr>
          <p:style>
            <a:lnRef idx="2">
              <a:schemeClr val="accent1"/>
            </a:lnRef>
            <a:fillRef idx="0">
              <a:schemeClr val="accent1"/>
            </a:fillRef>
            <a:effectRef idx="1">
              <a:schemeClr val="accent1"/>
            </a:effectRef>
            <a:fontRef idx="minor">
              <a:schemeClr val="tx1"/>
            </a:fontRef>
          </p:style>
        </p:cxnSp>
        <p:grpSp>
          <p:nvGrpSpPr>
            <p:cNvPr id="105" name="Group 104"/>
            <p:cNvGrpSpPr/>
            <p:nvPr/>
          </p:nvGrpSpPr>
          <p:grpSpPr>
            <a:xfrm>
              <a:off x="2095361" y="2924944"/>
              <a:ext cx="2104719" cy="1511212"/>
              <a:chOff x="1092553" y="3716243"/>
              <a:chExt cx="2104719" cy="1511212"/>
            </a:xfrm>
          </p:grpSpPr>
          <p:sp>
            <p:nvSpPr>
              <p:cNvPr id="55" name="Rectangle 54"/>
              <p:cNvSpPr/>
              <p:nvPr/>
            </p:nvSpPr>
            <p:spPr>
              <a:xfrm>
                <a:off x="1106315" y="3716243"/>
                <a:ext cx="2090957" cy="1511212"/>
              </a:xfrm>
              <a:prstGeom prst="rect">
                <a:avLst/>
              </a:prstGeom>
              <a:solidFill>
                <a:schemeClr val="bg1">
                  <a:lumMod val="95000"/>
                </a:schemeClr>
              </a:solidFill>
              <a:ln>
                <a:solidFill>
                  <a:srgbClr val="0070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a:p>
            </p:txBody>
          </p:sp>
          <p:grpSp>
            <p:nvGrpSpPr>
              <p:cNvPr id="56" name="Group 55"/>
              <p:cNvGrpSpPr/>
              <p:nvPr/>
            </p:nvGrpSpPr>
            <p:grpSpPr>
              <a:xfrm>
                <a:off x="2487596" y="3960080"/>
                <a:ext cx="619237" cy="318098"/>
                <a:chOff x="257318" y="3061825"/>
                <a:chExt cx="654835" cy="361947"/>
              </a:xfrm>
            </p:grpSpPr>
            <p:cxnSp>
              <p:nvCxnSpPr>
                <p:cNvPr id="89" name="Straight Connector 56"/>
                <p:cNvCxnSpPr>
                  <a:cxnSpLocks noChangeShapeType="1"/>
                </p:cNvCxnSpPr>
                <p:nvPr/>
              </p:nvCxnSpPr>
              <p:spPr bwMode="auto">
                <a:xfrm>
                  <a:off x="257318" y="3347561"/>
                  <a:ext cx="445161" cy="0"/>
                </a:xfrm>
                <a:prstGeom prst="line">
                  <a:avLst/>
                </a:prstGeom>
                <a:noFill/>
                <a:ln w="28575" algn="ctr">
                  <a:solidFill>
                    <a:schemeClr val="tx1"/>
                  </a:solidFill>
                  <a:round/>
                  <a:headEnd/>
                  <a:tailEnd/>
                </a:ln>
              </p:spPr>
            </p:cxnSp>
            <p:grpSp>
              <p:nvGrpSpPr>
                <p:cNvPr id="90" name="Group 89"/>
                <p:cNvGrpSpPr/>
                <p:nvPr/>
              </p:nvGrpSpPr>
              <p:grpSpPr>
                <a:xfrm>
                  <a:off x="523755" y="3061825"/>
                  <a:ext cx="388398" cy="361947"/>
                  <a:chOff x="1341880" y="2166700"/>
                  <a:chExt cx="388398" cy="361947"/>
                </a:xfrm>
              </p:grpSpPr>
              <p:sp>
                <p:nvSpPr>
                  <p:cNvPr id="91" name="Arc 90"/>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nvGrpSpPr>
                  <p:cNvPr id="92" name="Group 91"/>
                  <p:cNvGrpSpPr/>
                  <p:nvPr/>
                </p:nvGrpSpPr>
                <p:grpSpPr>
                  <a:xfrm>
                    <a:off x="1388977" y="2206575"/>
                    <a:ext cx="261786" cy="269927"/>
                    <a:chOff x="1388977" y="2206575"/>
                    <a:chExt cx="261786" cy="269927"/>
                  </a:xfrm>
                </p:grpSpPr>
                <p:cxnSp>
                  <p:nvCxnSpPr>
                    <p:cNvPr id="93" name="Straight Arrow Connector 92"/>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94" name="Arc 93"/>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sp>
                  <p:nvSpPr>
                    <p:cNvPr id="95" name="Arc 94"/>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grpSp>
          </p:grpSp>
          <p:sp>
            <p:nvSpPr>
              <p:cNvPr id="57" name="Rectangle 91"/>
              <p:cNvSpPr>
                <a:spLocks noChangeArrowheads="1"/>
              </p:cNvSpPr>
              <p:nvPr/>
            </p:nvSpPr>
            <p:spPr bwMode="auto">
              <a:xfrm>
                <a:off x="1264606" y="4088188"/>
                <a:ext cx="584705" cy="879548"/>
              </a:xfrm>
              <a:prstGeom prst="rect">
                <a:avLst/>
              </a:prstGeom>
              <a:noFill/>
              <a:ln w="9525" algn="ctr">
                <a:solidFill>
                  <a:schemeClr val="tx1"/>
                </a:solidFill>
                <a:round/>
                <a:headEnd/>
                <a:tailEnd/>
              </a:ln>
            </p:spPr>
            <p:txBody>
              <a:bodyPr/>
              <a:lstStyle/>
              <a:p>
                <a:pPr algn="ctr">
                  <a:lnSpc>
                    <a:spcPts val="1000"/>
                  </a:lnSpc>
                </a:pPr>
                <a:endParaRPr lang="en-US" sz="900" dirty="0"/>
              </a:p>
              <a:p>
                <a:pPr algn="ctr">
                  <a:lnSpc>
                    <a:spcPts val="1000"/>
                  </a:lnSpc>
                </a:pPr>
                <a:r>
                  <a:rPr lang="en-US" sz="900" dirty="0" smtClean="0"/>
                  <a:t>Non-AP MLD MAC</a:t>
                </a:r>
                <a:endParaRPr lang="en-US" sz="900" dirty="0"/>
              </a:p>
            </p:txBody>
          </p:sp>
          <p:grpSp>
            <p:nvGrpSpPr>
              <p:cNvPr id="60" name="Group 59"/>
              <p:cNvGrpSpPr/>
              <p:nvPr/>
            </p:nvGrpSpPr>
            <p:grpSpPr>
              <a:xfrm>
                <a:off x="2483768" y="4293096"/>
                <a:ext cx="619237" cy="318098"/>
                <a:chOff x="257318" y="3061825"/>
                <a:chExt cx="654835" cy="361947"/>
              </a:xfrm>
            </p:grpSpPr>
            <p:cxnSp>
              <p:nvCxnSpPr>
                <p:cNvPr id="82" name="Straight Connector 56"/>
                <p:cNvCxnSpPr>
                  <a:cxnSpLocks noChangeShapeType="1"/>
                </p:cNvCxnSpPr>
                <p:nvPr/>
              </p:nvCxnSpPr>
              <p:spPr bwMode="auto">
                <a:xfrm>
                  <a:off x="257318" y="3347561"/>
                  <a:ext cx="445161" cy="0"/>
                </a:xfrm>
                <a:prstGeom prst="line">
                  <a:avLst/>
                </a:prstGeom>
                <a:noFill/>
                <a:ln w="28575" algn="ctr">
                  <a:solidFill>
                    <a:schemeClr val="tx1"/>
                  </a:solidFill>
                  <a:round/>
                  <a:headEnd/>
                  <a:tailEnd/>
                </a:ln>
              </p:spPr>
            </p:cxnSp>
            <p:grpSp>
              <p:nvGrpSpPr>
                <p:cNvPr id="83" name="Group 82"/>
                <p:cNvGrpSpPr/>
                <p:nvPr/>
              </p:nvGrpSpPr>
              <p:grpSpPr>
                <a:xfrm>
                  <a:off x="523755" y="3061825"/>
                  <a:ext cx="388398" cy="361947"/>
                  <a:chOff x="1341880" y="2166700"/>
                  <a:chExt cx="388398" cy="361947"/>
                </a:xfrm>
              </p:grpSpPr>
              <p:sp>
                <p:nvSpPr>
                  <p:cNvPr id="84" name="Arc 83"/>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nvGrpSpPr>
                  <p:cNvPr id="85" name="Group 84"/>
                  <p:cNvGrpSpPr/>
                  <p:nvPr/>
                </p:nvGrpSpPr>
                <p:grpSpPr>
                  <a:xfrm>
                    <a:off x="1388977" y="2206575"/>
                    <a:ext cx="261786" cy="269927"/>
                    <a:chOff x="1388977" y="2206575"/>
                    <a:chExt cx="261786" cy="269927"/>
                  </a:xfrm>
                </p:grpSpPr>
                <p:cxnSp>
                  <p:nvCxnSpPr>
                    <p:cNvPr id="86" name="Straight Arrow Connector 85"/>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87" name="Arc 86"/>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sp>
                  <p:nvSpPr>
                    <p:cNvPr id="88" name="Arc 87"/>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100"/>
                    </a:p>
                  </p:txBody>
                </p:sp>
              </p:grpSp>
            </p:grpSp>
          </p:grpSp>
          <p:sp>
            <p:nvSpPr>
              <p:cNvPr id="62" name="TextBox 61"/>
              <p:cNvSpPr txBox="1"/>
              <p:nvPr/>
            </p:nvSpPr>
            <p:spPr>
              <a:xfrm>
                <a:off x="1092553" y="3716243"/>
                <a:ext cx="1037463" cy="261610"/>
              </a:xfrm>
              <a:prstGeom prst="rect">
                <a:avLst/>
              </a:prstGeom>
              <a:noFill/>
            </p:spPr>
            <p:txBody>
              <a:bodyPr wrap="none" rtlCol="0">
                <a:spAutoFit/>
              </a:bodyPr>
              <a:lstStyle/>
              <a:p>
                <a:r>
                  <a:rPr lang="en-US" sz="1100" b="1" dirty="0" smtClean="0"/>
                  <a:t>Non-AP MLD</a:t>
                </a:r>
                <a:endParaRPr lang="en-US" sz="1100" b="1" dirty="0"/>
              </a:p>
            </p:txBody>
          </p:sp>
          <p:sp>
            <p:nvSpPr>
              <p:cNvPr id="63" name="Rectangle 91"/>
              <p:cNvSpPr>
                <a:spLocks noChangeArrowheads="1"/>
              </p:cNvSpPr>
              <p:nvPr/>
            </p:nvSpPr>
            <p:spPr bwMode="auto">
              <a:xfrm>
                <a:off x="1852021" y="4088188"/>
                <a:ext cx="634666" cy="215687"/>
              </a:xfrm>
              <a:prstGeom prst="rect">
                <a:avLst/>
              </a:prstGeom>
              <a:noFill/>
              <a:ln w="9525" algn="ctr">
                <a:solidFill>
                  <a:schemeClr val="tx1"/>
                </a:solidFill>
                <a:round/>
                <a:headEnd/>
                <a:tailEnd/>
              </a:ln>
            </p:spPr>
            <p:txBody>
              <a:bodyPr/>
              <a:lstStyle/>
              <a:p>
                <a:pPr algn="ctr">
                  <a:lnSpc>
                    <a:spcPts val="1000"/>
                  </a:lnSpc>
                </a:pPr>
                <a:r>
                  <a:rPr lang="en-US" sz="900" dirty="0" smtClean="0"/>
                  <a:t>STA1</a:t>
                </a:r>
                <a:endParaRPr lang="en-US" sz="900" dirty="0"/>
              </a:p>
            </p:txBody>
          </p:sp>
          <p:sp>
            <p:nvSpPr>
              <p:cNvPr id="104" name="Rectangle 91"/>
              <p:cNvSpPr>
                <a:spLocks noChangeArrowheads="1"/>
              </p:cNvSpPr>
              <p:nvPr/>
            </p:nvSpPr>
            <p:spPr bwMode="auto">
              <a:xfrm>
                <a:off x="1849102" y="4437449"/>
                <a:ext cx="634666" cy="215687"/>
              </a:xfrm>
              <a:prstGeom prst="rect">
                <a:avLst/>
              </a:prstGeom>
              <a:noFill/>
              <a:ln w="9525" algn="ctr">
                <a:solidFill>
                  <a:schemeClr val="tx1"/>
                </a:solidFill>
                <a:round/>
                <a:headEnd/>
                <a:tailEnd/>
              </a:ln>
            </p:spPr>
            <p:txBody>
              <a:bodyPr/>
              <a:lstStyle/>
              <a:p>
                <a:pPr algn="ctr">
                  <a:lnSpc>
                    <a:spcPts val="1000"/>
                  </a:lnSpc>
                </a:pPr>
                <a:r>
                  <a:rPr lang="en-US" sz="900" dirty="0" smtClean="0"/>
                  <a:t>STA2</a:t>
                </a:r>
                <a:endParaRPr lang="en-US" sz="900" dirty="0"/>
              </a:p>
            </p:txBody>
          </p:sp>
        </p:grpSp>
        <p:sp>
          <p:nvSpPr>
            <p:cNvPr id="106" name="TextBox 67"/>
            <p:cNvSpPr txBox="1">
              <a:spLocks noChangeArrowheads="1"/>
            </p:cNvSpPr>
            <p:nvPr/>
          </p:nvSpPr>
          <p:spPr bwMode="auto">
            <a:xfrm>
              <a:off x="4487165" y="3519665"/>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a:t>
              </a:r>
              <a:r>
                <a:rPr lang="en-US" sz="1050" dirty="0">
                  <a:solidFill>
                    <a:srgbClr val="0070C0"/>
                  </a:solidFill>
                </a:rPr>
                <a:t>2</a:t>
              </a:r>
            </a:p>
          </p:txBody>
        </p:sp>
        <p:sp>
          <p:nvSpPr>
            <p:cNvPr id="107" name="TextBox 67"/>
            <p:cNvSpPr txBox="1">
              <a:spLocks noChangeArrowheads="1"/>
            </p:cNvSpPr>
            <p:nvPr/>
          </p:nvSpPr>
          <p:spPr bwMode="auto">
            <a:xfrm>
              <a:off x="4487165" y="3846249"/>
              <a:ext cx="588891" cy="253916"/>
            </a:xfrm>
            <a:prstGeom prst="rect">
              <a:avLst/>
            </a:prstGeom>
            <a:noFill/>
            <a:ln w="9525">
              <a:noFill/>
              <a:miter lim="800000"/>
              <a:headEnd/>
              <a:tailEnd/>
            </a:ln>
          </p:spPr>
          <p:txBody>
            <a:bodyPr wrap="square">
              <a:spAutoFit/>
            </a:bodyPr>
            <a:lstStyle/>
            <a:p>
              <a:r>
                <a:rPr lang="en-US" sz="1050" dirty="0" smtClean="0">
                  <a:solidFill>
                    <a:srgbClr val="0070C0"/>
                  </a:solidFill>
                </a:rPr>
                <a:t>Link3</a:t>
              </a:r>
              <a:endParaRPr lang="en-US" sz="1050" dirty="0">
                <a:solidFill>
                  <a:srgbClr val="0070C0"/>
                </a:solidFill>
              </a:endParaRPr>
            </a:p>
          </p:txBody>
        </p:sp>
        <p:sp>
          <p:nvSpPr>
            <p:cNvPr id="11" name="Rectangle 10"/>
            <p:cNvSpPr/>
            <p:nvPr/>
          </p:nvSpPr>
          <p:spPr>
            <a:xfrm>
              <a:off x="5309080" y="2924945"/>
              <a:ext cx="2359264" cy="1511212"/>
            </a:xfrm>
            <a:prstGeom prst="rect">
              <a:avLst/>
            </a:prstGeom>
            <a:solidFill>
              <a:schemeClr val="bg1">
                <a:lumMod val="95000"/>
              </a:schemeClr>
            </a:solidFill>
            <a:ln>
              <a:solidFill>
                <a:srgbClr val="0070B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grpSp>
          <p:nvGrpSpPr>
            <p:cNvPr id="12" name="Group 11"/>
            <p:cNvGrpSpPr/>
            <p:nvPr/>
          </p:nvGrpSpPr>
          <p:grpSpPr>
            <a:xfrm>
              <a:off x="5633251" y="3137840"/>
              <a:ext cx="579894" cy="318098"/>
              <a:chOff x="523755" y="3061825"/>
              <a:chExt cx="613227" cy="361947"/>
            </a:xfrm>
          </p:grpSpPr>
          <p:cxnSp>
            <p:nvCxnSpPr>
              <p:cNvPr id="13"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14" name="Group 13"/>
              <p:cNvGrpSpPr/>
              <p:nvPr/>
            </p:nvGrpSpPr>
            <p:grpSpPr>
              <a:xfrm>
                <a:off x="523755" y="3061825"/>
                <a:ext cx="388398" cy="361947"/>
                <a:chOff x="1341880" y="2166700"/>
                <a:chExt cx="388398" cy="361947"/>
              </a:xfrm>
            </p:grpSpPr>
            <p:sp>
              <p:nvSpPr>
                <p:cNvPr id="15" name="Arc 14"/>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16" name="Group 15"/>
                <p:cNvGrpSpPr/>
                <p:nvPr/>
              </p:nvGrpSpPr>
              <p:grpSpPr>
                <a:xfrm>
                  <a:off x="1388977" y="2206575"/>
                  <a:ext cx="261786" cy="269927"/>
                  <a:chOff x="1388977" y="2206575"/>
                  <a:chExt cx="261786" cy="269927"/>
                </a:xfrm>
              </p:grpSpPr>
              <p:cxnSp>
                <p:nvCxnSpPr>
                  <p:cNvPr id="17" name="Straight Arrow Connector 16"/>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18" name="Arc 17"/>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19" name="Arc 18"/>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sp>
          <p:nvSpPr>
            <p:cNvPr id="20" name="Rectangle 91"/>
            <p:cNvSpPr>
              <a:spLocks noChangeArrowheads="1"/>
            </p:cNvSpPr>
            <p:nvPr/>
          </p:nvSpPr>
          <p:spPr bwMode="auto">
            <a:xfrm>
              <a:off x="6827895" y="3275706"/>
              <a:ext cx="705890" cy="940595"/>
            </a:xfrm>
            <a:prstGeom prst="rect">
              <a:avLst/>
            </a:prstGeom>
            <a:noFill/>
            <a:ln w="9525" algn="ctr">
              <a:solidFill>
                <a:schemeClr val="tx1"/>
              </a:solidFill>
              <a:round/>
              <a:headEnd/>
              <a:tailEnd/>
            </a:ln>
          </p:spPr>
          <p:txBody>
            <a:bodyPr/>
            <a:lstStyle/>
            <a:p>
              <a:pPr algn="ctr">
                <a:lnSpc>
                  <a:spcPts val="1000"/>
                </a:lnSpc>
              </a:pPr>
              <a:endParaRPr lang="en-US" sz="1000" dirty="0"/>
            </a:p>
            <a:p>
              <a:pPr algn="ctr">
                <a:lnSpc>
                  <a:spcPts val="1000"/>
                </a:lnSpc>
              </a:pPr>
              <a:endParaRPr lang="en-US" sz="1000" dirty="0"/>
            </a:p>
            <a:p>
              <a:pPr algn="ctr">
                <a:lnSpc>
                  <a:spcPts val="1000"/>
                </a:lnSpc>
              </a:pPr>
              <a:r>
                <a:rPr lang="en-US" sz="1000" dirty="0" smtClean="0"/>
                <a:t>AP MLD MAC</a:t>
              </a:r>
              <a:endParaRPr lang="en-US" sz="1000" u="sng" dirty="0"/>
            </a:p>
          </p:txBody>
        </p:sp>
        <p:sp>
          <p:nvSpPr>
            <p:cNvPr id="23" name="TextBox 22"/>
            <p:cNvSpPr txBox="1"/>
            <p:nvPr/>
          </p:nvSpPr>
          <p:spPr>
            <a:xfrm>
              <a:off x="6893255" y="2935529"/>
              <a:ext cx="775088" cy="276999"/>
            </a:xfrm>
            <a:prstGeom prst="rect">
              <a:avLst/>
            </a:prstGeom>
            <a:noFill/>
          </p:spPr>
          <p:txBody>
            <a:bodyPr wrap="square" rtlCol="0">
              <a:spAutoFit/>
            </a:bodyPr>
            <a:lstStyle/>
            <a:p>
              <a:r>
                <a:rPr lang="en-US" sz="1200" b="1" dirty="0" smtClean="0"/>
                <a:t>AP MLD</a:t>
              </a:r>
              <a:endParaRPr lang="en-US" sz="1200" b="1" dirty="0"/>
            </a:p>
          </p:txBody>
        </p:sp>
        <p:grpSp>
          <p:nvGrpSpPr>
            <p:cNvPr id="24" name="Group 23"/>
            <p:cNvGrpSpPr/>
            <p:nvPr/>
          </p:nvGrpSpPr>
          <p:grpSpPr>
            <a:xfrm>
              <a:off x="5617728" y="3477607"/>
              <a:ext cx="579894" cy="318098"/>
              <a:chOff x="523755" y="3061825"/>
              <a:chExt cx="613227" cy="361947"/>
            </a:xfrm>
          </p:grpSpPr>
          <p:cxnSp>
            <p:nvCxnSpPr>
              <p:cNvPr id="25"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26" name="Group 25"/>
              <p:cNvGrpSpPr/>
              <p:nvPr/>
            </p:nvGrpSpPr>
            <p:grpSpPr>
              <a:xfrm>
                <a:off x="523755" y="3061825"/>
                <a:ext cx="388398" cy="361947"/>
                <a:chOff x="1341880" y="2166700"/>
                <a:chExt cx="388398" cy="361947"/>
              </a:xfrm>
            </p:grpSpPr>
            <p:sp>
              <p:nvSpPr>
                <p:cNvPr id="27" name="Arc 26"/>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28" name="Group 27"/>
                <p:cNvGrpSpPr/>
                <p:nvPr/>
              </p:nvGrpSpPr>
              <p:grpSpPr>
                <a:xfrm>
                  <a:off x="1388977" y="2206575"/>
                  <a:ext cx="261786" cy="269927"/>
                  <a:chOff x="1388977" y="2206575"/>
                  <a:chExt cx="261786" cy="269927"/>
                </a:xfrm>
              </p:grpSpPr>
              <p:cxnSp>
                <p:nvCxnSpPr>
                  <p:cNvPr id="29" name="Straight Arrow Connector 28"/>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30" name="Arc 29"/>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31" name="Arc 30"/>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grpSp>
          <p:nvGrpSpPr>
            <p:cNvPr id="33" name="Group 32"/>
            <p:cNvGrpSpPr/>
            <p:nvPr/>
          </p:nvGrpSpPr>
          <p:grpSpPr>
            <a:xfrm>
              <a:off x="5626190" y="3866819"/>
              <a:ext cx="579894" cy="318098"/>
              <a:chOff x="523755" y="3061825"/>
              <a:chExt cx="613227" cy="361947"/>
            </a:xfrm>
          </p:grpSpPr>
          <p:cxnSp>
            <p:nvCxnSpPr>
              <p:cNvPr id="34" name="Straight Connector 56"/>
              <p:cNvCxnSpPr>
                <a:cxnSpLocks noChangeShapeType="1"/>
              </p:cNvCxnSpPr>
              <p:nvPr/>
            </p:nvCxnSpPr>
            <p:spPr bwMode="auto">
              <a:xfrm>
                <a:off x="691820" y="3347561"/>
                <a:ext cx="445162" cy="0"/>
              </a:xfrm>
              <a:prstGeom prst="line">
                <a:avLst/>
              </a:prstGeom>
              <a:noFill/>
              <a:ln w="28575" algn="ctr">
                <a:solidFill>
                  <a:schemeClr val="tx1"/>
                </a:solidFill>
                <a:round/>
                <a:headEnd/>
                <a:tailEnd/>
              </a:ln>
            </p:spPr>
          </p:cxnSp>
          <p:grpSp>
            <p:nvGrpSpPr>
              <p:cNvPr id="35" name="Group 34"/>
              <p:cNvGrpSpPr/>
              <p:nvPr/>
            </p:nvGrpSpPr>
            <p:grpSpPr>
              <a:xfrm>
                <a:off x="523755" y="3061825"/>
                <a:ext cx="388398" cy="361947"/>
                <a:chOff x="1341880" y="2166700"/>
                <a:chExt cx="388398" cy="361947"/>
              </a:xfrm>
            </p:grpSpPr>
            <p:sp>
              <p:nvSpPr>
                <p:cNvPr id="36" name="Arc 35"/>
                <p:cNvSpPr/>
                <p:nvPr/>
              </p:nvSpPr>
              <p:spPr bwMode="auto">
                <a:xfrm rot="18727180">
                  <a:off x="1355105" y="2153475"/>
                  <a:ext cx="361947" cy="388398"/>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nvGrpSpPr>
                <p:cNvPr id="37" name="Group 36"/>
                <p:cNvGrpSpPr/>
                <p:nvPr/>
              </p:nvGrpSpPr>
              <p:grpSpPr>
                <a:xfrm>
                  <a:off x="1388977" y="2206575"/>
                  <a:ext cx="261786" cy="269927"/>
                  <a:chOff x="1388977" y="2206575"/>
                  <a:chExt cx="261786" cy="269927"/>
                </a:xfrm>
              </p:grpSpPr>
              <p:cxnSp>
                <p:nvCxnSpPr>
                  <p:cNvPr id="38" name="Straight Arrow Connector 37"/>
                  <p:cNvCxnSpPr>
                    <a:cxnSpLocks noChangeShapeType="1"/>
                  </p:cNvCxnSpPr>
                  <p:nvPr/>
                </p:nvCxnSpPr>
                <p:spPr bwMode="auto">
                  <a:xfrm>
                    <a:off x="1517758" y="2341139"/>
                    <a:ext cx="0" cy="107934"/>
                  </a:xfrm>
                  <a:prstGeom prst="straightConnector1">
                    <a:avLst/>
                  </a:prstGeom>
                  <a:noFill/>
                  <a:ln w="28575" algn="ctr">
                    <a:solidFill>
                      <a:schemeClr val="tx1"/>
                    </a:solidFill>
                    <a:round/>
                    <a:headEnd type="oval" w="med" len="med"/>
                    <a:tailEnd/>
                  </a:ln>
                </p:spPr>
              </p:cxnSp>
              <p:sp>
                <p:nvSpPr>
                  <p:cNvPr id="39" name="Arc 38"/>
                  <p:cNvSpPr/>
                  <p:nvPr/>
                </p:nvSpPr>
                <p:spPr bwMode="auto">
                  <a:xfrm rot="18727180">
                    <a:off x="1384906" y="2210646"/>
                    <a:ext cx="269927" cy="261786"/>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sp>
                <p:nvSpPr>
                  <p:cNvPr id="40" name="Arc 39"/>
                  <p:cNvSpPr/>
                  <p:nvPr/>
                </p:nvSpPr>
                <p:spPr bwMode="auto">
                  <a:xfrm rot="18727180">
                    <a:off x="1434576" y="2258998"/>
                    <a:ext cx="184655" cy="186554"/>
                  </a:xfrm>
                  <a:prstGeom prst="arc">
                    <a:avLst/>
                  </a:prstGeom>
                  <a:noFill/>
                  <a:ln w="9525" cap="flat" cmpd="sng" algn="ctr">
                    <a:solidFill>
                      <a:schemeClr val="tx1"/>
                    </a:solidFill>
                    <a:prstDash val="solid"/>
                    <a:round/>
                    <a:headEnd type="none" w="med" len="med"/>
                    <a:tailEnd type="none" w="med" len="med"/>
                  </a:ln>
                  <a:effectLst/>
                </p:spPr>
                <p:txBody>
                  <a:bodyPr/>
                  <a:lstStyle/>
                  <a:p>
                    <a:pPr>
                      <a:defRPr/>
                    </a:pPr>
                    <a:endParaRPr lang="en-US" sz="1200"/>
                  </a:p>
                </p:txBody>
              </p:sp>
            </p:grpSp>
          </p:grpSp>
        </p:grpSp>
        <p:sp>
          <p:nvSpPr>
            <p:cNvPr id="42" name="Rectangle 91"/>
            <p:cNvSpPr>
              <a:spLocks noChangeArrowheads="1"/>
            </p:cNvSpPr>
            <p:nvPr/>
          </p:nvSpPr>
          <p:spPr bwMode="auto">
            <a:xfrm>
              <a:off x="6213681" y="3274621"/>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AP1</a:t>
              </a:r>
              <a:endParaRPr lang="en-US" sz="1000" dirty="0"/>
            </a:p>
          </p:txBody>
        </p:sp>
        <p:sp>
          <p:nvSpPr>
            <p:cNvPr id="108" name="Rectangle 91"/>
            <p:cNvSpPr>
              <a:spLocks noChangeArrowheads="1"/>
            </p:cNvSpPr>
            <p:nvPr/>
          </p:nvSpPr>
          <p:spPr bwMode="auto">
            <a:xfrm>
              <a:off x="6208105" y="3622424"/>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AP2</a:t>
              </a:r>
              <a:endParaRPr lang="en-US" sz="1000" dirty="0"/>
            </a:p>
          </p:txBody>
        </p:sp>
        <p:sp>
          <p:nvSpPr>
            <p:cNvPr id="109" name="Rectangle 91"/>
            <p:cNvSpPr>
              <a:spLocks noChangeArrowheads="1"/>
            </p:cNvSpPr>
            <p:nvPr/>
          </p:nvSpPr>
          <p:spPr bwMode="auto">
            <a:xfrm>
              <a:off x="6217303" y="4010344"/>
              <a:ext cx="613142" cy="205957"/>
            </a:xfrm>
            <a:prstGeom prst="rect">
              <a:avLst/>
            </a:prstGeom>
            <a:noFill/>
            <a:ln w="9525" algn="ctr">
              <a:solidFill>
                <a:schemeClr val="tx1"/>
              </a:solidFill>
              <a:round/>
              <a:headEnd/>
              <a:tailEnd/>
            </a:ln>
          </p:spPr>
          <p:txBody>
            <a:bodyPr/>
            <a:lstStyle/>
            <a:p>
              <a:pPr algn="ctr">
                <a:lnSpc>
                  <a:spcPts val="1000"/>
                </a:lnSpc>
              </a:pPr>
              <a:r>
                <a:rPr lang="en-US" sz="1000" dirty="0" smtClean="0"/>
                <a:t>AP3</a:t>
              </a:r>
              <a:endParaRPr lang="en-US" sz="1000" dirty="0"/>
            </a:p>
          </p:txBody>
        </p:sp>
        <p:cxnSp>
          <p:nvCxnSpPr>
            <p:cNvPr id="112" name="Straight Arrow Connector 111"/>
            <p:cNvCxnSpPr/>
            <p:nvPr/>
          </p:nvCxnSpPr>
          <p:spPr bwMode="auto">
            <a:xfrm>
              <a:off x="3933040" y="3402269"/>
              <a:ext cx="290331" cy="0"/>
            </a:xfrm>
            <a:prstGeom prst="straightConnector1">
              <a:avLst/>
            </a:prstGeom>
            <a:solidFill>
              <a:schemeClr val="accent1"/>
            </a:solidFill>
            <a:ln w="19050" cap="flat" cmpd="sng" algn="ctr">
              <a:solidFill>
                <a:schemeClr val="tx1"/>
              </a:solidFill>
              <a:prstDash val="solid"/>
              <a:round/>
              <a:headEnd type="triangle" w="med" len="med"/>
              <a:tailEnd type="triangle" w="med" len="med"/>
            </a:ln>
          </p:spPr>
        </p:cxnSp>
        <p:cxnSp>
          <p:nvCxnSpPr>
            <p:cNvPr id="173" name="Straight Arrow Connector 172"/>
            <p:cNvCxnSpPr/>
            <p:nvPr/>
          </p:nvCxnSpPr>
          <p:spPr bwMode="auto">
            <a:xfrm>
              <a:off x="3923928" y="3739336"/>
              <a:ext cx="290331" cy="0"/>
            </a:xfrm>
            <a:prstGeom prst="straightConnector1">
              <a:avLst/>
            </a:prstGeom>
            <a:solidFill>
              <a:schemeClr val="accent1"/>
            </a:solidFill>
            <a:ln w="19050" cap="flat" cmpd="sng" algn="ctr">
              <a:solidFill>
                <a:srgbClr val="FF0000"/>
              </a:solidFill>
              <a:prstDash val="solid"/>
              <a:round/>
              <a:headEnd type="triangle" w="med" len="med"/>
              <a:tailEnd type="triangle" w="med" len="med"/>
            </a:ln>
          </p:spPr>
        </p:cxnSp>
      </p:grpSp>
      <p:cxnSp>
        <p:nvCxnSpPr>
          <p:cNvPr id="174" name="Straight Arrow Connector 173"/>
          <p:cNvCxnSpPr/>
          <p:nvPr/>
        </p:nvCxnSpPr>
        <p:spPr bwMode="auto">
          <a:xfrm>
            <a:off x="3904846" y="5770096"/>
            <a:ext cx="295234" cy="310815"/>
          </a:xfrm>
          <a:prstGeom prst="straightConnector1">
            <a:avLst/>
          </a:prstGeom>
          <a:solidFill>
            <a:schemeClr val="accent1"/>
          </a:solidFill>
          <a:ln w="19050" cap="flat" cmpd="sng" algn="ctr">
            <a:solidFill>
              <a:srgbClr val="FF0000"/>
            </a:solidFill>
            <a:prstDash val="solid"/>
            <a:round/>
            <a:headEnd type="triangle" w="med" len="med"/>
            <a:tailEnd type="triangle" w="med" len="med"/>
          </a:ln>
        </p:spPr>
      </p:cxnSp>
      <p:sp>
        <p:nvSpPr>
          <p:cNvPr id="180" name="TextBox 179"/>
          <p:cNvSpPr txBox="1"/>
          <p:nvPr/>
        </p:nvSpPr>
        <p:spPr>
          <a:xfrm>
            <a:off x="755576" y="3776130"/>
            <a:ext cx="1279068" cy="276999"/>
          </a:xfrm>
          <a:prstGeom prst="rect">
            <a:avLst/>
          </a:prstGeom>
          <a:noFill/>
        </p:spPr>
        <p:txBody>
          <a:bodyPr wrap="none" rtlCol="0">
            <a:spAutoFit/>
          </a:bodyPr>
          <a:lstStyle/>
          <a:p>
            <a:r>
              <a:rPr lang="en-US" b="1" dirty="0" smtClean="0"/>
              <a:t>Initial ML Setup</a:t>
            </a:r>
            <a:endParaRPr lang="en-US" b="1" dirty="0"/>
          </a:p>
        </p:txBody>
      </p:sp>
      <p:sp>
        <p:nvSpPr>
          <p:cNvPr id="181" name="TextBox 180"/>
          <p:cNvSpPr txBox="1"/>
          <p:nvPr/>
        </p:nvSpPr>
        <p:spPr>
          <a:xfrm>
            <a:off x="834269" y="5600273"/>
            <a:ext cx="1112356" cy="276999"/>
          </a:xfrm>
          <a:prstGeom prst="rect">
            <a:avLst/>
          </a:prstGeom>
          <a:noFill/>
        </p:spPr>
        <p:txBody>
          <a:bodyPr wrap="none" rtlCol="0">
            <a:spAutoFit/>
          </a:bodyPr>
          <a:lstStyle/>
          <a:p>
            <a:r>
              <a:rPr lang="en-US" b="1" dirty="0" smtClean="0"/>
              <a:t>ML Switching</a:t>
            </a:r>
            <a:endParaRPr lang="en-US" b="1" dirty="0"/>
          </a:p>
        </p:txBody>
      </p:sp>
    </p:spTree>
    <p:extLst>
      <p:ext uri="{BB962C8B-B14F-4D97-AF65-F5344CB8AC3E}">
        <p14:creationId xmlns:p14="http://schemas.microsoft.com/office/powerpoint/2010/main" val="863161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smtClean="0">
                <a:ea typeface="Gulim" panose="020B0600000101010101" charset="-127"/>
              </a:rPr>
              <a:t>A Proposal </a:t>
            </a:r>
            <a:r>
              <a:rPr lang="en-US" altLang="ko-KR" dirty="0">
                <a:ea typeface="Gulim" panose="020B0600000101010101" charset="-127"/>
              </a:rPr>
              <a:t>of ML </a:t>
            </a:r>
            <a:r>
              <a:rPr lang="en-US" altLang="ko-KR" dirty="0" smtClean="0">
                <a:ea typeface="Gulim" panose="020B0600000101010101" charset="-127"/>
              </a:rPr>
              <a:t>Setup (3)</a:t>
            </a:r>
            <a:endParaRPr lang="en-US" altLang="ko-KR" dirty="0">
              <a:ea typeface="Gulim" panose="020B0600000101010101" charset="-127"/>
            </a:endParaRPr>
          </a:p>
        </p:txBody>
      </p:sp>
      <p:sp>
        <p:nvSpPr>
          <p:cNvPr id="3" name="内容占位符 2"/>
          <p:cNvSpPr>
            <a:spLocks noGrp="1"/>
          </p:cNvSpPr>
          <p:nvPr>
            <p:ph idx="1"/>
          </p:nvPr>
        </p:nvSpPr>
        <p:spPr>
          <a:xfrm>
            <a:off x="666368" y="1649315"/>
            <a:ext cx="7772400" cy="4155949"/>
          </a:xfrm>
        </p:spPr>
        <p:txBody>
          <a:bodyPr/>
          <a:lstStyle/>
          <a:p>
            <a:pPr marL="342900" lvl="1" indent="-342900">
              <a:buChar char="•"/>
            </a:pPr>
            <a:r>
              <a:rPr lang="en-US" altLang="ko-KR" b="1" dirty="0" smtClean="0">
                <a:ea typeface="Gulim" panose="020B0600000101010101" charset="-127"/>
                <a:cs typeface="+mn-cs"/>
              </a:rPr>
              <a:t>MLD and Link State </a:t>
            </a:r>
          </a:p>
          <a:p>
            <a:pPr lvl="1"/>
            <a:r>
              <a:rPr lang="en-US" altLang="ko-KR" sz="1600" dirty="0" smtClean="0">
                <a:ea typeface="Gulim" panose="020B0600000101010101" charset="-127"/>
              </a:rPr>
              <a:t>For MLD level, the non-AP MLD may be in the state of </a:t>
            </a:r>
          </a:p>
          <a:p>
            <a:pPr lvl="2"/>
            <a:r>
              <a:rPr lang="en-US" altLang="ko-KR" sz="1600" dirty="0" smtClean="0">
                <a:ea typeface="Gulim" panose="020B0600000101010101" charset="-127"/>
              </a:rPr>
              <a:t>Unassociated:  the non-AP MLD does not associate with an AP MLD </a:t>
            </a:r>
          </a:p>
          <a:p>
            <a:pPr lvl="3"/>
            <a:r>
              <a:rPr lang="en-US" altLang="ko-KR" sz="1400" dirty="0" smtClean="0">
                <a:ea typeface="Gulim" panose="020B0600000101010101" charset="-127"/>
              </a:rPr>
              <a:t>The non-AP MLD operates </a:t>
            </a:r>
            <a:r>
              <a:rPr lang="en-US" altLang="ko-KR" sz="1400" dirty="0">
                <a:ea typeface="Gulim" panose="020B0600000101010101" charset="-127"/>
              </a:rPr>
              <a:t>on at least one </a:t>
            </a:r>
            <a:r>
              <a:rPr lang="en-US" altLang="ko-KR" sz="1400" dirty="0" smtClean="0">
                <a:ea typeface="Gulim" panose="020B0600000101010101" charset="-127"/>
              </a:rPr>
              <a:t>link. </a:t>
            </a:r>
          </a:p>
          <a:p>
            <a:pPr lvl="3"/>
            <a:r>
              <a:rPr lang="en-US" altLang="ko-KR" sz="1400" dirty="0" smtClean="0">
                <a:ea typeface="Gulim" panose="020B0600000101010101" charset="-127"/>
              </a:rPr>
              <a:t>The non-AP MLD can only transmit a management frame to the AP MLD on an operation link.</a:t>
            </a:r>
          </a:p>
          <a:p>
            <a:pPr lvl="2"/>
            <a:r>
              <a:rPr lang="en-US" altLang="ko-KR" sz="1600" dirty="0" smtClean="0">
                <a:ea typeface="Gulim" panose="020B0600000101010101" charset="-127"/>
              </a:rPr>
              <a:t>Associated:  the non-AP MLD has associated with the AP MLD and operates on at least one link.</a:t>
            </a:r>
          </a:p>
          <a:p>
            <a:pPr lvl="3"/>
            <a:r>
              <a:rPr lang="en-US" altLang="ko-KR" sz="1400" dirty="0">
                <a:ea typeface="Gulim" panose="020B0600000101010101" charset="-127"/>
              </a:rPr>
              <a:t>The non-AP MLD can </a:t>
            </a:r>
            <a:r>
              <a:rPr lang="en-US" altLang="ko-KR" sz="1400" dirty="0" smtClean="0">
                <a:ea typeface="Gulim" panose="020B0600000101010101" charset="-127"/>
              </a:rPr>
              <a:t>transmit any frame </a:t>
            </a:r>
            <a:r>
              <a:rPr lang="en-US" altLang="ko-KR" sz="1400" dirty="0">
                <a:ea typeface="Gulim" panose="020B0600000101010101" charset="-127"/>
              </a:rPr>
              <a:t>to the AP MLD on an operation link(s</a:t>
            </a:r>
            <a:r>
              <a:rPr lang="en-US" altLang="ko-KR" sz="1400" dirty="0" smtClean="0">
                <a:ea typeface="Gulim" panose="020B0600000101010101" charset="-127"/>
              </a:rPr>
              <a:t>).</a:t>
            </a:r>
          </a:p>
          <a:p>
            <a:pPr lvl="2"/>
            <a:endParaRPr lang="en-US" altLang="ko-KR" sz="1600" dirty="0" smtClean="0">
              <a:ea typeface="Gulim" panose="020B0600000101010101" charset="-127"/>
            </a:endParaRPr>
          </a:p>
          <a:p>
            <a:pPr lvl="1"/>
            <a:r>
              <a:rPr lang="en-US" altLang="ko-KR" sz="1600" dirty="0" smtClean="0">
                <a:ea typeface="Gulim" panose="020B0600000101010101" charset="-127"/>
              </a:rPr>
              <a:t>For Link level, </a:t>
            </a:r>
            <a:r>
              <a:rPr lang="en-US" altLang="ko-KR" sz="1600" dirty="0">
                <a:ea typeface="Gulim" panose="020B0600000101010101" charset="-127"/>
              </a:rPr>
              <a:t>a</a:t>
            </a:r>
            <a:r>
              <a:rPr lang="en-US" altLang="ko-KR" sz="1600" dirty="0" smtClean="0">
                <a:ea typeface="Gulim" panose="020B0600000101010101" charset="-127"/>
              </a:rPr>
              <a:t> link after ML setup may be in the state of  </a:t>
            </a:r>
          </a:p>
          <a:p>
            <a:pPr lvl="2"/>
            <a:r>
              <a:rPr lang="en-US" altLang="ko-KR" sz="1600" dirty="0">
                <a:ea typeface="Gulim" panose="020B0600000101010101" charset="-127"/>
              </a:rPr>
              <a:t>Link </a:t>
            </a:r>
            <a:r>
              <a:rPr lang="en-US" altLang="ko-KR" sz="1600" dirty="0" smtClean="0">
                <a:ea typeface="Gulim" panose="020B0600000101010101" charset="-127"/>
              </a:rPr>
              <a:t>Enabled:  the link is assigned to a STA and in the ML operation </a:t>
            </a:r>
          </a:p>
          <a:p>
            <a:pPr lvl="2"/>
            <a:r>
              <a:rPr lang="en-US" altLang="ko-KR" sz="1600" dirty="0" smtClean="0">
                <a:ea typeface="Gulim" panose="020B0600000101010101" charset="-127"/>
              </a:rPr>
              <a:t>Link Disabled: the link is unassigned to a STA and not in the ML operation</a:t>
            </a:r>
            <a:endParaRPr lang="en-US" altLang="ko-KR" sz="1600" dirty="0">
              <a:ea typeface="Gulim" panose="020B0600000101010101" charset="-127"/>
            </a:endParaRPr>
          </a:p>
          <a:p>
            <a:pPr lvl="1"/>
            <a:endParaRPr lang="en-US" altLang="ko-KR" sz="1800" dirty="0">
              <a:ea typeface="Gulim" panose="020B0600000101010101" charset="-127"/>
            </a:endParaRPr>
          </a:p>
          <a:p>
            <a:pPr lvl="1"/>
            <a:endParaRPr lang="en-US" altLang="ko-KR" dirty="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6" name="Footer Placeholder 5"/>
          <p:cNvSpPr>
            <a:spLocks noGrp="1"/>
          </p:cNvSpPr>
          <p:nvPr>
            <p:ph type="ftr" sz="quarter" idx="10"/>
          </p:nvPr>
        </p:nvSpPr>
        <p:spPr>
          <a:xfrm>
            <a:off x="6914633" y="6475413"/>
            <a:ext cx="1629292" cy="184666"/>
          </a:xfrm>
        </p:spPr>
        <p:txBody>
          <a:bodyPr/>
          <a:lstStyle/>
          <a:p>
            <a:pPr>
              <a:defRPr/>
            </a:pPr>
            <a:r>
              <a:rPr lang="en-US" altLang="zh-CN" dirty="0" smtClean="0"/>
              <a:t>Yonggang Fang, etc., ZTE</a:t>
            </a:r>
            <a:endParaRPr lang="en-US" altLang="zh-CN" dirty="0"/>
          </a:p>
        </p:txBody>
      </p:sp>
    </p:spTree>
    <p:extLst>
      <p:ext uri="{BB962C8B-B14F-4D97-AF65-F5344CB8AC3E}">
        <p14:creationId xmlns:p14="http://schemas.microsoft.com/office/powerpoint/2010/main" val="3681017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1279</Words>
  <Application>Microsoft Office PowerPoint</Application>
  <PresentationFormat>On-screen Show (4:3)</PresentationFormat>
  <Paragraphs>171</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Gulim</vt:lpstr>
      <vt:lpstr>宋体</vt:lpstr>
      <vt:lpstr>Times New Roman</vt:lpstr>
      <vt:lpstr>802-11-Submission</vt:lpstr>
      <vt:lpstr>PowerPoint Presentation</vt:lpstr>
      <vt:lpstr>Abstract</vt:lpstr>
      <vt:lpstr>Association in Baseline [1]</vt:lpstr>
      <vt:lpstr>Association in Baseline [1]</vt:lpstr>
      <vt:lpstr>802.11be Framework</vt:lpstr>
      <vt:lpstr>ML Operation Issues</vt:lpstr>
      <vt:lpstr>A Proposal of ML Setup (1)  </vt:lpstr>
      <vt:lpstr>A Proposal of ML Setup (2) </vt:lpstr>
      <vt:lpstr>A Proposal of ML Setup (3)</vt:lpstr>
      <vt:lpstr>Summary </vt:lpstr>
      <vt:lpstr>Straw Polls  </vt:lpstr>
      <vt:lpstr>Straw Polls  </vt:lpstr>
      <vt:lpstr>References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2020-08-06T18:09:42Z</dcterms:modified>
</cp:coreProperties>
</file>