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318" r:id="rId3"/>
    <p:sldId id="443" r:id="rId4"/>
    <p:sldId id="430" r:id="rId5"/>
    <p:sldId id="460" r:id="rId6"/>
    <p:sldId id="461" r:id="rId7"/>
    <p:sldId id="463" r:id="rId8"/>
    <p:sldId id="452" r:id="rId9"/>
    <p:sldId id="454" r:id="rId10"/>
    <p:sldId id="455" r:id="rId11"/>
    <p:sldId id="456" r:id="rId12"/>
    <p:sldId id="458" r:id="rId13"/>
    <p:sldId id="457" r:id="rId14"/>
    <p:sldId id="453" r:id="rId15"/>
    <p:sldId id="459" r:id="rId16"/>
    <p:sldId id="326" r:id="rId17"/>
    <p:sldId id="348" r:id="rId18"/>
    <p:sldId id="462" r:id="rId1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8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6" autoAdjust="0"/>
    <p:restoredTop sz="99567" autoAdjust="0"/>
  </p:normalViewPr>
  <p:slideViewPr>
    <p:cSldViewPr>
      <p:cViewPr varScale="1">
        <p:scale>
          <a:sx n="112" d="100"/>
          <a:sy n="112" d="100"/>
        </p:scale>
        <p:origin x="492" y="96"/>
      </p:cViewPr>
      <p:guideLst>
        <p:guide orient="horz" pos="2160"/>
        <p:guide pos="2880"/>
      </p:guideLst>
    </p:cSldViewPr>
  </p:slideViewPr>
  <p:outlineViewPr>
    <p:cViewPr>
      <p:scale>
        <a:sx n="33" d="100"/>
        <a:sy n="33" d="100"/>
      </p:scale>
      <p:origin x="12" y="114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802.11-yy/1778r0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802.11-yy/1778r0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dirty="0"/>
              <a:t>doc.: IEEE 802.11-yy/1778r0</a:t>
            </a:r>
          </a:p>
        </p:txBody>
      </p:sp>
      <p:sp>
        <p:nvSpPr>
          <p:cNvPr id="11267" name="Rectangle 3"/>
          <p:cNvSpPr>
            <a:spLocks noGrp="1" noChangeArrowheads="1"/>
          </p:cNvSpPr>
          <p:nvPr>
            <p:ph type="dt" sz="quarter" idx="1"/>
          </p:nvPr>
        </p:nvSpPr>
        <p:spPr/>
        <p:txBody>
          <a:bodyPr/>
          <a:lstStyle/>
          <a:p>
            <a:pPr>
              <a:defRPr/>
            </a:pPr>
            <a:r>
              <a:rPr lang="en-US"/>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224694" cy="276999"/>
          </a:xfrm>
          <a:ln/>
        </p:spPr>
        <p:txBody>
          <a:bodyPr/>
          <a:lstStyle>
            <a:lvl1pPr>
              <a:defRPr/>
            </a:lvl1pPr>
          </a:lstStyle>
          <a:p>
            <a:pPr>
              <a:defRPr/>
            </a:pPr>
            <a:r>
              <a:rPr lang="en-US" dirty="0"/>
              <a:t>August 2020</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 David Goodall (Morse Micro)</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August 2020</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 David Goodall (Morse Micro)</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August 2020</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 David Goodall (Morse Micro)</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
        <p:nvSpPr>
          <p:cNvPr id="5" name="Rectangle 5"/>
          <p:cNvSpPr>
            <a:spLocks noGrp="1" noChangeArrowheads="1"/>
          </p:cNvSpPr>
          <p:nvPr>
            <p:ph type="ftr" sz="quarter" idx="11"/>
          </p:nvPr>
        </p:nvSpPr>
        <p:spPr>
          <a:xfrm>
            <a:off x="4781677" y="6475413"/>
            <a:ext cx="3762248" cy="184666"/>
          </a:xfrm>
          <a:ln/>
        </p:spPr>
        <p:txBody>
          <a:bodyPr/>
          <a:lstStyle>
            <a:lvl1pPr>
              <a:defRPr/>
            </a:lvl1pPr>
          </a:lstStyle>
          <a:p>
            <a:pPr>
              <a:defRPr/>
            </a:pPr>
            <a:r>
              <a:rPr lang="en-US" dirty="0" smtClean="0"/>
              <a:t>Matthew Fischer (Broadcom), David Goodall (Morse Micro)</a:t>
            </a:r>
            <a:endParaRPr lang="en-US" dirty="0"/>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224694" cy="276999"/>
          </a:xfrm>
          <a:ln/>
        </p:spPr>
        <p:txBody>
          <a:bodyPr/>
          <a:lstStyle>
            <a:lvl1pPr>
              <a:defRPr/>
            </a:lvl1pPr>
          </a:lstStyle>
          <a:p>
            <a:pPr>
              <a:defRPr/>
            </a:pPr>
            <a:r>
              <a:rPr lang="en-US" dirty="0"/>
              <a:t>August 2020</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 David Goodall (Morse Micro)</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August 2020</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 David Goodall (Morse Micro)</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August 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 David Goodall (Morse Micro)</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dirty="0"/>
              <a:t>August 2020</a:t>
            </a: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Matthew Fischer (Broadcom), David Goodall (Morse Micro)</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dirty="0"/>
              <a:t>August 2020</a:t>
            </a: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Matthew Fischer (Broadcom), David Goodall (Morse Micro)</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a:t>August 2020</a:t>
            </a: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Matthew Fischer (Broadcom), David Goodall (Morse Micro)</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August 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 David Goodall (Morse Micro)</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August 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 David Goodall (Morse Micro)</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August 2020</a:t>
            </a:r>
          </a:p>
        </p:txBody>
      </p:sp>
      <p:sp>
        <p:nvSpPr>
          <p:cNvPr id="1029" name="Rectangle 5"/>
          <p:cNvSpPr>
            <a:spLocks noGrp="1" noChangeArrowheads="1"/>
          </p:cNvSpPr>
          <p:nvPr>
            <p:ph type="ftr" sz="quarter" idx="3"/>
          </p:nvPr>
        </p:nvSpPr>
        <p:spPr bwMode="auto">
          <a:xfrm>
            <a:off x="4781677" y="6475413"/>
            <a:ext cx="37622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Matthew Fischer (Broadcom), David Goodall (Morse Micro)</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59830" y="332601"/>
            <a:ext cx="3385670"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802.11-20/1182r2</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fischer@broadcom.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ecodocdb.dk/download/2787323d-d104/20171483EU.pdf" TargetMode="External"/><Relationship Id="rId2" Type="http://schemas.openxmlformats.org/officeDocument/2006/relationships/hyperlink" Target="https://op.europa.eu/en/publication-detail/-/publication/ed3648d1-83e0-11e7-b5c6-01aa75ed71a1" TargetMode="External"/><Relationship Id="rId1" Type="http://schemas.openxmlformats.org/officeDocument/2006/relationships/slideLayout" Target="../slideLayouts/slideLayout2.xml"/><Relationship Id="rId5" Type="http://schemas.openxmlformats.org/officeDocument/2006/relationships/hyperlink" Target="https://www.erodocdb.dk/download/913676aa-f35b/EC%20Decision%202018%201538.pdf" TargetMode="External"/><Relationship Id="rId4" Type="http://schemas.openxmlformats.org/officeDocument/2006/relationships/hyperlink" Target="https://op.europa.eu/en/publication-detail/-/publication/7aa9ee9d-d053-11e8-9424-01aa75ed71a1/language-en/format-PDF/source-142398249"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224694" cy="276999"/>
          </a:xfrm>
        </p:spPr>
        <p:txBody>
          <a:bodyPr/>
          <a:lstStyle/>
          <a:p>
            <a:pPr>
              <a:defRPr/>
            </a:pPr>
            <a:r>
              <a:rPr lang="en-US" dirty="0"/>
              <a:t>August 2020</a:t>
            </a:r>
          </a:p>
        </p:txBody>
      </p:sp>
      <p:sp>
        <p:nvSpPr>
          <p:cNvPr id="1028" name="Footer Placeholder 4"/>
          <p:cNvSpPr>
            <a:spLocks noGrp="1"/>
          </p:cNvSpPr>
          <p:nvPr>
            <p:ph type="ftr" sz="quarter" idx="11"/>
          </p:nvPr>
        </p:nvSpPr>
        <p:spPr>
          <a:xfrm>
            <a:off x="4781677" y="6475413"/>
            <a:ext cx="3762248" cy="184666"/>
          </a:xfrm>
        </p:spPr>
        <p:txBody>
          <a:bodyPr/>
          <a:lstStyle/>
          <a:p>
            <a:pPr>
              <a:defRPr/>
            </a:pPr>
            <a:r>
              <a:rPr lang="en-US" dirty="0" smtClean="0"/>
              <a:t>Matthew Fischer (Broadcom), David Goodall (Morse Micro)</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altLang="zh-CN" dirty="0"/>
              <a:t>S1G EU New Band</a:t>
            </a:r>
            <a:endParaRPr lang="en-US"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2020-08-04</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graphicFrame>
        <p:nvGraphicFramePr>
          <p:cNvPr id="8" name="Table 7">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1065434513"/>
              </p:ext>
            </p:extLst>
          </p:nvPr>
        </p:nvGraphicFramePr>
        <p:xfrm>
          <a:off x="228598" y="2998720"/>
          <a:ext cx="8763001" cy="1389443"/>
        </p:xfrm>
        <a:graphic>
          <a:graphicData uri="http://schemas.openxmlformats.org/drawingml/2006/table">
            <a:tbl>
              <a:tblPr firstRow="1" bandRow="1">
                <a:tableStyleId>{21E4AEA4-8DFA-4A89-87EB-49C32662AFE0}</a:tableStyleId>
              </a:tblPr>
              <a:tblGrid>
                <a:gridCol w="2032602">
                  <a:extLst>
                    <a:ext uri="{9D8B030D-6E8A-4147-A177-3AD203B41FA5}">
                      <a16:colId xmlns:a16="http://schemas.microsoft.com/office/drawing/2014/main" val="20000"/>
                    </a:ext>
                  </a:extLst>
                </a:gridCol>
                <a:gridCol w="1015400">
                  <a:extLst>
                    <a:ext uri="{9D8B030D-6E8A-4147-A177-3AD203B41FA5}">
                      <a16:colId xmlns:a16="http://schemas.microsoft.com/office/drawing/2014/main" val="20001"/>
                    </a:ext>
                  </a:extLst>
                </a:gridCol>
                <a:gridCol w="2282071">
                  <a:extLst>
                    <a:ext uri="{9D8B030D-6E8A-4147-A177-3AD203B41FA5}">
                      <a16:colId xmlns:a16="http://schemas.microsoft.com/office/drawing/2014/main" val="20002"/>
                    </a:ext>
                  </a:extLst>
                </a:gridCol>
                <a:gridCol w="813062">
                  <a:extLst>
                    <a:ext uri="{9D8B030D-6E8A-4147-A177-3AD203B41FA5}">
                      <a16:colId xmlns:a16="http://schemas.microsoft.com/office/drawing/2014/main" val="20003"/>
                    </a:ext>
                  </a:extLst>
                </a:gridCol>
                <a:gridCol w="2619866">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99884">
                <a:tc>
                  <a:txBody>
                    <a:bodyPr/>
                    <a:lstStyle/>
                    <a:p>
                      <a:pPr algn="ctr"/>
                      <a:r>
                        <a:rPr lang="en-US" sz="1100" dirty="0"/>
                        <a:t>Matthew Fischer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sz="1100" dirty="0"/>
                        <a:t>Broadcom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it-IT" sz="1100" kern="1200" dirty="0">
                          <a:solidFill>
                            <a:schemeClr val="dk1"/>
                          </a:solidFill>
                          <a:latin typeface="+mn-lt"/>
                          <a:ea typeface="+mn-ea"/>
                          <a:cs typeface="+mn-cs"/>
                        </a:rPr>
                        <a:t>250 Innovation Dr, San Jose, CA 95134</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hlinkClick r:id="rId3"/>
                        </a:rPr>
                        <a:t>Matthew.fischer@broadcom.com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2587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9628373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David Goodall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Morse Micro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a:t>In </a:t>
                      </a:r>
                      <a:r>
                        <a:rPr lang="en-US" sz="1100" dirty="0" smtClean="0"/>
                        <a:t>quarantine,</a:t>
                      </a:r>
                      <a:r>
                        <a:rPr lang="en-US" sz="1100" baseline="0" dirty="0" smtClean="0"/>
                        <a:t> on a desert island</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a:t>dave@morsemicro.com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74054553"/>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Of S1G Operating Classes (2)</a:t>
            </a:r>
          </a:p>
        </p:txBody>
      </p:sp>
      <p:sp>
        <p:nvSpPr>
          <p:cNvPr id="3" name="Content Placeholder 2"/>
          <p:cNvSpPr>
            <a:spLocks noGrp="1"/>
          </p:cNvSpPr>
          <p:nvPr>
            <p:ph idx="1"/>
          </p:nvPr>
        </p:nvSpPr>
        <p:spPr>
          <a:xfrm>
            <a:off x="685800" y="5257800"/>
            <a:ext cx="7772400" cy="914400"/>
          </a:xfrm>
        </p:spPr>
        <p:txBody>
          <a:bodyPr/>
          <a:lstStyle/>
          <a:p>
            <a:r>
              <a:rPr lang="en-US" dirty="0"/>
              <a:t>Table E-5—S1G operating classes</a:t>
            </a:r>
          </a:p>
          <a:p>
            <a:r>
              <a:rPr lang="en-US" dirty="0"/>
              <a:t>Currently, only S1G operating classes 6 and 7 are defined for the EU</a:t>
            </a:r>
          </a:p>
        </p:txBody>
      </p:sp>
      <p:sp>
        <p:nvSpPr>
          <p:cNvPr id="4" name="Date Placeholder 3"/>
          <p:cNvSpPr>
            <a:spLocks noGrp="1"/>
          </p:cNvSpPr>
          <p:nvPr>
            <p:ph type="dt" sz="half" idx="10"/>
          </p:nvPr>
        </p:nvSpPr>
        <p:spPr>
          <a:xfrm>
            <a:off x="696913" y="332601"/>
            <a:ext cx="1224694" cy="276999"/>
          </a:xfrm>
        </p:spPr>
        <p:txBody>
          <a:bodyPr/>
          <a:lstStyle/>
          <a:p>
            <a:r>
              <a:rPr lang="en-US" dirty="0"/>
              <a:t>August 2020</a:t>
            </a:r>
          </a:p>
        </p:txBody>
      </p:sp>
      <p:sp>
        <p:nvSpPr>
          <p:cNvPr id="5" name="Footer Placeholder 4"/>
          <p:cNvSpPr>
            <a:spLocks noGrp="1"/>
          </p:cNvSpPr>
          <p:nvPr>
            <p:ph type="ftr" sz="quarter" idx="11"/>
          </p:nvPr>
        </p:nvSpPr>
        <p:spPr>
          <a:xfrm>
            <a:off x="4781677" y="6475413"/>
            <a:ext cx="3762248" cy="184666"/>
          </a:xfrm>
        </p:spPr>
        <p:txBody>
          <a:bodyPr/>
          <a:lstStyle/>
          <a:p>
            <a:r>
              <a:rPr lang="en-US" dirty="0" smtClean="0"/>
              <a:t>Matthew Fischer (Broadcom), David Goodall (Morse Micro)</a:t>
            </a:r>
            <a:endParaRPr lang="en-US" dirty="0"/>
          </a:p>
        </p:txBody>
      </p:sp>
      <p:sp>
        <p:nvSpPr>
          <p:cNvPr id="6" name="Slide Number Placeholder 5"/>
          <p:cNvSpPr>
            <a:spLocks noGrp="1"/>
          </p:cNvSpPr>
          <p:nvPr>
            <p:ph type="sldNum" sz="quarter" idx="12"/>
          </p:nvPr>
        </p:nvSpPr>
        <p:spPr/>
        <p:txBody>
          <a:bodyPr/>
          <a:lstStyle/>
          <a:p>
            <a:r>
              <a:rPr lang="en-US"/>
              <a:t>Slide </a:t>
            </a:r>
            <a:fld id="{C1789BC7-C074-42CC-ADF8-5107DF6BD1C1}" type="slidenum">
              <a:rPr lang="en-US" smtClean="0"/>
              <a:pPr/>
              <a:t>10</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1203096288"/>
              </p:ext>
            </p:extLst>
          </p:nvPr>
        </p:nvGraphicFramePr>
        <p:xfrm>
          <a:off x="762001" y="2209800"/>
          <a:ext cx="7543802" cy="2931160"/>
        </p:xfrm>
        <a:graphic>
          <a:graphicData uri="http://schemas.openxmlformats.org/drawingml/2006/table">
            <a:tbl>
              <a:tblPr firstRow="1" bandRow="1">
                <a:tableStyleId>{5C22544A-7EE6-4342-B048-85BDC9FD1C3A}</a:tableStyleId>
              </a:tblPr>
              <a:tblGrid>
                <a:gridCol w="914399">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gridCol w="762000">
                  <a:extLst>
                    <a:ext uri="{9D8B030D-6E8A-4147-A177-3AD203B41FA5}">
                      <a16:colId xmlns:a16="http://schemas.microsoft.com/office/drawing/2014/main" val="20003"/>
                    </a:ext>
                  </a:extLst>
                </a:gridCol>
                <a:gridCol w="990600">
                  <a:extLst>
                    <a:ext uri="{9D8B030D-6E8A-4147-A177-3AD203B41FA5}">
                      <a16:colId xmlns:a16="http://schemas.microsoft.com/office/drawing/2014/main" val="20004"/>
                    </a:ext>
                  </a:extLst>
                </a:gridCol>
                <a:gridCol w="2057400">
                  <a:extLst>
                    <a:ext uri="{9D8B030D-6E8A-4147-A177-3AD203B41FA5}">
                      <a16:colId xmlns:a16="http://schemas.microsoft.com/office/drawing/2014/main" val="20005"/>
                    </a:ext>
                  </a:extLst>
                </a:gridCol>
                <a:gridCol w="990603">
                  <a:extLst>
                    <a:ext uri="{9D8B030D-6E8A-4147-A177-3AD203B41FA5}">
                      <a16:colId xmlns:a16="http://schemas.microsoft.com/office/drawing/2014/main" val="20006"/>
                    </a:ext>
                  </a:extLst>
                </a:gridCol>
              </a:tblGrid>
              <a:tr h="370840">
                <a:tc>
                  <a:txBody>
                    <a:bodyPr/>
                    <a:lstStyle/>
                    <a:p>
                      <a:pPr algn="ctr"/>
                      <a:r>
                        <a:rPr lang="en-US" sz="1200" dirty="0"/>
                        <a:t>S1G operating class</a:t>
                      </a:r>
                    </a:p>
                  </a:txBody>
                  <a:tcPr/>
                </a:tc>
                <a:tc>
                  <a:txBody>
                    <a:bodyPr/>
                    <a:lstStyle/>
                    <a:p>
                      <a:pPr algn="ctr"/>
                      <a:r>
                        <a:rPr lang="en-US" sz="1200" dirty="0"/>
                        <a:t>Global operating Class (See Table E-4)</a:t>
                      </a:r>
                    </a:p>
                  </a:txBody>
                  <a:tcPr/>
                </a:tc>
                <a:tc>
                  <a:txBody>
                    <a:bodyPr/>
                    <a:lstStyle/>
                    <a:p>
                      <a:pPr algn="ctr"/>
                      <a:r>
                        <a:rPr lang="en-US" sz="1200" dirty="0"/>
                        <a:t>Channel starting</a:t>
                      </a:r>
                      <a:r>
                        <a:rPr lang="en-US" sz="1200" baseline="0" dirty="0"/>
                        <a:t> frequency (GHz)</a:t>
                      </a:r>
                      <a:endParaRPr lang="en-US" sz="1200" dirty="0"/>
                    </a:p>
                  </a:txBody>
                  <a:tcPr/>
                </a:tc>
                <a:tc>
                  <a:txBody>
                    <a:bodyPr/>
                    <a:lstStyle/>
                    <a:p>
                      <a:pPr algn="ctr"/>
                      <a:r>
                        <a:rPr lang="en-US" sz="1200" dirty="0"/>
                        <a:t>Channel spacing</a:t>
                      </a:r>
                      <a:r>
                        <a:rPr lang="en-US" sz="1200" baseline="0" dirty="0"/>
                        <a:t> (MHz)</a:t>
                      </a:r>
                      <a:endParaRPr lang="en-US" sz="1200" dirty="0"/>
                    </a:p>
                  </a:txBody>
                  <a:tcPr/>
                </a:tc>
                <a:tc>
                  <a:txBody>
                    <a:bodyPr/>
                    <a:lstStyle/>
                    <a:p>
                      <a:pPr algn="ctr"/>
                      <a:r>
                        <a:rPr lang="en-US" sz="1200" dirty="0"/>
                        <a:t>Channel center frequency index</a:t>
                      </a:r>
                    </a:p>
                  </a:txBody>
                  <a:tcPr/>
                </a:tc>
                <a:tc>
                  <a:txBody>
                    <a:bodyPr/>
                    <a:lstStyle/>
                    <a:p>
                      <a:pPr algn="ctr"/>
                      <a:r>
                        <a:rPr lang="en-US" sz="1200" dirty="0"/>
                        <a:t>CCA Level Classification</a:t>
                      </a:r>
                    </a:p>
                  </a:txBody>
                  <a:tcPr/>
                </a:tc>
                <a:tc>
                  <a:txBody>
                    <a:bodyPr/>
                    <a:lstStyle/>
                    <a:p>
                      <a:pPr algn="ctr"/>
                      <a:r>
                        <a:rPr lang="en-US" sz="1200" dirty="0"/>
                        <a:t>Behavior limits set</a:t>
                      </a:r>
                    </a:p>
                  </a:txBody>
                  <a:tcPr/>
                </a:tc>
                <a:extLst>
                  <a:ext uri="{0D108BD9-81ED-4DB2-BD59-A6C34878D82A}">
                    <a16:rowId xmlns:a16="http://schemas.microsoft.com/office/drawing/2014/main" val="10000"/>
                  </a:ext>
                </a:extLst>
              </a:tr>
              <a:tr h="365760">
                <a:tc rowSpan="2">
                  <a:txBody>
                    <a:bodyPr/>
                    <a:lstStyle/>
                    <a:p>
                      <a:pPr algn="ctr"/>
                      <a:r>
                        <a:rPr lang="en-US" sz="1200" dirty="0"/>
                        <a:t>4 (United States)</a:t>
                      </a:r>
                    </a:p>
                  </a:txBody>
                  <a:tcPr/>
                </a:tc>
                <a:tc rowSpan="2">
                  <a:txBody>
                    <a:bodyPr/>
                    <a:lstStyle/>
                    <a:p>
                      <a:pPr algn="ctr"/>
                      <a:r>
                        <a:rPr lang="en-US" sz="1200" dirty="0"/>
                        <a:t>71</a:t>
                      </a:r>
                    </a:p>
                  </a:txBody>
                  <a:tcPr/>
                </a:tc>
                <a:tc rowSpan="2">
                  <a:txBody>
                    <a:bodyPr/>
                    <a:lstStyle/>
                    <a:p>
                      <a:pPr algn="ctr"/>
                      <a:r>
                        <a:rPr lang="en-US" sz="1200" dirty="0"/>
                        <a:t>0.902</a:t>
                      </a:r>
                    </a:p>
                  </a:txBody>
                  <a:tcPr/>
                </a:tc>
                <a:tc rowSpan="2">
                  <a:txBody>
                    <a:bodyPr/>
                    <a:lstStyle/>
                    <a:p>
                      <a:pPr algn="ctr"/>
                      <a:r>
                        <a:rPr lang="en-US" sz="1200" dirty="0"/>
                        <a:t>8</a:t>
                      </a:r>
                    </a:p>
                  </a:txBody>
                  <a:tcPr/>
                </a:tc>
                <a:tc>
                  <a:txBody>
                    <a:bodyPr/>
                    <a:lstStyle/>
                    <a:p>
                      <a:pPr algn="ctr"/>
                      <a:r>
                        <a:rPr lang="en-US" sz="1200" dirty="0"/>
                        <a:t>44</a:t>
                      </a:r>
                      <a:endParaRPr lang="en-US" sz="1200" u="sng" dirty="0"/>
                    </a:p>
                  </a:txBody>
                  <a:tcPr/>
                </a:tc>
                <a:tc>
                  <a:txBody>
                    <a:bodyPr/>
                    <a:lstStyle/>
                    <a:p>
                      <a:pPr algn="ctr"/>
                      <a:r>
                        <a:rPr lang="en-US" sz="1200" dirty="0"/>
                        <a:t>Type 1 (920-928 MHz)</a:t>
                      </a:r>
                    </a:p>
                  </a:txBody>
                  <a:tcPr/>
                </a:tc>
                <a:tc rowSpan="2">
                  <a:txBody>
                    <a:bodyPr/>
                    <a:lstStyle/>
                    <a:p>
                      <a:pPr algn="ctr"/>
                      <a:r>
                        <a:rPr lang="en-US" sz="1200" b="0" i="0" u="none" strike="noStrike" kern="1200" baseline="0" dirty="0">
                          <a:solidFill>
                            <a:schemeClr val="dk1"/>
                          </a:solidFill>
                          <a:latin typeface="+mn-lt"/>
                          <a:ea typeface="+mn-ea"/>
                          <a:cs typeface="+mn-cs"/>
                        </a:rPr>
                        <a:t>-</a:t>
                      </a:r>
                      <a:endParaRPr lang="en-US" sz="1000" dirty="0"/>
                    </a:p>
                  </a:txBody>
                  <a:tcPr/>
                </a:tc>
                <a:extLst>
                  <a:ext uri="{0D108BD9-81ED-4DB2-BD59-A6C34878D82A}">
                    <a16:rowId xmlns:a16="http://schemas.microsoft.com/office/drawing/2014/main" val="10001"/>
                  </a:ext>
                </a:extLst>
              </a:tr>
              <a:tr h="294640">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sz="1200" u="none" dirty="0"/>
                        <a:t>12, 28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Type 2 (904-920 MHz)</a:t>
                      </a:r>
                    </a:p>
                    <a:p>
                      <a:endParaRPr lang="en-US" sz="1200" dirty="0"/>
                    </a:p>
                  </a:txBody>
                  <a:tcPr/>
                </a:tc>
                <a:tc vMerge="1">
                  <a:txBody>
                    <a:bodyPr/>
                    <a:lstStyle/>
                    <a:p>
                      <a:endParaRPr lang="en-US"/>
                    </a:p>
                  </a:txBody>
                  <a:tcPr/>
                </a:tc>
                <a:extLst>
                  <a:ext uri="{0D108BD9-81ED-4DB2-BD59-A6C34878D82A}">
                    <a16:rowId xmlns:a16="http://schemas.microsoft.com/office/drawing/2014/main" val="4294604141"/>
                  </a:ext>
                </a:extLst>
              </a:tr>
              <a:tr h="370840">
                <a:tc>
                  <a:txBody>
                    <a:bodyPr/>
                    <a:lstStyle/>
                    <a:p>
                      <a:pPr algn="ctr"/>
                      <a:r>
                        <a:rPr lang="en-US" sz="1200" dirty="0"/>
                        <a:t>5</a:t>
                      </a:r>
                      <a:r>
                        <a:rPr lang="en-US" sz="1200" baseline="0" dirty="0"/>
                        <a:t> (United States)</a:t>
                      </a:r>
                      <a:endParaRPr lang="en-US" sz="1200" dirty="0"/>
                    </a:p>
                  </a:txBody>
                  <a:tcPr/>
                </a:tc>
                <a:tc>
                  <a:txBody>
                    <a:bodyPr/>
                    <a:lstStyle/>
                    <a:p>
                      <a:pPr algn="ctr"/>
                      <a:r>
                        <a:rPr lang="en-US" sz="1200" dirty="0"/>
                        <a:t>72</a:t>
                      </a:r>
                    </a:p>
                  </a:txBody>
                  <a:tcPr/>
                </a:tc>
                <a:tc>
                  <a:txBody>
                    <a:bodyPr/>
                    <a:lstStyle/>
                    <a:p>
                      <a:pPr algn="ctr"/>
                      <a:r>
                        <a:rPr lang="en-US" sz="1200" dirty="0"/>
                        <a:t>0.902</a:t>
                      </a:r>
                    </a:p>
                  </a:txBody>
                  <a:tcPr/>
                </a:tc>
                <a:tc>
                  <a:txBody>
                    <a:bodyPr/>
                    <a:lstStyle/>
                    <a:p>
                      <a:pPr algn="ctr"/>
                      <a:r>
                        <a:rPr lang="en-US" sz="1200" dirty="0"/>
                        <a:t>16</a:t>
                      </a:r>
                    </a:p>
                  </a:txBody>
                  <a:tcPr/>
                </a:tc>
                <a:tc>
                  <a:txBody>
                    <a:bodyPr/>
                    <a:lstStyle/>
                    <a:p>
                      <a:pPr algn="ctr"/>
                      <a:r>
                        <a:rPr lang="en-US" sz="1200" dirty="0"/>
                        <a:t>20</a:t>
                      </a:r>
                      <a:endParaRPr lang="en-US" sz="1200" u="sng" dirty="0"/>
                    </a:p>
                  </a:txBody>
                  <a:tcPr/>
                </a:tc>
                <a:tc>
                  <a:txBody>
                    <a:bodyPr/>
                    <a:lstStyle/>
                    <a:p>
                      <a:pPr algn="ctr"/>
                      <a:r>
                        <a:rPr lang="en-US" sz="1200" dirty="0"/>
                        <a:t>Type 2 (904-920 MHz)</a:t>
                      </a:r>
                    </a:p>
                  </a:txBody>
                  <a:tcPr/>
                </a:tc>
                <a:tc>
                  <a:txBody>
                    <a:bodyPr/>
                    <a:lstStyle/>
                    <a:p>
                      <a:pPr algn="ctr"/>
                      <a:r>
                        <a:rPr lang="en-US" sz="1200" b="0" i="0" u="none" strike="noStrike" kern="1200" baseline="0" dirty="0">
                          <a:solidFill>
                            <a:schemeClr val="dk1"/>
                          </a:solidFill>
                          <a:latin typeface="+mn-lt"/>
                          <a:ea typeface="+mn-ea"/>
                          <a:cs typeface="+mn-cs"/>
                        </a:rPr>
                        <a:t>-</a:t>
                      </a:r>
                      <a:endParaRPr lang="en-US" sz="1000" dirty="0"/>
                    </a:p>
                  </a:txBody>
                  <a:tcPr/>
                </a:tc>
                <a:extLst>
                  <a:ext uri="{0D108BD9-81ED-4DB2-BD59-A6C34878D82A}">
                    <a16:rowId xmlns:a16="http://schemas.microsoft.com/office/drawing/2014/main" val="10002"/>
                  </a:ext>
                </a:extLst>
              </a:tr>
              <a:tr h="370840">
                <a:tc>
                  <a:txBody>
                    <a:bodyPr/>
                    <a:lstStyle/>
                    <a:p>
                      <a:pPr algn="ctr"/>
                      <a:r>
                        <a:rPr lang="en-US" sz="1200" dirty="0"/>
                        <a:t>6 (Europe)</a:t>
                      </a:r>
                    </a:p>
                  </a:txBody>
                  <a:tcPr/>
                </a:tc>
                <a:tc>
                  <a:txBody>
                    <a:bodyPr/>
                    <a:lstStyle/>
                    <a:p>
                      <a:pPr algn="ctr"/>
                      <a:r>
                        <a:rPr lang="en-US" sz="1200" dirty="0"/>
                        <a:t>66</a:t>
                      </a:r>
                    </a:p>
                  </a:txBody>
                  <a:tcPr/>
                </a:tc>
                <a:tc>
                  <a:txBody>
                    <a:bodyPr/>
                    <a:lstStyle/>
                    <a:p>
                      <a:pPr algn="ctr"/>
                      <a:r>
                        <a:rPr lang="en-US" sz="1200" dirty="0"/>
                        <a:t>0.863</a:t>
                      </a:r>
                    </a:p>
                  </a:txBody>
                  <a:tcPr/>
                </a:tc>
                <a:tc>
                  <a:txBody>
                    <a:bodyPr/>
                    <a:lstStyle/>
                    <a:p>
                      <a:pPr algn="ctr"/>
                      <a:r>
                        <a:rPr lang="en-US" sz="1200" dirty="0"/>
                        <a:t>1</a:t>
                      </a:r>
                    </a:p>
                  </a:txBody>
                  <a:tcPr/>
                </a:tc>
                <a:tc>
                  <a:txBody>
                    <a:bodyPr/>
                    <a:lstStyle/>
                    <a:p>
                      <a:pPr algn="ctr"/>
                      <a:r>
                        <a:rPr lang="en-US" sz="1200" dirty="0"/>
                        <a:t>1, 3, 5, 7, 9</a:t>
                      </a:r>
                      <a:endParaRPr lang="en-US" sz="1200" u="sng" dirty="0"/>
                    </a:p>
                  </a:txBody>
                  <a:tcPr/>
                </a:tc>
                <a:tc>
                  <a:txBody>
                    <a:bodyPr/>
                    <a:lstStyle/>
                    <a:p>
                      <a:pPr algn="ctr"/>
                      <a:r>
                        <a:rPr lang="en-US" sz="1200" dirty="0"/>
                        <a:t>Type 1 (863-868 MHz)</a:t>
                      </a:r>
                    </a:p>
                  </a:txBody>
                  <a:tcPr/>
                </a:tc>
                <a:tc>
                  <a:txBody>
                    <a:bodyPr/>
                    <a:lstStyle/>
                    <a:p>
                      <a:pPr algn="ctr"/>
                      <a:r>
                        <a:rPr lang="en-US" sz="1200" b="0" i="0" u="none" strike="noStrike" kern="1200" baseline="0" dirty="0">
                          <a:solidFill>
                            <a:schemeClr val="dk1"/>
                          </a:solidFill>
                          <a:latin typeface="+mn-lt"/>
                          <a:ea typeface="+mn-ea"/>
                          <a:cs typeface="+mn-cs"/>
                        </a:rPr>
                        <a:t>-</a:t>
                      </a:r>
                    </a:p>
                  </a:txBody>
                  <a:tcPr/>
                </a:tc>
                <a:extLst>
                  <a:ext uri="{0D108BD9-81ED-4DB2-BD59-A6C34878D82A}">
                    <a16:rowId xmlns:a16="http://schemas.microsoft.com/office/drawing/2014/main" val="10003"/>
                  </a:ext>
                </a:extLst>
              </a:tr>
              <a:tr h="370840">
                <a:tc>
                  <a:txBody>
                    <a:bodyPr/>
                    <a:lstStyle/>
                    <a:p>
                      <a:pPr algn="ctr"/>
                      <a:r>
                        <a:rPr lang="en-US" sz="1200" dirty="0"/>
                        <a:t>7 (Europe)</a:t>
                      </a:r>
                    </a:p>
                  </a:txBody>
                  <a:tcPr/>
                </a:tc>
                <a:tc>
                  <a:txBody>
                    <a:bodyPr/>
                    <a:lstStyle/>
                    <a:p>
                      <a:pPr algn="ctr"/>
                      <a:r>
                        <a:rPr lang="en-US" sz="1200" dirty="0"/>
                        <a:t>67</a:t>
                      </a:r>
                    </a:p>
                  </a:txBody>
                  <a:tcPr/>
                </a:tc>
                <a:tc>
                  <a:txBody>
                    <a:bodyPr/>
                    <a:lstStyle/>
                    <a:p>
                      <a:pPr algn="ctr"/>
                      <a:r>
                        <a:rPr lang="en-US" sz="1200" dirty="0"/>
                        <a:t>0.863</a:t>
                      </a:r>
                    </a:p>
                  </a:txBody>
                  <a:tcPr/>
                </a:tc>
                <a:tc>
                  <a:txBody>
                    <a:bodyPr/>
                    <a:lstStyle/>
                    <a:p>
                      <a:pPr algn="ctr"/>
                      <a:r>
                        <a:rPr lang="en-US" sz="1200" dirty="0"/>
                        <a:t>2</a:t>
                      </a:r>
                    </a:p>
                  </a:txBody>
                  <a:tcPr/>
                </a:tc>
                <a:tc>
                  <a:txBody>
                    <a:bodyPr/>
                    <a:lstStyle/>
                    <a:p>
                      <a:pPr algn="ctr"/>
                      <a:r>
                        <a:rPr lang="en-US" sz="1200" u="none" dirty="0"/>
                        <a:t>2, 6</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Type 1 (863-868 MHz)</a:t>
                      </a:r>
                    </a:p>
                    <a:p>
                      <a:pPr algn="ctr"/>
                      <a:endParaRPr lang="en-US" sz="1200" dirty="0"/>
                    </a:p>
                  </a:txBody>
                  <a:tcPr/>
                </a:tc>
                <a:tc>
                  <a:txBody>
                    <a:bodyPr/>
                    <a:lstStyle/>
                    <a:p>
                      <a:pPr algn="ctr"/>
                      <a:r>
                        <a:rPr lang="en-US" sz="1200" b="0" i="0" u="none" strike="noStrike" kern="1200" baseline="0" dirty="0">
                          <a:solidFill>
                            <a:schemeClr val="dk1"/>
                          </a:solidFill>
                          <a:latin typeface="+mn-lt"/>
                          <a:ea typeface="+mn-ea"/>
                          <a:cs typeface="+mn-cs"/>
                        </a:rPr>
                        <a:t>-</a:t>
                      </a:r>
                    </a:p>
                  </a:txBody>
                  <a:tcPr/>
                </a:tc>
                <a:extLst>
                  <a:ext uri="{0D108BD9-81ED-4DB2-BD59-A6C34878D82A}">
                    <a16:rowId xmlns:a16="http://schemas.microsoft.com/office/drawing/2014/main" val="2073585518"/>
                  </a:ext>
                </a:extLst>
              </a:tr>
            </a:tbl>
          </a:graphicData>
        </a:graphic>
      </p:graphicFrame>
      <p:sp>
        <p:nvSpPr>
          <p:cNvPr id="13" name="Content Placeholder 2"/>
          <p:cNvSpPr txBox="1">
            <a:spLocks/>
          </p:cNvSpPr>
          <p:nvPr/>
        </p:nvSpPr>
        <p:spPr bwMode="auto">
          <a:xfrm>
            <a:off x="685800" y="1752600"/>
            <a:ext cx="7772400" cy="914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a:t>How to find S1G channels:</a:t>
            </a:r>
          </a:p>
        </p:txBody>
      </p:sp>
      <p:sp>
        <p:nvSpPr>
          <p:cNvPr id="9" name="Oval 8"/>
          <p:cNvSpPr/>
          <p:nvPr/>
        </p:nvSpPr>
        <p:spPr bwMode="auto">
          <a:xfrm>
            <a:off x="4191000" y="2970213"/>
            <a:ext cx="1143000" cy="2170747"/>
          </a:xfrm>
          <a:prstGeom prst="ellipse">
            <a:avLst/>
          </a:prstGeom>
          <a:noFill/>
          <a:ln w="38100" cap="flat" cmpd="sng" algn="ctr">
            <a:solidFill>
              <a:srgbClr val="00B0F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10" name="Straight Arrow Connector 9"/>
          <p:cNvCxnSpPr/>
          <p:nvPr/>
        </p:nvCxnSpPr>
        <p:spPr bwMode="auto">
          <a:xfrm flipV="1">
            <a:off x="5181600" y="2023428"/>
            <a:ext cx="1600200" cy="1176972"/>
          </a:xfrm>
          <a:prstGeom prst="straightConnector1">
            <a:avLst/>
          </a:prstGeom>
          <a:solidFill>
            <a:schemeClr val="accent1"/>
          </a:solidFill>
          <a:ln w="28575" cap="flat" cmpd="sng" algn="ctr">
            <a:solidFill>
              <a:srgbClr val="00B0F0"/>
            </a:solidFill>
            <a:prstDash val="solid"/>
            <a:round/>
            <a:headEnd type="triangle" w="med" len="med"/>
            <a:tailEnd type="none" w="med" len="med"/>
          </a:ln>
          <a:effectLst/>
        </p:spPr>
      </p:cxnSp>
      <p:sp>
        <p:nvSpPr>
          <p:cNvPr id="11" name="TextBox 10"/>
          <p:cNvSpPr txBox="1"/>
          <p:nvPr/>
        </p:nvSpPr>
        <p:spPr>
          <a:xfrm>
            <a:off x="6019800" y="1637347"/>
            <a:ext cx="2634054" cy="369332"/>
          </a:xfrm>
          <a:prstGeom prst="rect">
            <a:avLst/>
          </a:prstGeom>
          <a:noFill/>
        </p:spPr>
        <p:txBody>
          <a:bodyPr wrap="none" rtlCol="0">
            <a:spAutoFit/>
          </a:bodyPr>
          <a:lstStyle/>
          <a:p>
            <a:r>
              <a:rPr lang="en-US" sz="1800" b="1" dirty="0">
                <a:solidFill>
                  <a:srgbClr val="00B0F0"/>
                </a:solidFill>
              </a:rPr>
              <a:t>S1G Channel Numbers!</a:t>
            </a:r>
          </a:p>
        </p:txBody>
      </p:sp>
    </p:spTree>
    <p:extLst>
      <p:ext uri="{BB962C8B-B14F-4D97-AF65-F5344CB8AC3E}">
        <p14:creationId xmlns:p14="http://schemas.microsoft.com/office/powerpoint/2010/main" val="29395334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a:t>Where Does the New EU Band Fit? (1)</a:t>
            </a:r>
          </a:p>
        </p:txBody>
      </p:sp>
      <p:sp>
        <p:nvSpPr>
          <p:cNvPr id="3" name="Content Placeholder 2"/>
          <p:cNvSpPr>
            <a:spLocks noGrp="1"/>
          </p:cNvSpPr>
          <p:nvPr>
            <p:ph idx="1"/>
          </p:nvPr>
        </p:nvSpPr>
        <p:spPr/>
        <p:txBody>
          <a:bodyPr/>
          <a:lstStyle/>
          <a:p>
            <a:r>
              <a:rPr lang="en-US" dirty="0"/>
              <a:t>Only two S1G operating classes currently defined for the EU</a:t>
            </a:r>
          </a:p>
          <a:p>
            <a:pPr lvl="1"/>
            <a:r>
              <a:rPr lang="en-US" dirty="0"/>
              <a:t>They share a starting frequency which is different from the new one</a:t>
            </a:r>
          </a:p>
          <a:p>
            <a:pPr lvl="1"/>
            <a:r>
              <a:rPr lang="en-US" dirty="0"/>
              <a:t>They share a channel number system/set/organization (with each other)</a:t>
            </a:r>
          </a:p>
          <a:p>
            <a:pPr lvl="2"/>
            <a:r>
              <a:rPr lang="en-US" dirty="0"/>
              <a:t>Two classes exist because channel widths are different: 1 v 2 MHz</a:t>
            </a:r>
          </a:p>
          <a:p>
            <a:pPr lvl="2"/>
            <a:r>
              <a:rPr lang="en-US" dirty="0"/>
              <a:t>As noted further above, 2 MHz should be removed</a:t>
            </a:r>
          </a:p>
          <a:p>
            <a:r>
              <a:rPr lang="en-US" dirty="0"/>
              <a:t>Some countries have multiple starting frequencies, i.e. “bands”</a:t>
            </a:r>
          </a:p>
          <a:p>
            <a:pPr lvl="1"/>
            <a:r>
              <a:rPr lang="en-US" dirty="0"/>
              <a:t>China, Singapore</a:t>
            </a:r>
          </a:p>
          <a:p>
            <a:pPr lvl="1"/>
            <a:r>
              <a:rPr lang="en-US" dirty="0"/>
              <a:t>Both of them restart the numbering for each “band” (i.e. class)</a:t>
            </a:r>
          </a:p>
          <a:p>
            <a:pPr lvl="1"/>
            <a:r>
              <a:rPr lang="en-US" dirty="0"/>
              <a:t>See next slide</a:t>
            </a:r>
          </a:p>
        </p:txBody>
      </p:sp>
      <p:sp>
        <p:nvSpPr>
          <p:cNvPr id="4" name="Date Placeholder 3"/>
          <p:cNvSpPr>
            <a:spLocks noGrp="1"/>
          </p:cNvSpPr>
          <p:nvPr>
            <p:ph type="dt" sz="half" idx="10"/>
          </p:nvPr>
        </p:nvSpPr>
        <p:spPr>
          <a:xfrm>
            <a:off x="696913" y="332601"/>
            <a:ext cx="1224694" cy="276999"/>
          </a:xfrm>
        </p:spPr>
        <p:txBody>
          <a:bodyPr/>
          <a:lstStyle/>
          <a:p>
            <a:r>
              <a:rPr lang="en-US" dirty="0"/>
              <a:t>August 2020</a:t>
            </a:r>
          </a:p>
        </p:txBody>
      </p:sp>
      <p:sp>
        <p:nvSpPr>
          <p:cNvPr id="5" name="Footer Placeholder 4"/>
          <p:cNvSpPr>
            <a:spLocks noGrp="1"/>
          </p:cNvSpPr>
          <p:nvPr>
            <p:ph type="ftr" sz="quarter" idx="11"/>
          </p:nvPr>
        </p:nvSpPr>
        <p:spPr>
          <a:xfrm>
            <a:off x="4781677" y="6475413"/>
            <a:ext cx="3762248" cy="184666"/>
          </a:xfrm>
        </p:spPr>
        <p:txBody>
          <a:bodyPr/>
          <a:lstStyle/>
          <a:p>
            <a:r>
              <a:rPr lang="en-US" dirty="0" smtClean="0"/>
              <a:t>Matthew Fischer (Broadcom), David Goodall (Morse Micro)</a:t>
            </a:r>
            <a:endParaRPr lang="en-US" dirty="0"/>
          </a:p>
        </p:txBody>
      </p:sp>
      <p:sp>
        <p:nvSpPr>
          <p:cNvPr id="6" name="Slide Number Placeholder 5"/>
          <p:cNvSpPr>
            <a:spLocks noGrp="1"/>
          </p:cNvSpPr>
          <p:nvPr>
            <p:ph type="sldNum" sz="quarter" idx="12"/>
          </p:nvPr>
        </p:nvSpPr>
        <p:spPr/>
        <p:txBody>
          <a:bodyPr/>
          <a:lstStyle/>
          <a:p>
            <a:r>
              <a:rPr lang="en-US"/>
              <a:t>Slide </a:t>
            </a:r>
            <a:fld id="{C1789BC7-C074-42CC-ADF8-5107DF6BD1C1}" type="slidenum">
              <a:rPr lang="en-US" smtClean="0"/>
              <a:pPr/>
              <a:t>11</a:t>
            </a:fld>
            <a:endParaRPr lang="en-US"/>
          </a:p>
        </p:txBody>
      </p:sp>
    </p:spTree>
    <p:extLst>
      <p:ext uri="{BB962C8B-B14F-4D97-AF65-F5344CB8AC3E}">
        <p14:creationId xmlns:p14="http://schemas.microsoft.com/office/powerpoint/2010/main" val="26966075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Of S1G Operating Classes (3)</a:t>
            </a:r>
          </a:p>
        </p:txBody>
      </p:sp>
      <p:sp>
        <p:nvSpPr>
          <p:cNvPr id="4" name="Date Placeholder 3"/>
          <p:cNvSpPr>
            <a:spLocks noGrp="1"/>
          </p:cNvSpPr>
          <p:nvPr>
            <p:ph type="dt" sz="half" idx="10"/>
          </p:nvPr>
        </p:nvSpPr>
        <p:spPr>
          <a:xfrm>
            <a:off x="696913" y="332601"/>
            <a:ext cx="1224694" cy="276999"/>
          </a:xfrm>
        </p:spPr>
        <p:txBody>
          <a:bodyPr/>
          <a:lstStyle/>
          <a:p>
            <a:r>
              <a:rPr lang="en-US" dirty="0"/>
              <a:t>August 2020</a:t>
            </a:r>
          </a:p>
        </p:txBody>
      </p:sp>
      <p:sp>
        <p:nvSpPr>
          <p:cNvPr id="5" name="Footer Placeholder 4"/>
          <p:cNvSpPr>
            <a:spLocks noGrp="1"/>
          </p:cNvSpPr>
          <p:nvPr>
            <p:ph type="ftr" sz="quarter" idx="11"/>
          </p:nvPr>
        </p:nvSpPr>
        <p:spPr>
          <a:xfrm>
            <a:off x="4781677" y="6475413"/>
            <a:ext cx="3762248" cy="184666"/>
          </a:xfrm>
        </p:spPr>
        <p:txBody>
          <a:bodyPr/>
          <a:lstStyle/>
          <a:p>
            <a:r>
              <a:rPr lang="en-US" dirty="0" smtClean="0"/>
              <a:t>Matthew Fischer (Broadcom), David Goodall (Morse Micro)</a:t>
            </a:r>
            <a:endParaRPr lang="en-US" dirty="0"/>
          </a:p>
        </p:txBody>
      </p:sp>
      <p:sp>
        <p:nvSpPr>
          <p:cNvPr id="6" name="Slide Number Placeholder 5"/>
          <p:cNvSpPr>
            <a:spLocks noGrp="1"/>
          </p:cNvSpPr>
          <p:nvPr>
            <p:ph type="sldNum" sz="quarter" idx="12"/>
          </p:nvPr>
        </p:nvSpPr>
        <p:spPr/>
        <p:txBody>
          <a:bodyPr/>
          <a:lstStyle/>
          <a:p>
            <a:r>
              <a:rPr lang="en-US"/>
              <a:t>Slide </a:t>
            </a:r>
            <a:fld id="{C1789BC7-C074-42CC-ADF8-5107DF6BD1C1}" type="slidenum">
              <a:rPr lang="en-US" smtClean="0"/>
              <a:pPr/>
              <a:t>12</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3817376018"/>
              </p:ext>
            </p:extLst>
          </p:nvPr>
        </p:nvGraphicFramePr>
        <p:xfrm>
          <a:off x="838199" y="2362200"/>
          <a:ext cx="7543802" cy="3886200"/>
        </p:xfrm>
        <a:graphic>
          <a:graphicData uri="http://schemas.openxmlformats.org/drawingml/2006/table">
            <a:tbl>
              <a:tblPr firstRow="1" bandRow="1">
                <a:tableStyleId>{5C22544A-7EE6-4342-B048-85BDC9FD1C3A}</a:tableStyleId>
              </a:tblPr>
              <a:tblGrid>
                <a:gridCol w="914399">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gridCol w="762000">
                  <a:extLst>
                    <a:ext uri="{9D8B030D-6E8A-4147-A177-3AD203B41FA5}">
                      <a16:colId xmlns:a16="http://schemas.microsoft.com/office/drawing/2014/main" val="20003"/>
                    </a:ext>
                  </a:extLst>
                </a:gridCol>
                <a:gridCol w="990600">
                  <a:extLst>
                    <a:ext uri="{9D8B030D-6E8A-4147-A177-3AD203B41FA5}">
                      <a16:colId xmlns:a16="http://schemas.microsoft.com/office/drawing/2014/main" val="20004"/>
                    </a:ext>
                  </a:extLst>
                </a:gridCol>
                <a:gridCol w="2057400">
                  <a:extLst>
                    <a:ext uri="{9D8B030D-6E8A-4147-A177-3AD203B41FA5}">
                      <a16:colId xmlns:a16="http://schemas.microsoft.com/office/drawing/2014/main" val="20005"/>
                    </a:ext>
                  </a:extLst>
                </a:gridCol>
                <a:gridCol w="990603">
                  <a:extLst>
                    <a:ext uri="{9D8B030D-6E8A-4147-A177-3AD203B41FA5}">
                      <a16:colId xmlns:a16="http://schemas.microsoft.com/office/drawing/2014/main" val="20006"/>
                    </a:ext>
                  </a:extLst>
                </a:gridCol>
              </a:tblGrid>
              <a:tr h="370840">
                <a:tc>
                  <a:txBody>
                    <a:bodyPr/>
                    <a:lstStyle/>
                    <a:p>
                      <a:pPr algn="ctr"/>
                      <a:r>
                        <a:rPr lang="en-US" sz="1200" dirty="0"/>
                        <a:t>S1G operating class</a:t>
                      </a:r>
                    </a:p>
                  </a:txBody>
                  <a:tcPr/>
                </a:tc>
                <a:tc>
                  <a:txBody>
                    <a:bodyPr/>
                    <a:lstStyle/>
                    <a:p>
                      <a:pPr algn="ctr"/>
                      <a:r>
                        <a:rPr lang="en-US" sz="1200" dirty="0"/>
                        <a:t>Global operating Class (See Table E-4)</a:t>
                      </a:r>
                    </a:p>
                  </a:txBody>
                  <a:tcPr/>
                </a:tc>
                <a:tc>
                  <a:txBody>
                    <a:bodyPr/>
                    <a:lstStyle/>
                    <a:p>
                      <a:pPr algn="ctr"/>
                      <a:r>
                        <a:rPr lang="en-US" sz="1200" dirty="0"/>
                        <a:t>Channel starting</a:t>
                      </a:r>
                      <a:r>
                        <a:rPr lang="en-US" sz="1200" baseline="0" dirty="0"/>
                        <a:t> frequency (GHz)</a:t>
                      </a:r>
                      <a:endParaRPr lang="en-US" sz="1200" dirty="0"/>
                    </a:p>
                  </a:txBody>
                  <a:tcPr/>
                </a:tc>
                <a:tc>
                  <a:txBody>
                    <a:bodyPr/>
                    <a:lstStyle/>
                    <a:p>
                      <a:pPr algn="ctr"/>
                      <a:r>
                        <a:rPr lang="en-US" sz="1200" dirty="0"/>
                        <a:t>Channel spacing</a:t>
                      </a:r>
                      <a:r>
                        <a:rPr lang="en-US" sz="1200" baseline="0" dirty="0"/>
                        <a:t> (MHz)</a:t>
                      </a:r>
                      <a:endParaRPr lang="en-US" sz="1200" dirty="0"/>
                    </a:p>
                  </a:txBody>
                  <a:tcPr/>
                </a:tc>
                <a:tc>
                  <a:txBody>
                    <a:bodyPr/>
                    <a:lstStyle/>
                    <a:p>
                      <a:pPr algn="ctr"/>
                      <a:r>
                        <a:rPr lang="en-US" sz="1200" dirty="0"/>
                        <a:t>Channel center frequency index</a:t>
                      </a:r>
                    </a:p>
                  </a:txBody>
                  <a:tcPr/>
                </a:tc>
                <a:tc>
                  <a:txBody>
                    <a:bodyPr/>
                    <a:lstStyle/>
                    <a:p>
                      <a:pPr algn="ctr"/>
                      <a:r>
                        <a:rPr lang="en-US" sz="1200" dirty="0"/>
                        <a:t>CCA Level Classification</a:t>
                      </a:r>
                    </a:p>
                  </a:txBody>
                  <a:tcPr/>
                </a:tc>
                <a:tc>
                  <a:txBody>
                    <a:bodyPr/>
                    <a:lstStyle/>
                    <a:p>
                      <a:pPr algn="ctr"/>
                      <a:r>
                        <a:rPr lang="en-US" sz="1200" dirty="0"/>
                        <a:t>Behavior limits set</a:t>
                      </a:r>
                    </a:p>
                  </a:txBody>
                  <a:tcPr/>
                </a:tc>
                <a:extLst>
                  <a:ext uri="{0D108BD9-81ED-4DB2-BD59-A6C34878D82A}">
                    <a16:rowId xmlns:a16="http://schemas.microsoft.com/office/drawing/2014/main" val="10000"/>
                  </a:ext>
                </a:extLst>
              </a:tr>
              <a:tr h="594360">
                <a:tc>
                  <a:txBody>
                    <a:bodyPr/>
                    <a:lstStyle/>
                    <a:p>
                      <a:pPr algn="ctr"/>
                      <a:r>
                        <a:rPr lang="en-US" sz="1200" dirty="0"/>
                        <a:t>17 (Singapore)</a:t>
                      </a:r>
                    </a:p>
                  </a:txBody>
                  <a:tcPr/>
                </a:tc>
                <a:tc>
                  <a:txBody>
                    <a:bodyPr/>
                    <a:lstStyle/>
                    <a:p>
                      <a:pPr algn="ctr"/>
                      <a:r>
                        <a:rPr lang="en-US" sz="1200" dirty="0"/>
                        <a:t>66</a:t>
                      </a:r>
                    </a:p>
                  </a:txBody>
                  <a:tcPr/>
                </a:tc>
                <a:tc>
                  <a:txBody>
                    <a:bodyPr/>
                    <a:lstStyle/>
                    <a:p>
                      <a:pPr algn="ctr"/>
                      <a:r>
                        <a:rPr lang="en-US" sz="1200" dirty="0"/>
                        <a:t>0.863</a:t>
                      </a:r>
                    </a:p>
                  </a:txBody>
                  <a:tcPr/>
                </a:tc>
                <a:tc>
                  <a:txBody>
                    <a:bodyPr/>
                    <a:lstStyle/>
                    <a:p>
                      <a:pPr algn="ctr"/>
                      <a:r>
                        <a:rPr lang="en-US" sz="1200" dirty="0"/>
                        <a:t>1</a:t>
                      </a:r>
                    </a:p>
                  </a:txBody>
                  <a:tcPr/>
                </a:tc>
                <a:tc>
                  <a:txBody>
                    <a:bodyPr/>
                    <a:lstStyle/>
                    <a:p>
                      <a:pPr algn="ctr"/>
                      <a:r>
                        <a:rPr lang="en-US" sz="1200" u="none" dirty="0"/>
                        <a:t>7, 9, 11</a:t>
                      </a:r>
                    </a:p>
                  </a:txBody>
                  <a:tcPr/>
                </a:tc>
                <a:tc>
                  <a:txBody>
                    <a:bodyPr/>
                    <a:lstStyle/>
                    <a:p>
                      <a:pPr algn="ctr"/>
                      <a:r>
                        <a:rPr lang="en-US" sz="1200" dirty="0"/>
                        <a:t>Type 1 (866-869 MHz)</a:t>
                      </a:r>
                    </a:p>
                  </a:txBody>
                  <a:tcPr/>
                </a:tc>
                <a:tc>
                  <a:txBody>
                    <a:bodyPr/>
                    <a:lstStyle/>
                    <a:p>
                      <a:pPr algn="ctr"/>
                      <a:r>
                        <a:rPr lang="en-US" sz="1200" b="0" i="0" u="none" strike="noStrike" kern="1200" baseline="0" dirty="0">
                          <a:solidFill>
                            <a:schemeClr val="dk1"/>
                          </a:solidFill>
                          <a:latin typeface="+mn-lt"/>
                          <a:ea typeface="+mn-ea"/>
                          <a:cs typeface="+mn-cs"/>
                        </a:rPr>
                        <a:t>-</a:t>
                      </a:r>
                      <a:endParaRPr lang="en-US" sz="1000" dirty="0"/>
                    </a:p>
                  </a:txBody>
                  <a:tcPr/>
                </a:tc>
                <a:extLst>
                  <a:ext uri="{0D108BD9-81ED-4DB2-BD59-A6C34878D82A}">
                    <a16:rowId xmlns:a16="http://schemas.microsoft.com/office/drawing/2014/main" val="10001"/>
                  </a:ext>
                </a:extLst>
              </a:tr>
              <a:tr h="370840">
                <a:tc>
                  <a:txBody>
                    <a:bodyPr/>
                    <a:lstStyle/>
                    <a:p>
                      <a:pPr algn="ctr"/>
                      <a:r>
                        <a:rPr lang="en-US" sz="1200" baseline="0" dirty="0"/>
                        <a:t>18 (Singapore)</a:t>
                      </a:r>
                      <a:endParaRPr lang="en-US" sz="1200" dirty="0"/>
                    </a:p>
                  </a:txBody>
                  <a:tcPr/>
                </a:tc>
                <a:tc>
                  <a:txBody>
                    <a:bodyPr/>
                    <a:lstStyle/>
                    <a:p>
                      <a:pPr algn="ctr"/>
                      <a:r>
                        <a:rPr lang="en-US" sz="1200" dirty="0"/>
                        <a:t>68</a:t>
                      </a:r>
                    </a:p>
                  </a:txBody>
                  <a:tcPr/>
                </a:tc>
                <a:tc>
                  <a:txBody>
                    <a:bodyPr/>
                    <a:lstStyle/>
                    <a:p>
                      <a:pPr algn="ctr"/>
                      <a:r>
                        <a:rPr lang="en-US" sz="1200" dirty="0"/>
                        <a:t>0.902</a:t>
                      </a:r>
                    </a:p>
                  </a:txBody>
                  <a:tcPr/>
                </a:tc>
                <a:tc>
                  <a:txBody>
                    <a:bodyPr/>
                    <a:lstStyle/>
                    <a:p>
                      <a:pPr algn="ctr"/>
                      <a:r>
                        <a:rPr lang="en-US" sz="1200" dirty="0"/>
                        <a:t>1</a:t>
                      </a:r>
                    </a:p>
                  </a:txBody>
                  <a:tcPr/>
                </a:tc>
                <a:tc>
                  <a:txBody>
                    <a:bodyPr/>
                    <a:lstStyle/>
                    <a:p>
                      <a:pPr algn="ctr"/>
                      <a:r>
                        <a:rPr lang="en-US" sz="1200" dirty="0"/>
                        <a:t>37,</a:t>
                      </a:r>
                      <a:r>
                        <a:rPr lang="en-US" sz="1200" baseline="0" dirty="0"/>
                        <a:t> 39, 41, 43, 45</a:t>
                      </a:r>
                      <a:endParaRPr lang="en-US" sz="1200" u="sng" dirty="0"/>
                    </a:p>
                  </a:txBody>
                  <a:tcPr/>
                </a:tc>
                <a:tc>
                  <a:txBody>
                    <a:bodyPr/>
                    <a:lstStyle/>
                    <a:p>
                      <a:pPr algn="ctr"/>
                      <a:r>
                        <a:rPr lang="en-US" sz="1200" dirty="0"/>
                        <a:t>Type 2 (920-925 MHz)</a:t>
                      </a:r>
                    </a:p>
                  </a:txBody>
                  <a:tcPr/>
                </a:tc>
                <a:tc>
                  <a:txBody>
                    <a:bodyPr/>
                    <a:lstStyle/>
                    <a:p>
                      <a:pPr algn="ctr"/>
                      <a:r>
                        <a:rPr lang="en-US" sz="1200" b="0" i="0" u="none" strike="noStrike" kern="1200" baseline="0" dirty="0">
                          <a:solidFill>
                            <a:schemeClr val="dk1"/>
                          </a:solidFill>
                          <a:latin typeface="+mn-lt"/>
                          <a:ea typeface="+mn-ea"/>
                          <a:cs typeface="+mn-cs"/>
                        </a:rPr>
                        <a:t>-</a:t>
                      </a:r>
                      <a:endParaRPr lang="en-US" sz="1000" dirty="0"/>
                    </a:p>
                  </a:txBody>
                  <a:tcPr/>
                </a:tc>
                <a:extLst>
                  <a:ext uri="{0D108BD9-81ED-4DB2-BD59-A6C34878D82A}">
                    <a16:rowId xmlns:a16="http://schemas.microsoft.com/office/drawing/2014/main" val="10002"/>
                  </a:ext>
                </a:extLst>
              </a:tr>
              <a:tr h="370840">
                <a:tc>
                  <a:txBody>
                    <a:bodyPr/>
                    <a:lstStyle/>
                    <a:p>
                      <a:pPr algn="ctr"/>
                      <a:r>
                        <a:rPr lang="en-US" sz="1200" dirty="0"/>
                        <a:t>9 (China)</a:t>
                      </a:r>
                    </a:p>
                  </a:txBody>
                  <a:tcPr/>
                </a:tc>
                <a:tc>
                  <a:txBody>
                    <a:bodyPr/>
                    <a:lstStyle/>
                    <a:p>
                      <a:pPr algn="ctr"/>
                      <a:r>
                        <a:rPr lang="en-US" sz="1200" dirty="0"/>
                        <a:t>61</a:t>
                      </a:r>
                    </a:p>
                  </a:txBody>
                  <a:tcPr/>
                </a:tc>
                <a:tc>
                  <a:txBody>
                    <a:bodyPr/>
                    <a:lstStyle/>
                    <a:p>
                      <a:pPr algn="ctr"/>
                      <a:r>
                        <a:rPr lang="en-US" sz="1200" dirty="0"/>
                        <a:t>0.755</a:t>
                      </a:r>
                    </a:p>
                  </a:txBody>
                  <a:tcPr/>
                </a:tc>
                <a:tc>
                  <a:txBody>
                    <a:bodyPr/>
                    <a:lstStyle/>
                    <a:p>
                      <a:pPr algn="ctr"/>
                      <a:r>
                        <a:rPr lang="en-US" sz="1200" dirty="0"/>
                        <a:t>1</a:t>
                      </a:r>
                    </a:p>
                  </a:txBody>
                  <a:tcPr/>
                </a:tc>
                <a:tc>
                  <a:txBody>
                    <a:bodyPr/>
                    <a:lstStyle/>
                    <a:p>
                      <a:pPr algn="ctr"/>
                      <a:r>
                        <a:rPr lang="en-US" sz="1200" dirty="0"/>
                        <a:t>1, 3, 5, 7, 9, 11, 13, 15, 17, 19, 21, 23, 25, 27, 29, 31, 33, 35, 37, 39, 41, 43, 45, 47</a:t>
                      </a:r>
                      <a:endParaRPr lang="en-US" sz="1200" u="sng" dirty="0"/>
                    </a:p>
                  </a:txBody>
                  <a:tcPr/>
                </a:tc>
                <a:tc>
                  <a:txBody>
                    <a:bodyPr/>
                    <a:lstStyle/>
                    <a:p>
                      <a:pPr algn="ctr"/>
                      <a:r>
                        <a:rPr lang="en-US" sz="1200" dirty="0"/>
                        <a:t>Type 1 (755-779 MHz)</a:t>
                      </a:r>
                    </a:p>
                  </a:txBody>
                  <a:tcPr/>
                </a:tc>
                <a:tc>
                  <a:txBody>
                    <a:bodyPr/>
                    <a:lstStyle/>
                    <a:p>
                      <a:pPr algn="ctr"/>
                      <a:r>
                        <a:rPr lang="en-US" sz="1200" b="0" i="0" u="none" strike="noStrike" kern="1200" baseline="0" dirty="0">
                          <a:solidFill>
                            <a:schemeClr val="dk1"/>
                          </a:solidFill>
                          <a:latin typeface="+mn-lt"/>
                          <a:ea typeface="+mn-ea"/>
                          <a:cs typeface="+mn-cs"/>
                        </a:rPr>
                        <a:t>-</a:t>
                      </a:r>
                    </a:p>
                  </a:txBody>
                  <a:tcPr/>
                </a:tc>
                <a:extLst>
                  <a:ext uri="{0D108BD9-81ED-4DB2-BD59-A6C34878D82A}">
                    <a16:rowId xmlns:a16="http://schemas.microsoft.com/office/drawing/2014/main" val="10003"/>
                  </a:ext>
                </a:extLst>
              </a:tr>
              <a:tr h="370840">
                <a:tc>
                  <a:txBody>
                    <a:bodyPr/>
                    <a:lstStyle/>
                    <a:p>
                      <a:pPr algn="ctr"/>
                      <a:r>
                        <a:rPr lang="en-US" sz="1200" dirty="0"/>
                        <a:t>10 (China)</a:t>
                      </a:r>
                    </a:p>
                  </a:txBody>
                  <a:tcPr/>
                </a:tc>
                <a:tc>
                  <a:txBody>
                    <a:bodyPr/>
                    <a:lstStyle/>
                    <a:p>
                      <a:pPr algn="ctr"/>
                      <a:r>
                        <a:rPr lang="en-US" sz="1200" dirty="0"/>
                        <a:t>62</a:t>
                      </a:r>
                    </a:p>
                  </a:txBody>
                  <a:tcPr/>
                </a:tc>
                <a:tc>
                  <a:txBody>
                    <a:bodyPr/>
                    <a:lstStyle/>
                    <a:p>
                      <a:pPr algn="ctr"/>
                      <a:r>
                        <a:rPr lang="en-US" sz="1200" dirty="0"/>
                        <a:t>0.779</a:t>
                      </a:r>
                    </a:p>
                  </a:txBody>
                  <a:tcPr/>
                </a:tc>
                <a:tc>
                  <a:txBody>
                    <a:bodyPr/>
                    <a:lstStyle/>
                    <a:p>
                      <a:pPr algn="ctr"/>
                      <a:r>
                        <a:rPr lang="en-US" sz="1200" dirty="0"/>
                        <a:t>1</a:t>
                      </a:r>
                    </a:p>
                  </a:txBody>
                  <a:tcPr/>
                </a:tc>
                <a:tc>
                  <a:txBody>
                    <a:bodyPr/>
                    <a:lstStyle/>
                    <a:p>
                      <a:pPr algn="ctr"/>
                      <a:r>
                        <a:rPr lang="en-US" sz="1200" u="none" dirty="0"/>
                        <a:t>1, 3, 5, 7, 9, 11, 13, 15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Type 1 (779-787 MHz)</a:t>
                      </a:r>
                    </a:p>
                    <a:p>
                      <a:pPr algn="ctr"/>
                      <a:endParaRPr lang="en-US" sz="1200" dirty="0"/>
                    </a:p>
                  </a:txBody>
                  <a:tcPr/>
                </a:tc>
                <a:tc>
                  <a:txBody>
                    <a:bodyPr/>
                    <a:lstStyle/>
                    <a:p>
                      <a:pPr algn="ctr"/>
                      <a:r>
                        <a:rPr lang="en-US" sz="1200" b="0" i="0" u="none" strike="noStrike" kern="1200" baseline="0" dirty="0">
                          <a:solidFill>
                            <a:schemeClr val="dk1"/>
                          </a:solidFill>
                          <a:latin typeface="+mn-lt"/>
                          <a:ea typeface="+mn-ea"/>
                          <a:cs typeface="+mn-cs"/>
                        </a:rPr>
                        <a:t>-</a:t>
                      </a:r>
                    </a:p>
                  </a:txBody>
                  <a:tcPr/>
                </a:tc>
                <a:extLst>
                  <a:ext uri="{0D108BD9-81ED-4DB2-BD59-A6C34878D82A}">
                    <a16:rowId xmlns:a16="http://schemas.microsoft.com/office/drawing/2014/main" val="2073585518"/>
                  </a:ext>
                </a:extLst>
              </a:tr>
            </a:tbl>
          </a:graphicData>
        </a:graphic>
      </p:graphicFrame>
      <p:sp>
        <p:nvSpPr>
          <p:cNvPr id="13" name="Content Placeholder 2"/>
          <p:cNvSpPr txBox="1">
            <a:spLocks/>
          </p:cNvSpPr>
          <p:nvPr/>
        </p:nvSpPr>
        <p:spPr bwMode="auto">
          <a:xfrm>
            <a:off x="685800" y="1752600"/>
            <a:ext cx="7772400" cy="914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a:t>Table E-5 - Multiple bands for Singapore and China:</a:t>
            </a:r>
          </a:p>
        </p:txBody>
      </p:sp>
    </p:spTree>
    <p:extLst>
      <p:ext uri="{BB962C8B-B14F-4D97-AF65-F5344CB8AC3E}">
        <p14:creationId xmlns:p14="http://schemas.microsoft.com/office/powerpoint/2010/main" val="36209883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a:t>Where Does the New Band Fit? (2)</a:t>
            </a:r>
          </a:p>
        </p:txBody>
      </p:sp>
      <p:sp>
        <p:nvSpPr>
          <p:cNvPr id="3" name="Content Placeholder 2"/>
          <p:cNvSpPr>
            <a:spLocks noGrp="1"/>
          </p:cNvSpPr>
          <p:nvPr>
            <p:ph idx="1"/>
          </p:nvPr>
        </p:nvSpPr>
        <p:spPr/>
        <p:txBody>
          <a:bodyPr/>
          <a:lstStyle/>
          <a:p>
            <a:r>
              <a:rPr lang="en-US" dirty="0"/>
              <a:t>EU needs a new starting frequency (i.e. new “band”)</a:t>
            </a:r>
          </a:p>
          <a:p>
            <a:pPr lvl="1"/>
            <a:r>
              <a:rPr lang="en-US" dirty="0"/>
              <a:t>Based on existing examples:</a:t>
            </a:r>
          </a:p>
          <a:p>
            <a:pPr lvl="2"/>
            <a:r>
              <a:rPr lang="en-US" dirty="0" err="1"/>
              <a:t>E.g</a:t>
            </a:r>
            <a:r>
              <a:rPr lang="en-US" dirty="0"/>
              <a:t> starting channel frequency 901.4 MHz to allow band to grow down from 917.4-919.4 MHz as well as up, and less chance of repeating the channel index in EU bands (to save confusion)</a:t>
            </a:r>
          </a:p>
          <a:p>
            <a:pPr lvl="2"/>
            <a:r>
              <a:rPr lang="en-US" dirty="0"/>
              <a:t>917.4-919.4 MHz can accommodate two 1 MHz wide channels with centers on </a:t>
            </a:r>
            <a:r>
              <a:rPr lang="en-US" dirty="0" smtClean="0"/>
              <a:t>0.9 MOD 1 </a:t>
            </a:r>
            <a:r>
              <a:rPr lang="en-US" dirty="0"/>
              <a:t>MHz frequencies</a:t>
            </a:r>
          </a:p>
          <a:p>
            <a:pPr lvl="2"/>
            <a:r>
              <a:rPr lang="en-US" dirty="0"/>
              <a:t>Center of channel with channel center frequency indexes 33 and 35</a:t>
            </a:r>
          </a:p>
          <a:p>
            <a:pPr lvl="3"/>
            <a:r>
              <a:rPr lang="en-US" sz="1200" i="1" dirty="0"/>
              <a:t>f</a:t>
            </a:r>
            <a:r>
              <a:rPr lang="en-US" sz="1200" i="1" baseline="-25000" dirty="0"/>
              <a:t>c</a:t>
            </a:r>
            <a:r>
              <a:rPr lang="en-US" sz="1200" i="1" dirty="0"/>
              <a:t> </a:t>
            </a:r>
            <a:r>
              <a:rPr lang="en-US" sz="1200" dirty="0"/>
              <a:t>= </a:t>
            </a:r>
            <a:r>
              <a:rPr lang="en-US" sz="1200" i="1" dirty="0" err="1"/>
              <a:t>ChannelStartingFrequency</a:t>
            </a:r>
            <a:r>
              <a:rPr lang="en-US" sz="1200" i="1" dirty="0"/>
              <a:t> + </a:t>
            </a:r>
            <a:r>
              <a:rPr lang="en-US" sz="1200" i="1" dirty="0" err="1"/>
              <a:t>f</a:t>
            </a:r>
            <a:r>
              <a:rPr lang="en-US" sz="1200" i="1" baseline="-25000" dirty="0" err="1"/>
              <a:t>separation</a:t>
            </a:r>
            <a:r>
              <a:rPr lang="en-US" sz="1200" i="1" baseline="-25000" dirty="0"/>
              <a:t> </a:t>
            </a:r>
            <a:r>
              <a:rPr lang="en-US" sz="1200" i="1" dirty="0"/>
              <a:t> x </a:t>
            </a:r>
            <a:r>
              <a:rPr lang="en-US" sz="1200" i="1" dirty="0" err="1"/>
              <a:t>ChannelCenterFrequencyIndex</a:t>
            </a:r>
            <a:endParaRPr lang="en-US" sz="1200" i="1" dirty="0"/>
          </a:p>
          <a:p>
            <a:pPr lvl="3"/>
            <a:r>
              <a:rPr lang="en-US" sz="1200" dirty="0"/>
              <a:t>917.9 = 901.4 + 0.5 * 33</a:t>
            </a:r>
          </a:p>
          <a:p>
            <a:pPr lvl="3"/>
            <a:r>
              <a:rPr lang="en-US" sz="1200" dirty="0"/>
              <a:t>918.9 = 901.4 + 0.5 * 35</a:t>
            </a:r>
            <a:endParaRPr lang="en-US" dirty="0"/>
          </a:p>
          <a:p>
            <a:pPr marL="857250" lvl="2" indent="0">
              <a:buNone/>
            </a:pPr>
            <a:endParaRPr lang="en-US" dirty="0"/>
          </a:p>
        </p:txBody>
      </p:sp>
      <p:sp>
        <p:nvSpPr>
          <p:cNvPr id="4" name="Date Placeholder 3"/>
          <p:cNvSpPr>
            <a:spLocks noGrp="1"/>
          </p:cNvSpPr>
          <p:nvPr>
            <p:ph type="dt" sz="half" idx="10"/>
          </p:nvPr>
        </p:nvSpPr>
        <p:spPr>
          <a:xfrm>
            <a:off x="696913" y="332601"/>
            <a:ext cx="1224694" cy="276999"/>
          </a:xfrm>
        </p:spPr>
        <p:txBody>
          <a:bodyPr/>
          <a:lstStyle/>
          <a:p>
            <a:r>
              <a:rPr lang="en-US" dirty="0"/>
              <a:t>August 2020</a:t>
            </a:r>
          </a:p>
        </p:txBody>
      </p:sp>
      <p:sp>
        <p:nvSpPr>
          <p:cNvPr id="5" name="Footer Placeholder 4"/>
          <p:cNvSpPr>
            <a:spLocks noGrp="1"/>
          </p:cNvSpPr>
          <p:nvPr>
            <p:ph type="ftr" sz="quarter" idx="11"/>
          </p:nvPr>
        </p:nvSpPr>
        <p:spPr>
          <a:xfrm>
            <a:off x="4781677" y="6475413"/>
            <a:ext cx="3762248" cy="184666"/>
          </a:xfrm>
        </p:spPr>
        <p:txBody>
          <a:bodyPr/>
          <a:lstStyle/>
          <a:p>
            <a:r>
              <a:rPr lang="en-US" dirty="0" smtClean="0"/>
              <a:t>Matthew Fischer (Broadcom), David Goodall (Morse Micro)</a:t>
            </a:r>
            <a:endParaRPr lang="en-US" dirty="0"/>
          </a:p>
        </p:txBody>
      </p:sp>
      <p:sp>
        <p:nvSpPr>
          <p:cNvPr id="6" name="Slide Number Placeholder 5"/>
          <p:cNvSpPr>
            <a:spLocks noGrp="1"/>
          </p:cNvSpPr>
          <p:nvPr>
            <p:ph type="sldNum" sz="quarter" idx="12"/>
          </p:nvPr>
        </p:nvSpPr>
        <p:spPr/>
        <p:txBody>
          <a:bodyPr/>
          <a:lstStyle/>
          <a:p>
            <a:r>
              <a:rPr lang="en-US"/>
              <a:t>Slide </a:t>
            </a:r>
            <a:fld id="{C1789BC7-C074-42CC-ADF8-5107DF6BD1C1}" type="slidenum">
              <a:rPr lang="en-US" smtClean="0"/>
              <a:pPr/>
              <a:t>13</a:t>
            </a:fld>
            <a:endParaRPr lang="en-US"/>
          </a:p>
        </p:txBody>
      </p:sp>
    </p:spTree>
    <p:extLst>
      <p:ext uri="{BB962C8B-B14F-4D97-AF65-F5344CB8AC3E}">
        <p14:creationId xmlns:p14="http://schemas.microsoft.com/office/powerpoint/2010/main" val="36645068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Proposed Changes (1)</a:t>
            </a:r>
            <a:endParaRPr lang="en-US" dirty="0"/>
          </a:p>
        </p:txBody>
      </p:sp>
      <p:sp>
        <p:nvSpPr>
          <p:cNvPr id="4" name="Date Placeholder 3"/>
          <p:cNvSpPr>
            <a:spLocks noGrp="1"/>
          </p:cNvSpPr>
          <p:nvPr>
            <p:ph type="dt" sz="half" idx="10"/>
          </p:nvPr>
        </p:nvSpPr>
        <p:spPr>
          <a:xfrm>
            <a:off x="696913" y="332601"/>
            <a:ext cx="1224694" cy="276999"/>
          </a:xfrm>
        </p:spPr>
        <p:txBody>
          <a:bodyPr/>
          <a:lstStyle/>
          <a:p>
            <a:r>
              <a:rPr lang="en-US" dirty="0"/>
              <a:t>August 2020</a:t>
            </a:r>
          </a:p>
        </p:txBody>
      </p:sp>
      <p:sp>
        <p:nvSpPr>
          <p:cNvPr id="5" name="Footer Placeholder 4"/>
          <p:cNvSpPr>
            <a:spLocks noGrp="1"/>
          </p:cNvSpPr>
          <p:nvPr>
            <p:ph type="ftr" sz="quarter" idx="11"/>
          </p:nvPr>
        </p:nvSpPr>
        <p:spPr>
          <a:xfrm>
            <a:off x="4781677" y="6475413"/>
            <a:ext cx="3762248" cy="184666"/>
          </a:xfrm>
        </p:spPr>
        <p:txBody>
          <a:bodyPr/>
          <a:lstStyle/>
          <a:p>
            <a:r>
              <a:rPr lang="en-US" dirty="0" smtClean="0"/>
              <a:t>Matthew Fischer (Broadcom), David Goodall (Morse Micro)</a:t>
            </a:r>
            <a:endParaRPr lang="en-US" dirty="0"/>
          </a:p>
        </p:txBody>
      </p:sp>
      <p:sp>
        <p:nvSpPr>
          <p:cNvPr id="6" name="Slide Number Placeholder 5"/>
          <p:cNvSpPr>
            <a:spLocks noGrp="1"/>
          </p:cNvSpPr>
          <p:nvPr>
            <p:ph type="sldNum" sz="quarter" idx="12"/>
          </p:nvPr>
        </p:nvSpPr>
        <p:spPr/>
        <p:txBody>
          <a:bodyPr/>
          <a:lstStyle/>
          <a:p>
            <a:r>
              <a:rPr lang="en-US"/>
              <a:t>Slide </a:t>
            </a:r>
            <a:fld id="{C1789BC7-C074-42CC-ADF8-5107DF6BD1C1}" type="slidenum">
              <a:rPr lang="en-US" smtClean="0"/>
              <a:pPr/>
              <a:t>14</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52635768"/>
              </p:ext>
            </p:extLst>
          </p:nvPr>
        </p:nvGraphicFramePr>
        <p:xfrm>
          <a:off x="762001" y="3225800"/>
          <a:ext cx="7543802" cy="1280160"/>
        </p:xfrm>
        <a:graphic>
          <a:graphicData uri="http://schemas.openxmlformats.org/drawingml/2006/table">
            <a:tbl>
              <a:tblPr firstRow="1" bandRow="1">
                <a:tableStyleId>{5C22544A-7EE6-4342-B048-85BDC9FD1C3A}</a:tableStyleId>
              </a:tblPr>
              <a:tblGrid>
                <a:gridCol w="914399">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gridCol w="762000">
                  <a:extLst>
                    <a:ext uri="{9D8B030D-6E8A-4147-A177-3AD203B41FA5}">
                      <a16:colId xmlns:a16="http://schemas.microsoft.com/office/drawing/2014/main" val="20003"/>
                    </a:ext>
                  </a:extLst>
                </a:gridCol>
                <a:gridCol w="914400">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2286003">
                  <a:extLst>
                    <a:ext uri="{9D8B030D-6E8A-4147-A177-3AD203B41FA5}">
                      <a16:colId xmlns:a16="http://schemas.microsoft.com/office/drawing/2014/main" val="20006"/>
                    </a:ext>
                  </a:extLst>
                </a:gridCol>
              </a:tblGrid>
              <a:tr h="370840">
                <a:tc>
                  <a:txBody>
                    <a:bodyPr/>
                    <a:lstStyle/>
                    <a:p>
                      <a:pPr algn="ctr"/>
                      <a:r>
                        <a:rPr lang="en-US" sz="1200" dirty="0"/>
                        <a:t>Operating class</a:t>
                      </a:r>
                    </a:p>
                  </a:txBody>
                  <a:tcPr/>
                </a:tc>
                <a:tc>
                  <a:txBody>
                    <a:bodyPr/>
                    <a:lstStyle/>
                    <a:p>
                      <a:pPr algn="ctr"/>
                      <a:r>
                        <a:rPr lang="en-US" sz="1200" dirty="0" err="1"/>
                        <a:t>Nonglobal</a:t>
                      </a:r>
                      <a:r>
                        <a:rPr lang="en-US" sz="1200" dirty="0"/>
                        <a:t> operating class(</a:t>
                      </a:r>
                      <a:r>
                        <a:rPr lang="en-US" sz="1200" dirty="0" err="1"/>
                        <a:t>es</a:t>
                      </a:r>
                      <a:r>
                        <a:rPr lang="en-US" sz="1200" dirty="0"/>
                        <a:t>)</a:t>
                      </a:r>
                    </a:p>
                  </a:txBody>
                  <a:tcPr/>
                </a:tc>
                <a:tc>
                  <a:txBody>
                    <a:bodyPr/>
                    <a:lstStyle/>
                    <a:p>
                      <a:pPr algn="ctr"/>
                      <a:r>
                        <a:rPr lang="en-US" sz="1200" dirty="0"/>
                        <a:t>Channel starting</a:t>
                      </a:r>
                      <a:r>
                        <a:rPr lang="en-US" sz="1200" baseline="0" dirty="0"/>
                        <a:t> frequency (GHz)</a:t>
                      </a:r>
                      <a:endParaRPr lang="en-US" sz="1200" dirty="0"/>
                    </a:p>
                  </a:txBody>
                  <a:tcPr/>
                </a:tc>
                <a:tc>
                  <a:txBody>
                    <a:bodyPr/>
                    <a:lstStyle/>
                    <a:p>
                      <a:pPr algn="ctr"/>
                      <a:r>
                        <a:rPr lang="en-US" sz="1200" dirty="0"/>
                        <a:t>Channel spacing</a:t>
                      </a:r>
                      <a:r>
                        <a:rPr lang="en-US" sz="1200" baseline="0" dirty="0"/>
                        <a:t> (MHz)</a:t>
                      </a:r>
                      <a:endParaRPr lang="en-US" sz="1200" dirty="0"/>
                    </a:p>
                  </a:txBody>
                  <a:tcPr/>
                </a:tc>
                <a:tc>
                  <a:txBody>
                    <a:bodyPr/>
                    <a:lstStyle/>
                    <a:p>
                      <a:pPr algn="ctr"/>
                      <a:r>
                        <a:rPr lang="en-US" sz="1200" dirty="0"/>
                        <a:t>Channel set</a:t>
                      </a:r>
                    </a:p>
                  </a:txBody>
                  <a:tcPr/>
                </a:tc>
                <a:tc>
                  <a:txBody>
                    <a:bodyPr/>
                    <a:lstStyle/>
                    <a:p>
                      <a:pPr algn="ctr"/>
                      <a:r>
                        <a:rPr lang="en-US" sz="1200" dirty="0"/>
                        <a:t>Channel center frequency index</a:t>
                      </a:r>
                    </a:p>
                  </a:txBody>
                  <a:tcPr/>
                </a:tc>
                <a:tc>
                  <a:txBody>
                    <a:bodyPr/>
                    <a:lstStyle/>
                    <a:p>
                      <a:pPr algn="ctr"/>
                      <a:r>
                        <a:rPr lang="en-US" sz="1200" dirty="0"/>
                        <a:t>Behavior limits set</a:t>
                      </a:r>
                    </a:p>
                  </a:txBody>
                  <a:tcPr/>
                </a:tc>
                <a:extLst>
                  <a:ext uri="{0D108BD9-81ED-4DB2-BD59-A6C34878D82A}">
                    <a16:rowId xmlns:a16="http://schemas.microsoft.com/office/drawing/2014/main" val="10000"/>
                  </a:ext>
                </a:extLst>
              </a:tr>
              <a:tr h="370840">
                <a:tc>
                  <a:txBody>
                    <a:bodyPr/>
                    <a:lstStyle/>
                    <a:p>
                      <a:pPr algn="ctr"/>
                      <a:r>
                        <a:rPr lang="en-US" sz="1200" dirty="0"/>
                        <a:t>67</a:t>
                      </a:r>
                      <a:endParaRPr lang="en-US" sz="1200" strike="sngStrike" baseline="0" dirty="0"/>
                    </a:p>
                  </a:txBody>
                  <a:tcPr/>
                </a:tc>
                <a:tc>
                  <a:txBody>
                    <a:bodyPr/>
                    <a:lstStyle/>
                    <a:p>
                      <a:pPr algn="ctr"/>
                      <a:r>
                        <a:rPr lang="en-US" sz="1200" strike="sngStrike" baseline="0" dirty="0"/>
                        <a:t>E-</a:t>
                      </a:r>
                    </a:p>
                    <a:p>
                      <a:pPr algn="ctr"/>
                      <a:r>
                        <a:rPr lang="en-US" sz="1200" strike="sngStrike" baseline="0" dirty="0"/>
                        <a:t>5-7, </a:t>
                      </a:r>
                      <a:r>
                        <a:rPr lang="en-US" sz="1200" strike="noStrike" baseline="0" dirty="0"/>
                        <a:t>E-5-19</a:t>
                      </a:r>
                      <a:endParaRPr lang="en-US" sz="1200" u="sng" strike="noStrike" dirty="0"/>
                    </a:p>
                  </a:txBody>
                  <a:tcPr/>
                </a:tc>
                <a:tc>
                  <a:txBody>
                    <a:bodyPr/>
                    <a:lstStyle/>
                    <a:p>
                      <a:pPr algn="ctr"/>
                      <a:r>
                        <a:rPr lang="en-US" sz="1200" u="none" dirty="0"/>
                        <a:t>0.863</a:t>
                      </a:r>
                    </a:p>
                  </a:txBody>
                  <a:tcPr/>
                </a:tc>
                <a:tc>
                  <a:txBody>
                    <a:bodyPr/>
                    <a:lstStyle/>
                    <a:p>
                      <a:pPr algn="ctr"/>
                      <a:r>
                        <a:rPr lang="en-US" sz="1200" u="none" dirty="0"/>
                        <a:t>2</a:t>
                      </a:r>
                    </a:p>
                  </a:txBody>
                  <a:tcPr/>
                </a:tc>
                <a:tc>
                  <a:txBody>
                    <a:bodyPr/>
                    <a:lstStyle/>
                    <a:p>
                      <a:pPr algn="ctr"/>
                      <a:r>
                        <a:rPr lang="en-US" sz="1200" u="none" strike="noStrike" baseline="0" dirty="0"/>
                        <a:t>-</a:t>
                      </a:r>
                      <a:endParaRPr lang="en-US" sz="1200" u="none" dirty="0"/>
                    </a:p>
                  </a:txBody>
                  <a:tcPr/>
                </a:tc>
                <a:tc>
                  <a:txBody>
                    <a:bodyPr/>
                    <a:lstStyle/>
                    <a:p>
                      <a:pPr algn="ctr"/>
                      <a:r>
                        <a:rPr lang="en-US" sz="1200" u="none" strike="noStrike" baseline="0" dirty="0"/>
                        <a:t>Reserved</a:t>
                      </a:r>
                      <a:endParaRPr lang="en-US" sz="1200" u="sng" strike="noStrike" dirty="0"/>
                    </a:p>
                  </a:txBody>
                  <a:tcPr/>
                </a:tc>
                <a:tc>
                  <a:txBody>
                    <a:bodyPr/>
                    <a:lstStyle/>
                    <a:p>
                      <a:pPr algn="ctr"/>
                      <a:r>
                        <a:rPr lang="en-US" sz="1200" u="none" dirty="0"/>
                        <a:t>-</a:t>
                      </a:r>
                      <a:endParaRPr lang="en-US" sz="1000" u="none" strike="sngStrike" baseline="0" dirty="0"/>
                    </a:p>
                  </a:txBody>
                  <a:tcPr/>
                </a:tc>
                <a:extLst>
                  <a:ext uri="{0D108BD9-81ED-4DB2-BD59-A6C34878D82A}">
                    <a16:rowId xmlns:a16="http://schemas.microsoft.com/office/drawing/2014/main" val="10001"/>
                  </a:ext>
                </a:extLst>
              </a:tr>
            </a:tbl>
          </a:graphicData>
        </a:graphic>
      </p:graphicFrame>
      <p:sp>
        <p:nvSpPr>
          <p:cNvPr id="13" name="Content Placeholder 2"/>
          <p:cNvSpPr txBox="1">
            <a:spLocks/>
          </p:cNvSpPr>
          <p:nvPr/>
        </p:nvSpPr>
        <p:spPr bwMode="auto">
          <a:xfrm>
            <a:off x="685800" y="1752600"/>
            <a:ext cx="7772400" cy="914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err="1"/>
              <a:t>TGmd</a:t>
            </a:r>
            <a:r>
              <a:rPr lang="en-US" kern="0" dirty="0"/>
              <a:t> editor to make the following changes to Table E-4 – Global operating classes (note that one new row is being added to the table):</a:t>
            </a:r>
          </a:p>
        </p:txBody>
      </p:sp>
      <p:graphicFrame>
        <p:nvGraphicFramePr>
          <p:cNvPr id="3" name="Table 2">
            <a:extLst>
              <a:ext uri="{FF2B5EF4-FFF2-40B4-BE49-F238E27FC236}">
                <a16:creationId xmlns:a16="http://schemas.microsoft.com/office/drawing/2014/main" id="{E0725050-1E03-4CBC-88A6-F6517F3050BE}"/>
              </a:ext>
            </a:extLst>
          </p:cNvPr>
          <p:cNvGraphicFramePr>
            <a:graphicFrameLocks noGrp="1"/>
          </p:cNvGraphicFramePr>
          <p:nvPr>
            <p:extLst>
              <p:ext uri="{D42A27DB-BD31-4B8C-83A1-F6EECF244321}">
                <p14:modId xmlns:p14="http://schemas.microsoft.com/office/powerpoint/2010/main" val="1559972608"/>
              </p:ext>
            </p:extLst>
          </p:nvPr>
        </p:nvGraphicFramePr>
        <p:xfrm>
          <a:off x="762001" y="4915694"/>
          <a:ext cx="7543802" cy="1651000"/>
        </p:xfrm>
        <a:graphic>
          <a:graphicData uri="http://schemas.openxmlformats.org/drawingml/2006/table">
            <a:tbl>
              <a:tblPr firstRow="1" bandRow="1">
                <a:tableStyleId>{5C22544A-7EE6-4342-B048-85BDC9FD1C3A}</a:tableStyleId>
              </a:tblPr>
              <a:tblGrid>
                <a:gridCol w="914399">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gridCol w="762000">
                  <a:extLst>
                    <a:ext uri="{9D8B030D-6E8A-4147-A177-3AD203B41FA5}">
                      <a16:colId xmlns:a16="http://schemas.microsoft.com/office/drawing/2014/main" val="20003"/>
                    </a:ext>
                  </a:extLst>
                </a:gridCol>
                <a:gridCol w="914400">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2286003">
                  <a:extLst>
                    <a:ext uri="{9D8B030D-6E8A-4147-A177-3AD203B41FA5}">
                      <a16:colId xmlns:a16="http://schemas.microsoft.com/office/drawing/2014/main" val="20006"/>
                    </a:ext>
                  </a:extLst>
                </a:gridCol>
              </a:tblGrid>
              <a:tr h="370840">
                <a:tc>
                  <a:txBody>
                    <a:bodyPr/>
                    <a:lstStyle/>
                    <a:p>
                      <a:pPr algn="ctr"/>
                      <a:r>
                        <a:rPr lang="en-US" sz="1200" dirty="0"/>
                        <a:t>Operating class</a:t>
                      </a:r>
                    </a:p>
                  </a:txBody>
                  <a:tcPr/>
                </a:tc>
                <a:tc>
                  <a:txBody>
                    <a:bodyPr/>
                    <a:lstStyle/>
                    <a:p>
                      <a:pPr algn="ctr"/>
                      <a:r>
                        <a:rPr lang="en-US" sz="1200" dirty="0" err="1"/>
                        <a:t>Nonglobal</a:t>
                      </a:r>
                      <a:r>
                        <a:rPr lang="en-US" sz="1200" dirty="0"/>
                        <a:t> operating class(</a:t>
                      </a:r>
                      <a:r>
                        <a:rPr lang="en-US" sz="1200" dirty="0" err="1"/>
                        <a:t>es</a:t>
                      </a:r>
                      <a:r>
                        <a:rPr lang="en-US" sz="1200" dirty="0"/>
                        <a:t>)</a:t>
                      </a:r>
                    </a:p>
                  </a:txBody>
                  <a:tcPr/>
                </a:tc>
                <a:tc>
                  <a:txBody>
                    <a:bodyPr/>
                    <a:lstStyle/>
                    <a:p>
                      <a:pPr algn="ctr"/>
                      <a:r>
                        <a:rPr lang="en-US" sz="1200" dirty="0"/>
                        <a:t>Channel starting</a:t>
                      </a:r>
                      <a:r>
                        <a:rPr lang="en-US" sz="1200" baseline="0" dirty="0"/>
                        <a:t> frequency (GHz)</a:t>
                      </a:r>
                      <a:endParaRPr lang="en-US" sz="1200" dirty="0"/>
                    </a:p>
                  </a:txBody>
                  <a:tcPr/>
                </a:tc>
                <a:tc>
                  <a:txBody>
                    <a:bodyPr/>
                    <a:lstStyle/>
                    <a:p>
                      <a:pPr algn="ctr"/>
                      <a:r>
                        <a:rPr lang="en-US" sz="1200" dirty="0"/>
                        <a:t>Channel spacing</a:t>
                      </a:r>
                      <a:r>
                        <a:rPr lang="en-US" sz="1200" baseline="0" dirty="0"/>
                        <a:t> (MHz)</a:t>
                      </a:r>
                      <a:endParaRPr lang="en-US" sz="1200" dirty="0"/>
                    </a:p>
                  </a:txBody>
                  <a:tcPr/>
                </a:tc>
                <a:tc>
                  <a:txBody>
                    <a:bodyPr/>
                    <a:lstStyle/>
                    <a:p>
                      <a:pPr algn="ctr"/>
                      <a:r>
                        <a:rPr lang="en-US" sz="1200" dirty="0"/>
                        <a:t>Channel set</a:t>
                      </a:r>
                    </a:p>
                  </a:txBody>
                  <a:tcPr/>
                </a:tc>
                <a:tc>
                  <a:txBody>
                    <a:bodyPr/>
                    <a:lstStyle/>
                    <a:p>
                      <a:pPr algn="ctr"/>
                      <a:r>
                        <a:rPr lang="en-US" sz="1200" dirty="0"/>
                        <a:t>Channel center frequency index</a:t>
                      </a:r>
                    </a:p>
                  </a:txBody>
                  <a:tcPr/>
                </a:tc>
                <a:tc>
                  <a:txBody>
                    <a:bodyPr/>
                    <a:lstStyle/>
                    <a:p>
                      <a:pPr algn="ctr"/>
                      <a:r>
                        <a:rPr lang="en-US" sz="1200" dirty="0"/>
                        <a:t>Behavior limits set</a:t>
                      </a:r>
                    </a:p>
                  </a:txBody>
                  <a:tcPr/>
                </a:tc>
                <a:extLst>
                  <a:ext uri="{0D108BD9-81ED-4DB2-BD59-A6C34878D82A}">
                    <a16:rowId xmlns:a16="http://schemas.microsoft.com/office/drawing/2014/main" val="10000"/>
                  </a:ext>
                </a:extLst>
              </a:tr>
              <a:tr h="370840">
                <a:tc>
                  <a:txBody>
                    <a:bodyPr/>
                    <a:lstStyle/>
                    <a:p>
                      <a:pPr algn="ctr"/>
                      <a:r>
                        <a:rPr lang="en-US" sz="1200" dirty="0"/>
                        <a:t>77</a:t>
                      </a:r>
                      <a:r>
                        <a:rPr lang="en-US" sz="1200" strike="sngStrike" baseline="0" dirty="0"/>
                        <a:t>-80</a:t>
                      </a:r>
                    </a:p>
                  </a:txBody>
                  <a:tcPr/>
                </a:tc>
                <a:tc>
                  <a:txBody>
                    <a:bodyPr/>
                    <a:lstStyle/>
                    <a:p>
                      <a:pPr algn="ctr"/>
                      <a:r>
                        <a:rPr lang="en-US" sz="1200" strike="sngStrike" baseline="0" dirty="0"/>
                        <a:t>-</a:t>
                      </a:r>
                      <a:r>
                        <a:rPr lang="en-US" sz="1200" u="sng" dirty="0" smtClean="0"/>
                        <a:t>E-5-30</a:t>
                      </a:r>
                      <a:endParaRPr lang="en-US" sz="1200" u="sng" dirty="0"/>
                    </a:p>
                  </a:txBody>
                  <a:tcPr/>
                </a:tc>
                <a:tc>
                  <a:txBody>
                    <a:bodyPr/>
                    <a:lstStyle/>
                    <a:p>
                      <a:pPr algn="ctr"/>
                      <a:r>
                        <a:rPr lang="en-US" sz="1200" strike="sngStrike" baseline="0" dirty="0"/>
                        <a:t>Reserved</a:t>
                      </a:r>
                      <a:r>
                        <a:rPr lang="en-US" sz="1200" u="sng" dirty="0"/>
                        <a:t>0.9014</a:t>
                      </a:r>
                    </a:p>
                  </a:txBody>
                  <a:tcPr/>
                </a:tc>
                <a:tc>
                  <a:txBody>
                    <a:bodyPr/>
                    <a:lstStyle/>
                    <a:p>
                      <a:pPr algn="ctr"/>
                      <a:r>
                        <a:rPr lang="en-US" sz="1200" strike="sngStrike" baseline="0" dirty="0"/>
                        <a:t>Reserved</a:t>
                      </a:r>
                      <a:r>
                        <a:rPr lang="en-US" sz="1200" u="sng" dirty="0"/>
                        <a:t>1</a:t>
                      </a:r>
                    </a:p>
                  </a:txBody>
                  <a:tcPr/>
                </a:tc>
                <a:tc>
                  <a:txBody>
                    <a:bodyPr/>
                    <a:lstStyle/>
                    <a:p>
                      <a:pPr algn="ctr"/>
                      <a:r>
                        <a:rPr lang="en-US" sz="1200" strike="sngStrike" baseline="0" dirty="0"/>
                        <a:t>Reserved</a:t>
                      </a:r>
                      <a:r>
                        <a:rPr lang="en-US" sz="1200" u="sng" strike="noStrike" baseline="0" dirty="0"/>
                        <a:t>-</a:t>
                      </a:r>
                      <a:endParaRPr lang="en-US" sz="1200" u="sng" dirty="0"/>
                    </a:p>
                  </a:txBody>
                  <a:tcPr/>
                </a:tc>
                <a:tc>
                  <a:txBody>
                    <a:bodyPr/>
                    <a:lstStyle/>
                    <a:p>
                      <a:pPr algn="ctr"/>
                      <a:r>
                        <a:rPr lang="en-US" sz="1200" u="none" strike="sngStrike" baseline="0" dirty="0"/>
                        <a:t>-</a:t>
                      </a:r>
                      <a:r>
                        <a:rPr lang="en-US" sz="1200" u="sng" dirty="0"/>
                        <a:t>Reserved</a:t>
                      </a:r>
                    </a:p>
                  </a:txBody>
                  <a:tcPr/>
                </a:tc>
                <a:tc>
                  <a:txBody>
                    <a:bodyPr/>
                    <a:lstStyle/>
                    <a:p>
                      <a:pPr algn="ctr"/>
                      <a:r>
                        <a:rPr lang="en-US" sz="1200" u="sng" dirty="0"/>
                        <a:t>-</a:t>
                      </a:r>
                      <a:r>
                        <a:rPr lang="en-US" sz="1200" strike="sngStrike" baseline="0" dirty="0"/>
                        <a:t>Reserved</a:t>
                      </a:r>
                      <a:endParaRPr lang="en-US" sz="1000" strike="sngStrike" baseline="0" dirty="0"/>
                    </a:p>
                  </a:txBody>
                  <a:tcPr/>
                </a:tc>
                <a:extLst>
                  <a:ext uri="{0D108BD9-81ED-4DB2-BD59-A6C34878D82A}">
                    <a16:rowId xmlns:a16="http://schemas.microsoft.com/office/drawing/2014/main" val="10001"/>
                  </a:ext>
                </a:extLst>
              </a:tr>
              <a:tr h="370840">
                <a:tc>
                  <a:txBody>
                    <a:bodyPr/>
                    <a:lstStyle/>
                    <a:p>
                      <a:pPr algn="ctr"/>
                      <a:r>
                        <a:rPr lang="en-US" sz="1200" u="sng" dirty="0"/>
                        <a:t>78-80</a:t>
                      </a:r>
                    </a:p>
                  </a:txBody>
                  <a:tcPr/>
                </a:tc>
                <a:tc>
                  <a:txBody>
                    <a:bodyPr/>
                    <a:lstStyle/>
                    <a:p>
                      <a:pPr algn="ctr"/>
                      <a:r>
                        <a:rPr lang="en-US" sz="1200" u="sng" dirty="0"/>
                        <a:t>-</a:t>
                      </a:r>
                    </a:p>
                  </a:txBody>
                  <a:tcPr/>
                </a:tc>
                <a:tc>
                  <a:txBody>
                    <a:bodyPr/>
                    <a:lstStyle/>
                    <a:p>
                      <a:pPr algn="ctr"/>
                      <a:r>
                        <a:rPr lang="en-US" sz="1200" u="sng"/>
                        <a:t>Reserved</a:t>
                      </a:r>
                      <a:endParaRPr lang="en-US" sz="1200" u="sng" dirty="0"/>
                    </a:p>
                  </a:txBody>
                  <a:tcPr/>
                </a:tc>
                <a:tc>
                  <a:txBody>
                    <a:bodyPr/>
                    <a:lstStyle/>
                    <a:p>
                      <a:pPr algn="ctr"/>
                      <a:r>
                        <a:rPr lang="en-US" sz="1200" u="sng"/>
                        <a:t>Reserved</a:t>
                      </a:r>
                      <a:endParaRPr lang="en-US" sz="1200" u="sng" dirty="0"/>
                    </a:p>
                  </a:txBody>
                  <a:tcPr/>
                </a:tc>
                <a:tc>
                  <a:txBody>
                    <a:bodyPr/>
                    <a:lstStyle/>
                    <a:p>
                      <a:pPr algn="ctr"/>
                      <a:r>
                        <a:rPr lang="en-US" sz="1200" u="sng"/>
                        <a:t>Reserved</a:t>
                      </a:r>
                      <a:endParaRPr lang="en-US" sz="1200" u="sng" dirty="0"/>
                    </a:p>
                  </a:txBody>
                  <a:tcPr/>
                </a:tc>
                <a:tc>
                  <a:txBody>
                    <a:bodyPr/>
                    <a:lstStyle/>
                    <a:p>
                      <a:pPr algn="ctr"/>
                      <a:r>
                        <a:rPr lang="en-US" sz="1200" u="sng"/>
                        <a:t>- </a:t>
                      </a:r>
                      <a:endParaRPr lang="en-US" sz="1200" u="sng" dirty="0"/>
                    </a:p>
                  </a:txBody>
                  <a:tcPr/>
                </a:tc>
                <a:tc>
                  <a:txBody>
                    <a:bodyPr/>
                    <a:lstStyle/>
                    <a:p>
                      <a:pPr algn="ctr"/>
                      <a:r>
                        <a:rPr lang="en-US" sz="1200" u="sng" dirty="0"/>
                        <a:t>Reserved</a:t>
                      </a:r>
                      <a:endParaRPr lang="en-US" sz="1000" u="sng"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9483036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Changes (2)</a:t>
            </a:r>
          </a:p>
        </p:txBody>
      </p:sp>
      <p:sp>
        <p:nvSpPr>
          <p:cNvPr id="4" name="Date Placeholder 3"/>
          <p:cNvSpPr>
            <a:spLocks noGrp="1"/>
          </p:cNvSpPr>
          <p:nvPr>
            <p:ph type="dt" sz="half" idx="10"/>
          </p:nvPr>
        </p:nvSpPr>
        <p:spPr>
          <a:xfrm>
            <a:off x="696913" y="332601"/>
            <a:ext cx="1224694" cy="276999"/>
          </a:xfrm>
        </p:spPr>
        <p:txBody>
          <a:bodyPr/>
          <a:lstStyle/>
          <a:p>
            <a:r>
              <a:rPr lang="en-US" dirty="0"/>
              <a:t>August 2020</a:t>
            </a:r>
          </a:p>
        </p:txBody>
      </p:sp>
      <p:sp>
        <p:nvSpPr>
          <p:cNvPr id="5" name="Footer Placeholder 4"/>
          <p:cNvSpPr>
            <a:spLocks noGrp="1"/>
          </p:cNvSpPr>
          <p:nvPr>
            <p:ph type="ftr" sz="quarter" idx="11"/>
          </p:nvPr>
        </p:nvSpPr>
        <p:spPr>
          <a:xfrm>
            <a:off x="4781677" y="6475413"/>
            <a:ext cx="3762248" cy="184666"/>
          </a:xfrm>
        </p:spPr>
        <p:txBody>
          <a:bodyPr/>
          <a:lstStyle/>
          <a:p>
            <a:r>
              <a:rPr lang="en-US" dirty="0" smtClean="0"/>
              <a:t>Matthew Fischer (Broadcom), David Goodall (Morse Micro)</a:t>
            </a:r>
            <a:endParaRPr lang="en-US" dirty="0"/>
          </a:p>
        </p:txBody>
      </p:sp>
      <p:sp>
        <p:nvSpPr>
          <p:cNvPr id="6" name="Slide Number Placeholder 5"/>
          <p:cNvSpPr>
            <a:spLocks noGrp="1"/>
          </p:cNvSpPr>
          <p:nvPr>
            <p:ph type="sldNum" sz="quarter" idx="12"/>
          </p:nvPr>
        </p:nvSpPr>
        <p:spPr/>
        <p:txBody>
          <a:bodyPr/>
          <a:lstStyle/>
          <a:p>
            <a:r>
              <a:rPr lang="en-US"/>
              <a:t>Slide </a:t>
            </a:r>
            <a:fld id="{C1789BC7-C074-42CC-ADF8-5107DF6BD1C1}" type="slidenum">
              <a:rPr lang="en-US" smtClean="0"/>
              <a:pPr/>
              <a:t>15</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091628327"/>
              </p:ext>
            </p:extLst>
          </p:nvPr>
        </p:nvGraphicFramePr>
        <p:xfrm>
          <a:off x="838199" y="3154680"/>
          <a:ext cx="7543802" cy="2011680"/>
        </p:xfrm>
        <a:graphic>
          <a:graphicData uri="http://schemas.openxmlformats.org/drawingml/2006/table">
            <a:tbl>
              <a:tblPr firstRow="1" bandRow="1">
                <a:tableStyleId>{5C22544A-7EE6-4342-B048-85BDC9FD1C3A}</a:tableStyleId>
              </a:tblPr>
              <a:tblGrid>
                <a:gridCol w="914399">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990602">
                  <a:extLst>
                    <a:ext uri="{9D8B030D-6E8A-4147-A177-3AD203B41FA5}">
                      <a16:colId xmlns:a16="http://schemas.microsoft.com/office/drawing/2014/main" val="20002"/>
                    </a:ext>
                  </a:extLst>
                </a:gridCol>
                <a:gridCol w="762000">
                  <a:extLst>
                    <a:ext uri="{9D8B030D-6E8A-4147-A177-3AD203B41FA5}">
                      <a16:colId xmlns:a16="http://schemas.microsoft.com/office/drawing/2014/main" val="20003"/>
                    </a:ext>
                  </a:extLst>
                </a:gridCol>
                <a:gridCol w="990600">
                  <a:extLst>
                    <a:ext uri="{9D8B030D-6E8A-4147-A177-3AD203B41FA5}">
                      <a16:colId xmlns:a16="http://schemas.microsoft.com/office/drawing/2014/main" val="20004"/>
                    </a:ext>
                  </a:extLst>
                </a:gridCol>
                <a:gridCol w="1904998">
                  <a:extLst>
                    <a:ext uri="{9D8B030D-6E8A-4147-A177-3AD203B41FA5}">
                      <a16:colId xmlns:a16="http://schemas.microsoft.com/office/drawing/2014/main" val="20005"/>
                    </a:ext>
                  </a:extLst>
                </a:gridCol>
                <a:gridCol w="990603">
                  <a:extLst>
                    <a:ext uri="{9D8B030D-6E8A-4147-A177-3AD203B41FA5}">
                      <a16:colId xmlns:a16="http://schemas.microsoft.com/office/drawing/2014/main" val="20006"/>
                    </a:ext>
                  </a:extLst>
                </a:gridCol>
              </a:tblGrid>
              <a:tr h="370840">
                <a:tc>
                  <a:txBody>
                    <a:bodyPr/>
                    <a:lstStyle/>
                    <a:p>
                      <a:pPr algn="ctr"/>
                      <a:r>
                        <a:rPr lang="en-US" sz="1200" dirty="0"/>
                        <a:t>S1G operating class</a:t>
                      </a:r>
                    </a:p>
                  </a:txBody>
                  <a:tcPr/>
                </a:tc>
                <a:tc>
                  <a:txBody>
                    <a:bodyPr/>
                    <a:lstStyle/>
                    <a:p>
                      <a:pPr algn="ctr"/>
                      <a:r>
                        <a:rPr lang="en-US" sz="1200" dirty="0"/>
                        <a:t>Global operating Class (See Table E-4)</a:t>
                      </a:r>
                    </a:p>
                  </a:txBody>
                  <a:tcPr/>
                </a:tc>
                <a:tc>
                  <a:txBody>
                    <a:bodyPr/>
                    <a:lstStyle/>
                    <a:p>
                      <a:pPr algn="ctr"/>
                      <a:r>
                        <a:rPr lang="en-US" sz="1200" dirty="0"/>
                        <a:t>Channel starting</a:t>
                      </a:r>
                      <a:r>
                        <a:rPr lang="en-US" sz="1200" baseline="0" dirty="0"/>
                        <a:t> frequency (GHz)</a:t>
                      </a:r>
                      <a:endParaRPr lang="en-US" sz="1200" dirty="0"/>
                    </a:p>
                  </a:txBody>
                  <a:tcPr/>
                </a:tc>
                <a:tc>
                  <a:txBody>
                    <a:bodyPr/>
                    <a:lstStyle/>
                    <a:p>
                      <a:pPr algn="ctr"/>
                      <a:r>
                        <a:rPr lang="en-US" sz="1200" dirty="0"/>
                        <a:t>Channel spacing</a:t>
                      </a:r>
                      <a:r>
                        <a:rPr lang="en-US" sz="1200" baseline="0" dirty="0"/>
                        <a:t> (MHz)</a:t>
                      </a:r>
                      <a:endParaRPr lang="en-US" sz="1200" dirty="0"/>
                    </a:p>
                  </a:txBody>
                  <a:tcPr/>
                </a:tc>
                <a:tc>
                  <a:txBody>
                    <a:bodyPr/>
                    <a:lstStyle/>
                    <a:p>
                      <a:pPr algn="ctr"/>
                      <a:r>
                        <a:rPr lang="en-US" sz="1200" dirty="0"/>
                        <a:t>Channel center frequency index</a:t>
                      </a:r>
                    </a:p>
                  </a:txBody>
                  <a:tcPr/>
                </a:tc>
                <a:tc>
                  <a:txBody>
                    <a:bodyPr/>
                    <a:lstStyle/>
                    <a:p>
                      <a:pPr algn="ctr"/>
                      <a:r>
                        <a:rPr lang="en-US" sz="1200" dirty="0"/>
                        <a:t>CCA Level Classification</a:t>
                      </a:r>
                    </a:p>
                  </a:txBody>
                  <a:tcPr/>
                </a:tc>
                <a:tc>
                  <a:txBody>
                    <a:bodyPr/>
                    <a:lstStyle/>
                    <a:p>
                      <a:pPr algn="ctr"/>
                      <a:r>
                        <a:rPr lang="en-US" sz="1200" dirty="0"/>
                        <a:t>Behavior limits set</a:t>
                      </a:r>
                    </a:p>
                  </a:txBody>
                  <a:tcPr/>
                </a:tc>
                <a:extLst>
                  <a:ext uri="{0D108BD9-81ED-4DB2-BD59-A6C34878D82A}">
                    <a16:rowId xmlns:a16="http://schemas.microsoft.com/office/drawing/2014/main" val="10000"/>
                  </a:ext>
                </a:extLst>
              </a:tr>
              <a:tr h="594360">
                <a:tc>
                  <a:txBody>
                    <a:bodyPr/>
                    <a:lstStyle/>
                    <a:p>
                      <a:pPr algn="ctr"/>
                      <a:r>
                        <a:rPr lang="en-US" sz="1200" dirty="0"/>
                        <a:t>7</a:t>
                      </a:r>
                      <a:r>
                        <a:rPr lang="en-US" sz="1200" strike="sngStrike" dirty="0"/>
                        <a:t> (Europe)</a:t>
                      </a:r>
                    </a:p>
                  </a:txBody>
                  <a:tcPr/>
                </a:tc>
                <a:tc>
                  <a:txBody>
                    <a:bodyPr/>
                    <a:lstStyle/>
                    <a:p>
                      <a:pPr algn="ctr"/>
                      <a:r>
                        <a:rPr lang="en-US" sz="1200" strike="sngStrike" dirty="0" smtClean="0"/>
                        <a:t>67</a:t>
                      </a:r>
                      <a:r>
                        <a:rPr lang="en-US" sz="1200" u="sng" strike="noStrike" dirty="0" smtClean="0"/>
                        <a:t>-</a:t>
                      </a:r>
                      <a:endParaRPr lang="en-US" sz="1200" u="sng" strike="noStrike" dirty="0"/>
                    </a:p>
                  </a:txBody>
                  <a:tcPr/>
                </a:tc>
                <a:tc>
                  <a:txBody>
                    <a:bodyPr/>
                    <a:lstStyle/>
                    <a:p>
                      <a:pPr algn="ctr"/>
                      <a:r>
                        <a:rPr lang="en-US" sz="1200" strike="sngStrike" dirty="0" smtClean="0"/>
                        <a:t>0.863</a:t>
                      </a:r>
                      <a:r>
                        <a:rPr lang="en-US" sz="1200" u="sng" strike="noStrike" dirty="0" smtClean="0"/>
                        <a:t>Reserved</a:t>
                      </a:r>
                      <a:endParaRPr lang="en-US" sz="1200" u="sng" strike="noStrike" dirty="0"/>
                    </a:p>
                  </a:txBody>
                  <a:tcPr/>
                </a:tc>
                <a:tc>
                  <a:txBody>
                    <a:bodyPr/>
                    <a:lstStyle/>
                    <a:p>
                      <a:pPr algn="ctr"/>
                      <a:r>
                        <a:rPr lang="en-US" sz="1200" strike="sngStrike" dirty="0" smtClean="0"/>
                        <a:t>2</a:t>
                      </a:r>
                      <a:r>
                        <a:rPr lang="en-US" sz="1200" u="sng" strike="noStrike" dirty="0" smtClean="0"/>
                        <a:t>Reserved</a:t>
                      </a:r>
                      <a:endParaRPr lang="en-US" sz="1200" dirty="0"/>
                    </a:p>
                  </a:txBody>
                  <a:tcPr/>
                </a:tc>
                <a:tc>
                  <a:txBody>
                    <a:bodyPr/>
                    <a:lstStyle/>
                    <a:p>
                      <a:pPr algn="ctr"/>
                      <a:r>
                        <a:rPr lang="en-US" sz="1200" u="none" strike="sngStrike" dirty="0"/>
                        <a:t>2, </a:t>
                      </a:r>
                      <a:r>
                        <a:rPr lang="en-US" sz="1200" u="none" strike="sngStrike" dirty="0" smtClean="0"/>
                        <a:t>6</a:t>
                      </a:r>
                      <a:r>
                        <a:rPr lang="en-US" sz="1200" u="sng" strike="noStrike" dirty="0" smtClean="0"/>
                        <a:t>Reserved</a:t>
                      </a:r>
                      <a:endParaRPr lang="en-US" sz="1200" u="none" dirty="0"/>
                    </a:p>
                  </a:txBody>
                  <a:tcPr/>
                </a:tc>
                <a:tc>
                  <a:txBody>
                    <a:bodyPr/>
                    <a:lstStyle/>
                    <a:p>
                      <a:pPr algn="ctr"/>
                      <a:r>
                        <a:rPr lang="en-US" sz="1200" strike="sngStrike" dirty="0"/>
                        <a:t>Type 1 (</a:t>
                      </a:r>
                      <a:r>
                        <a:rPr lang="en-US" sz="1200" strike="sngStrike" dirty="0" smtClean="0"/>
                        <a:t>863-868 </a:t>
                      </a:r>
                      <a:r>
                        <a:rPr lang="en-US" sz="1200" strike="sngStrike" dirty="0"/>
                        <a:t>MHz</a:t>
                      </a:r>
                      <a:r>
                        <a:rPr lang="en-US" sz="1200" strike="sngStrike" dirty="0" smtClean="0"/>
                        <a:t>)</a:t>
                      </a:r>
                      <a:r>
                        <a:rPr lang="en-US" sz="1200" u="sng" strike="noStrike" dirty="0" smtClean="0"/>
                        <a:t> Reserved</a:t>
                      </a:r>
                      <a:endParaRPr lang="en-US" sz="1200" strike="sngStrike" dirty="0"/>
                    </a:p>
                  </a:txBody>
                  <a:tcPr/>
                </a:tc>
                <a:tc>
                  <a:txBody>
                    <a:bodyPr/>
                    <a:lstStyle/>
                    <a:p>
                      <a:pPr algn="ctr"/>
                      <a:r>
                        <a:rPr lang="en-US" sz="1200" b="0" i="0" u="none" strike="sngStrike" kern="1200" baseline="0" dirty="0" smtClean="0">
                          <a:solidFill>
                            <a:schemeClr val="dk1"/>
                          </a:solidFill>
                          <a:latin typeface="+mn-lt"/>
                          <a:ea typeface="+mn-ea"/>
                          <a:cs typeface="+mn-cs"/>
                        </a:rPr>
                        <a:t>-</a:t>
                      </a:r>
                      <a:r>
                        <a:rPr lang="en-US" sz="1000" u="sng" strike="noStrike" dirty="0" smtClean="0"/>
                        <a:t>Reserved</a:t>
                      </a:r>
                      <a:endParaRPr lang="en-US" sz="1000" dirty="0"/>
                    </a:p>
                  </a:txBody>
                  <a:tcPr/>
                </a:tc>
                <a:extLst>
                  <a:ext uri="{0D108BD9-81ED-4DB2-BD59-A6C34878D82A}">
                    <a16:rowId xmlns:a16="http://schemas.microsoft.com/office/drawing/2014/main" val="10001"/>
                  </a:ext>
                </a:extLst>
              </a:tr>
              <a:tr h="594360">
                <a:tc>
                  <a:txBody>
                    <a:bodyPr/>
                    <a:lstStyle/>
                    <a:p>
                      <a:pPr algn="ctr"/>
                      <a:r>
                        <a:rPr lang="en-US" sz="1200" dirty="0" smtClean="0"/>
                        <a:t>30 (Europe)</a:t>
                      </a:r>
                      <a:endParaRPr lang="en-US" sz="1200" dirty="0"/>
                    </a:p>
                  </a:txBody>
                  <a:tcPr/>
                </a:tc>
                <a:tc>
                  <a:txBody>
                    <a:bodyPr/>
                    <a:lstStyle/>
                    <a:p>
                      <a:pPr algn="ctr"/>
                      <a:r>
                        <a:rPr lang="en-US" sz="1200" dirty="0" smtClean="0"/>
                        <a:t>77</a:t>
                      </a:r>
                      <a:endParaRPr lang="en-US" sz="1200" dirty="0"/>
                    </a:p>
                  </a:txBody>
                  <a:tcPr/>
                </a:tc>
                <a:tc>
                  <a:txBody>
                    <a:bodyPr/>
                    <a:lstStyle/>
                    <a:p>
                      <a:pPr algn="ctr"/>
                      <a:r>
                        <a:rPr lang="en-US" sz="1200" dirty="0" smtClean="0"/>
                        <a:t>0.9014</a:t>
                      </a:r>
                      <a:endParaRPr lang="en-US" sz="1200" dirty="0"/>
                    </a:p>
                  </a:txBody>
                  <a:tcPr/>
                </a:tc>
                <a:tc>
                  <a:txBody>
                    <a:bodyPr/>
                    <a:lstStyle/>
                    <a:p>
                      <a:pPr algn="ctr"/>
                      <a:r>
                        <a:rPr lang="en-US" sz="1200" dirty="0" smtClean="0"/>
                        <a:t>1</a:t>
                      </a:r>
                      <a:endParaRPr lang="en-US" sz="1200" dirty="0"/>
                    </a:p>
                  </a:txBody>
                  <a:tcPr/>
                </a:tc>
                <a:tc>
                  <a:txBody>
                    <a:bodyPr/>
                    <a:lstStyle/>
                    <a:p>
                      <a:pPr algn="ctr"/>
                      <a:r>
                        <a:rPr lang="en-US" sz="1200" u="none" dirty="0" smtClean="0"/>
                        <a:t>33, 35</a:t>
                      </a:r>
                      <a:endParaRPr lang="en-US" sz="1200" u="none" dirty="0"/>
                    </a:p>
                  </a:txBody>
                  <a:tcPr/>
                </a:tc>
                <a:tc>
                  <a:txBody>
                    <a:bodyPr/>
                    <a:lstStyle/>
                    <a:p>
                      <a:pPr algn="ctr"/>
                      <a:r>
                        <a:rPr lang="en-US" sz="1200" dirty="0" smtClean="0"/>
                        <a:t>Type 1 (917.4-919.4</a:t>
                      </a:r>
                      <a:r>
                        <a:rPr lang="en-US" sz="1200" baseline="0" dirty="0" smtClean="0"/>
                        <a:t> MHz)</a:t>
                      </a:r>
                      <a:endParaRPr lang="en-US" sz="1200" dirty="0"/>
                    </a:p>
                  </a:txBody>
                  <a:tcPr/>
                </a:tc>
                <a:tc>
                  <a:txBody>
                    <a:bodyPr/>
                    <a:lstStyle/>
                    <a:p>
                      <a:pPr algn="ctr"/>
                      <a:r>
                        <a:rPr lang="en-US" sz="1000" dirty="0" smtClean="0"/>
                        <a:t>-</a:t>
                      </a:r>
                      <a:endParaRPr lang="en-US" sz="1000" dirty="0"/>
                    </a:p>
                  </a:txBody>
                  <a:tcPr/>
                </a:tc>
                <a:extLst>
                  <a:ext uri="{0D108BD9-81ED-4DB2-BD59-A6C34878D82A}">
                    <a16:rowId xmlns:a16="http://schemas.microsoft.com/office/drawing/2014/main" val="2926047427"/>
                  </a:ext>
                </a:extLst>
              </a:tr>
            </a:tbl>
          </a:graphicData>
        </a:graphic>
      </p:graphicFrame>
      <p:sp>
        <p:nvSpPr>
          <p:cNvPr id="13" name="Content Placeholder 2"/>
          <p:cNvSpPr txBox="1">
            <a:spLocks/>
          </p:cNvSpPr>
          <p:nvPr/>
        </p:nvSpPr>
        <p:spPr bwMode="auto">
          <a:xfrm>
            <a:off x="685800" y="1752600"/>
            <a:ext cx="7772400" cy="914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err="1"/>
              <a:t>TGmd</a:t>
            </a:r>
            <a:r>
              <a:rPr lang="en-US" kern="0" dirty="0"/>
              <a:t> editor to modify the following row in Table E-5 – S1G operating classes:</a:t>
            </a:r>
          </a:p>
        </p:txBody>
      </p:sp>
    </p:spTree>
    <p:extLst>
      <p:ext uri="{BB962C8B-B14F-4D97-AF65-F5344CB8AC3E}">
        <p14:creationId xmlns:p14="http://schemas.microsoft.com/office/powerpoint/2010/main" val="15955284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#1</a:t>
            </a:r>
          </a:p>
        </p:txBody>
      </p:sp>
      <p:sp>
        <p:nvSpPr>
          <p:cNvPr id="3" name="Content Placeholder 2"/>
          <p:cNvSpPr>
            <a:spLocks noGrp="1"/>
          </p:cNvSpPr>
          <p:nvPr>
            <p:ph idx="1"/>
          </p:nvPr>
        </p:nvSpPr>
        <p:spPr/>
        <p:txBody>
          <a:bodyPr/>
          <a:lstStyle/>
          <a:p>
            <a:r>
              <a:rPr lang="en-US" dirty="0"/>
              <a:t>Do you support the proposed changes to Draft P802.11REVmd_D3.4 Annex E Table E-4 – Global operating classes and Annex E Table E-5 – S1G operating classes as described in 11-20-1182-01-000m-S1G-EU-New-Band Proposed Changes (1) and Proposed Changes (2)?</a:t>
            </a:r>
          </a:p>
          <a:p>
            <a:pPr lvl="1"/>
            <a:endParaRPr lang="en-US" dirty="0"/>
          </a:p>
          <a:p>
            <a:pPr lvl="1"/>
            <a:r>
              <a:rPr lang="en-US" dirty="0"/>
              <a:t>YES</a:t>
            </a:r>
          </a:p>
          <a:p>
            <a:pPr lvl="1"/>
            <a:r>
              <a:rPr lang="en-US" dirty="0"/>
              <a:t>NO</a:t>
            </a:r>
          </a:p>
          <a:p>
            <a:pPr lvl="1"/>
            <a:r>
              <a:rPr lang="en-US" dirty="0"/>
              <a:t>ABS</a:t>
            </a:r>
          </a:p>
        </p:txBody>
      </p:sp>
      <p:sp>
        <p:nvSpPr>
          <p:cNvPr id="4" name="Date Placeholder 3"/>
          <p:cNvSpPr>
            <a:spLocks noGrp="1"/>
          </p:cNvSpPr>
          <p:nvPr>
            <p:ph type="dt" sz="half" idx="10"/>
          </p:nvPr>
        </p:nvSpPr>
        <p:spPr>
          <a:xfrm>
            <a:off x="696913" y="332601"/>
            <a:ext cx="1224694" cy="276999"/>
          </a:xfrm>
        </p:spPr>
        <p:txBody>
          <a:bodyPr/>
          <a:lstStyle/>
          <a:p>
            <a:pPr>
              <a:defRPr/>
            </a:pPr>
            <a:r>
              <a:rPr lang="en-US" dirty="0"/>
              <a:t>August 2020</a:t>
            </a:r>
          </a:p>
        </p:txBody>
      </p:sp>
      <p:sp>
        <p:nvSpPr>
          <p:cNvPr id="5" name="Footer Placeholder 4"/>
          <p:cNvSpPr>
            <a:spLocks noGrp="1"/>
          </p:cNvSpPr>
          <p:nvPr>
            <p:ph type="ftr" sz="quarter" idx="11"/>
          </p:nvPr>
        </p:nvSpPr>
        <p:spPr>
          <a:xfrm>
            <a:off x="4781677" y="6475413"/>
            <a:ext cx="3762248" cy="184666"/>
          </a:xfrm>
        </p:spPr>
        <p:txBody>
          <a:bodyPr/>
          <a:lstStyle/>
          <a:p>
            <a:pPr>
              <a:defRPr/>
            </a:pPr>
            <a:r>
              <a:rPr lang="en-US" dirty="0" smtClean="0"/>
              <a:t>Matthew Fischer (Broadcom), David Goodall (Morse Micro)</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16</a:t>
            </a:fld>
            <a:endParaRPr lang="en-US"/>
          </a:p>
        </p:txBody>
      </p:sp>
    </p:spTree>
    <p:extLst>
      <p:ext uri="{BB962C8B-B14F-4D97-AF65-F5344CB8AC3E}">
        <p14:creationId xmlns:p14="http://schemas.microsoft.com/office/powerpoint/2010/main" val="27234982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[1] Draft </a:t>
            </a:r>
            <a:r>
              <a:rPr lang="en-US" dirty="0" smtClean="0"/>
              <a:t>P802.11REVmd_D3.4</a:t>
            </a:r>
          </a:p>
          <a:p>
            <a:r>
              <a:rPr lang="en-US" dirty="0" smtClean="0"/>
              <a:t>[</a:t>
            </a:r>
            <a:r>
              <a:rPr lang="en-US" dirty="0"/>
              <a:t>2] </a:t>
            </a:r>
            <a:r>
              <a:rPr lang="en-US" dirty="0" smtClean="0"/>
              <a:t>DECISION </a:t>
            </a:r>
            <a:r>
              <a:rPr lang="en-US" dirty="0"/>
              <a:t>(EU) </a:t>
            </a:r>
            <a:r>
              <a:rPr lang="en-US" dirty="0" smtClean="0"/>
              <a:t>2017/1483</a:t>
            </a:r>
          </a:p>
          <a:p>
            <a:pPr lvl="1"/>
            <a:r>
              <a:rPr lang="en-US" dirty="0" smtClean="0">
                <a:hlinkClick r:id="rId2"/>
              </a:rPr>
              <a:t>https</a:t>
            </a:r>
            <a:r>
              <a:rPr lang="en-US" dirty="0">
                <a:hlinkClick r:id="rId2"/>
              </a:rPr>
              <a:t>://op.europa.eu/en/publication-detail/-/</a:t>
            </a:r>
            <a:r>
              <a:rPr lang="en-US" dirty="0" smtClean="0">
                <a:hlinkClick r:id="rId2"/>
              </a:rPr>
              <a:t>publication/ed3648d1-83e0-11e7-b5c6-01aa75ed71a1</a:t>
            </a:r>
          </a:p>
          <a:p>
            <a:pPr lvl="1"/>
            <a:r>
              <a:rPr lang="en-US" u="sng" dirty="0" smtClean="0">
                <a:hlinkClick r:id="rId3"/>
              </a:rPr>
              <a:t>https://www.ecodocdb.dk/download/2787323d-d104/20171483EU.pdf</a:t>
            </a:r>
            <a:endParaRPr lang="en-US" dirty="0"/>
          </a:p>
          <a:p>
            <a:r>
              <a:rPr lang="en-US" dirty="0" smtClean="0"/>
              <a:t>[3] </a:t>
            </a:r>
            <a:r>
              <a:rPr lang="en-US" dirty="0"/>
              <a:t>Decision (EU) </a:t>
            </a:r>
            <a:r>
              <a:rPr lang="en-US" dirty="0"/>
              <a:t>2018/1538 </a:t>
            </a:r>
            <a:endParaRPr lang="en-US" dirty="0" smtClean="0"/>
          </a:p>
          <a:p>
            <a:pPr lvl="1"/>
            <a:r>
              <a:rPr lang="en-US" dirty="0">
                <a:hlinkClick r:id="rId4"/>
              </a:rPr>
              <a:t>https://op.europa.eu/en/publication-detail/-/</a:t>
            </a:r>
            <a:r>
              <a:rPr lang="en-US" dirty="0" smtClean="0">
                <a:hlinkClick r:id="rId4"/>
              </a:rPr>
              <a:t>publication/7aa9ee9d-d053-11e8-9424-01aa75ed71a1/language-en/format-PDF/source-142398249</a:t>
            </a:r>
            <a:endParaRPr lang="en-US" dirty="0">
              <a:hlinkClick r:id="rId5"/>
            </a:endParaRPr>
          </a:p>
          <a:p>
            <a:pPr lvl="1"/>
            <a:r>
              <a:rPr lang="en-US" dirty="0" smtClean="0">
                <a:hlinkClick r:id="rId5"/>
              </a:rPr>
              <a:t>https</a:t>
            </a:r>
            <a:r>
              <a:rPr lang="en-US" dirty="0">
                <a:hlinkClick r:id="rId5"/>
              </a:rPr>
              <a:t>://www.erodocdb.dk/download/913676aa-f35b/EC%20Decision%202018%201538.pdf</a:t>
            </a:r>
            <a:endParaRPr lang="en-US" dirty="0"/>
          </a:p>
          <a:p>
            <a:endParaRPr lang="en-US" dirty="0"/>
          </a:p>
          <a:p>
            <a:endParaRPr lang="en-US" dirty="0"/>
          </a:p>
        </p:txBody>
      </p:sp>
      <p:sp>
        <p:nvSpPr>
          <p:cNvPr id="4" name="Date Placeholder 3"/>
          <p:cNvSpPr>
            <a:spLocks noGrp="1"/>
          </p:cNvSpPr>
          <p:nvPr>
            <p:ph type="dt" sz="half" idx="10"/>
          </p:nvPr>
        </p:nvSpPr>
        <p:spPr>
          <a:xfrm>
            <a:off x="696913" y="332601"/>
            <a:ext cx="1224694" cy="276999"/>
          </a:xfrm>
        </p:spPr>
        <p:txBody>
          <a:bodyPr/>
          <a:lstStyle/>
          <a:p>
            <a:pPr>
              <a:defRPr/>
            </a:pPr>
            <a:r>
              <a:rPr lang="en-US" dirty="0"/>
              <a:t>August 2020</a:t>
            </a:r>
          </a:p>
        </p:txBody>
      </p:sp>
      <p:sp>
        <p:nvSpPr>
          <p:cNvPr id="5" name="Footer Placeholder 4"/>
          <p:cNvSpPr>
            <a:spLocks noGrp="1"/>
          </p:cNvSpPr>
          <p:nvPr>
            <p:ph type="ftr" sz="quarter" idx="11"/>
          </p:nvPr>
        </p:nvSpPr>
        <p:spPr>
          <a:xfrm>
            <a:off x="4781677" y="6475413"/>
            <a:ext cx="3762248" cy="184666"/>
          </a:xfrm>
        </p:spPr>
        <p:txBody>
          <a:bodyPr/>
          <a:lstStyle/>
          <a:p>
            <a:pPr>
              <a:defRPr/>
            </a:pPr>
            <a:r>
              <a:rPr lang="en-US" dirty="0" smtClean="0"/>
              <a:t>Matthew Fischer (Broadcom), David Goodall (Morse Micro)</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17</a:t>
            </a:fld>
            <a:endParaRPr lang="en-US"/>
          </a:p>
        </p:txBody>
      </p:sp>
    </p:spTree>
    <p:extLst>
      <p:ext uri="{BB962C8B-B14F-4D97-AF65-F5344CB8AC3E}">
        <p14:creationId xmlns:p14="http://schemas.microsoft.com/office/powerpoint/2010/main" val="28022623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Appendix</a:t>
            </a:r>
            <a:endParaRPr lang="en-US" dirty="0"/>
          </a:p>
        </p:txBody>
      </p:sp>
      <p:sp>
        <p:nvSpPr>
          <p:cNvPr id="3" name="Content Placeholder 2"/>
          <p:cNvSpPr>
            <a:spLocks noGrp="1"/>
          </p:cNvSpPr>
          <p:nvPr>
            <p:ph idx="1"/>
          </p:nvPr>
        </p:nvSpPr>
        <p:spPr/>
        <p:txBody>
          <a:bodyPr/>
          <a:lstStyle/>
          <a:p>
            <a:r>
              <a:rPr lang="en-US" smtClean="0"/>
              <a:t>More complete description of Reference [2]</a:t>
            </a:r>
          </a:p>
          <a:p>
            <a:pPr lvl="1"/>
            <a:r>
              <a:rPr lang="en-US" smtClean="0"/>
              <a:t>COMMISSION IMPLEMENTING DECISION (EU) 2017/1483 of 8 August 2017 amending Decision 2006/771/EC on harmonisation of the radio spectrum for use by short-range devices and repealing Decision 2006/804/EC (notified under document C(2017) 5464).</a:t>
            </a:r>
          </a:p>
          <a:p>
            <a:r>
              <a:rPr lang="en-US" smtClean="0"/>
              <a:t>More complete description of Reference [3]</a:t>
            </a:r>
          </a:p>
          <a:p>
            <a:pPr lvl="1"/>
            <a:r>
              <a:rPr lang="en-US" smtClean="0"/>
              <a:t>Commission Implementing Decision (EU) 2018/1538 of 11 October 2018 on the harmonisation of radio spectrum for use by short-range devices within the 874-876 and 915-921 MHz frequency bands (notified under document C(2018) 6535) (Text with EEA relevance.)</a:t>
            </a:r>
            <a:endParaRPr lang="en-US" dirty="0"/>
          </a:p>
        </p:txBody>
      </p:sp>
      <p:sp>
        <p:nvSpPr>
          <p:cNvPr id="4" name="Date Placeholder 3"/>
          <p:cNvSpPr>
            <a:spLocks noGrp="1"/>
          </p:cNvSpPr>
          <p:nvPr>
            <p:ph type="dt" sz="half" idx="10"/>
          </p:nvPr>
        </p:nvSpPr>
        <p:spPr/>
        <p:txBody>
          <a:bodyPr/>
          <a:lstStyle/>
          <a:p>
            <a:r>
              <a:rPr lang="en-US" smtClean="0"/>
              <a:t>August 2020</a:t>
            </a:r>
            <a:endParaRPr lang="en-US" dirty="0"/>
          </a:p>
        </p:txBody>
      </p:sp>
      <p:sp>
        <p:nvSpPr>
          <p:cNvPr id="5" name="Footer Placeholder 4"/>
          <p:cNvSpPr>
            <a:spLocks noGrp="1"/>
          </p:cNvSpPr>
          <p:nvPr>
            <p:ph type="ftr" sz="quarter" idx="11"/>
          </p:nvPr>
        </p:nvSpPr>
        <p:spPr/>
        <p:txBody>
          <a:bodyPr/>
          <a:lstStyle/>
          <a:p>
            <a:r>
              <a:rPr lang="en-US" smtClean="0"/>
              <a:t>Matthew Fischer (Broadcom), David Goodall (Morse Micro)</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18</a:t>
            </a:fld>
            <a:endParaRPr lang="en-US"/>
          </a:p>
        </p:txBody>
      </p:sp>
    </p:spTree>
    <p:extLst>
      <p:ext uri="{BB962C8B-B14F-4D97-AF65-F5344CB8AC3E}">
        <p14:creationId xmlns:p14="http://schemas.microsoft.com/office/powerpoint/2010/main" val="3214973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Abstract</a:t>
            </a:r>
            <a:endParaRPr lang="en-US" dirty="0"/>
          </a:p>
        </p:txBody>
      </p:sp>
      <p:sp>
        <p:nvSpPr>
          <p:cNvPr id="3" name="Content Placeholder 2"/>
          <p:cNvSpPr>
            <a:spLocks noGrp="1"/>
          </p:cNvSpPr>
          <p:nvPr>
            <p:ph idx="1"/>
          </p:nvPr>
        </p:nvSpPr>
        <p:spPr/>
        <p:txBody>
          <a:bodyPr/>
          <a:lstStyle/>
          <a:p>
            <a:r>
              <a:rPr lang="en-US" dirty="0"/>
              <a:t>CID 4036</a:t>
            </a:r>
          </a:p>
          <a:p>
            <a:r>
              <a:rPr lang="en-US" dirty="0"/>
              <a:t>The EU has recently added a band suitable for use by S1G devices</a:t>
            </a:r>
          </a:p>
          <a:p>
            <a:r>
              <a:rPr lang="en-US" dirty="0"/>
              <a:t>1 MHz channels only</a:t>
            </a:r>
          </a:p>
          <a:p>
            <a:r>
              <a:rPr lang="en-US" dirty="0"/>
              <a:t>These newly available channels should be included in the global channels listing in Annex E</a:t>
            </a:r>
          </a:p>
          <a:p>
            <a:pPr lvl="1"/>
            <a:r>
              <a:rPr lang="en-US" dirty="0"/>
              <a:t>Table E-4—Global operating classes</a:t>
            </a:r>
          </a:p>
          <a:p>
            <a:pPr lvl="1"/>
            <a:r>
              <a:rPr lang="en-US" dirty="0"/>
              <a:t>That table references Table E-5 S1G operating classes</a:t>
            </a:r>
          </a:p>
          <a:p>
            <a:pPr lvl="2"/>
            <a:r>
              <a:rPr lang="en-US" dirty="0"/>
              <a:t>So this table also needs to be updated</a:t>
            </a:r>
          </a:p>
        </p:txBody>
      </p:sp>
      <p:sp>
        <p:nvSpPr>
          <p:cNvPr id="4" name="Date Placeholder 3"/>
          <p:cNvSpPr>
            <a:spLocks noGrp="1"/>
          </p:cNvSpPr>
          <p:nvPr>
            <p:ph type="dt" sz="half" idx="10"/>
          </p:nvPr>
        </p:nvSpPr>
        <p:spPr>
          <a:xfrm>
            <a:off x="696913" y="332601"/>
            <a:ext cx="1224694" cy="276999"/>
          </a:xfrm>
        </p:spPr>
        <p:txBody>
          <a:bodyPr/>
          <a:lstStyle/>
          <a:p>
            <a:r>
              <a:rPr lang="en-US" dirty="0"/>
              <a:t>August 2020</a:t>
            </a:r>
          </a:p>
        </p:txBody>
      </p:sp>
      <p:sp>
        <p:nvSpPr>
          <p:cNvPr id="5" name="Footer Placeholder 4"/>
          <p:cNvSpPr>
            <a:spLocks noGrp="1"/>
          </p:cNvSpPr>
          <p:nvPr>
            <p:ph type="ftr" sz="quarter" idx="11"/>
          </p:nvPr>
        </p:nvSpPr>
        <p:spPr>
          <a:xfrm>
            <a:off x="4781677" y="6475413"/>
            <a:ext cx="3762248" cy="184666"/>
          </a:xfrm>
        </p:spPr>
        <p:txBody>
          <a:bodyPr/>
          <a:lstStyle/>
          <a:p>
            <a:r>
              <a:rPr lang="en-US" dirty="0" smtClean="0"/>
              <a:t>Matthew Fischer (Broadcom), David Goodall (Morse Micro)</a:t>
            </a:r>
            <a:endParaRPr lang="en-US" dirty="0"/>
          </a:p>
        </p:txBody>
      </p:sp>
      <p:sp>
        <p:nvSpPr>
          <p:cNvPr id="6" name="Slide Number Placeholder 5"/>
          <p:cNvSpPr>
            <a:spLocks noGrp="1"/>
          </p:cNvSpPr>
          <p:nvPr>
            <p:ph type="sldNum" sz="quarter" idx="12"/>
          </p:nvPr>
        </p:nvSpPr>
        <p:spPr/>
        <p:txBody>
          <a:bodyPr/>
          <a:lstStyle/>
          <a:p>
            <a:r>
              <a:rPr lang="en-US"/>
              <a:t>Slide </a:t>
            </a:r>
            <a:fld id="{C1789BC7-C074-42CC-ADF8-5107DF6BD1C1}" type="slidenum">
              <a:rPr lang="en-US" smtClean="0"/>
              <a:pPr/>
              <a:t>2</a:t>
            </a:fld>
            <a:endParaRPr lang="en-US"/>
          </a:p>
        </p:txBody>
      </p:sp>
    </p:spTree>
    <p:extLst>
      <p:ext uri="{BB962C8B-B14F-4D97-AF65-F5344CB8AC3E}">
        <p14:creationId xmlns:p14="http://schemas.microsoft.com/office/powerpoint/2010/main" val="1652044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CID 4036</a:t>
            </a:r>
          </a:p>
        </p:txBody>
      </p:sp>
      <p:sp>
        <p:nvSpPr>
          <p:cNvPr id="3" name="Content Placeholder 2"/>
          <p:cNvSpPr>
            <a:spLocks noGrp="1"/>
          </p:cNvSpPr>
          <p:nvPr>
            <p:ph idx="1"/>
          </p:nvPr>
        </p:nvSpPr>
        <p:spPr>
          <a:xfrm>
            <a:off x="685800" y="5334000"/>
            <a:ext cx="7772400" cy="762000"/>
          </a:xfrm>
        </p:spPr>
        <p:txBody>
          <a:bodyPr/>
          <a:lstStyle/>
          <a:p>
            <a:r>
              <a:rPr lang="en-US" dirty="0"/>
              <a:t>CID 4036</a:t>
            </a:r>
          </a:p>
        </p:txBody>
      </p:sp>
      <p:sp>
        <p:nvSpPr>
          <p:cNvPr id="4" name="Date Placeholder 3"/>
          <p:cNvSpPr>
            <a:spLocks noGrp="1"/>
          </p:cNvSpPr>
          <p:nvPr>
            <p:ph type="dt" sz="half" idx="10"/>
          </p:nvPr>
        </p:nvSpPr>
        <p:spPr>
          <a:xfrm>
            <a:off x="696913" y="332601"/>
            <a:ext cx="1224694" cy="276999"/>
          </a:xfrm>
        </p:spPr>
        <p:txBody>
          <a:bodyPr/>
          <a:lstStyle/>
          <a:p>
            <a:pPr>
              <a:defRPr/>
            </a:pPr>
            <a:r>
              <a:rPr lang="en-US" dirty="0"/>
              <a:t>August 2020</a:t>
            </a:r>
          </a:p>
        </p:txBody>
      </p:sp>
      <p:sp>
        <p:nvSpPr>
          <p:cNvPr id="5" name="Footer Placeholder 4"/>
          <p:cNvSpPr>
            <a:spLocks noGrp="1"/>
          </p:cNvSpPr>
          <p:nvPr>
            <p:ph type="ftr" sz="quarter" idx="11"/>
          </p:nvPr>
        </p:nvSpPr>
        <p:spPr>
          <a:xfrm>
            <a:off x="4781677" y="6475413"/>
            <a:ext cx="3762248" cy="184666"/>
          </a:xfrm>
        </p:spPr>
        <p:txBody>
          <a:bodyPr/>
          <a:lstStyle/>
          <a:p>
            <a:pPr>
              <a:defRPr/>
            </a:pPr>
            <a:r>
              <a:rPr lang="en-US" dirty="0" smtClean="0"/>
              <a:t>Matthew Fischer (Broadcom), David Goodall (Morse Micro)</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215172418"/>
              </p:ext>
            </p:extLst>
          </p:nvPr>
        </p:nvGraphicFramePr>
        <p:xfrm>
          <a:off x="914400" y="2255520"/>
          <a:ext cx="7010403" cy="2697480"/>
        </p:xfrm>
        <a:graphic>
          <a:graphicData uri="http://schemas.openxmlformats.org/drawingml/2006/table">
            <a:tbl>
              <a:tblPr/>
              <a:tblGrid>
                <a:gridCol w="681684">
                  <a:extLst>
                    <a:ext uri="{9D8B030D-6E8A-4147-A177-3AD203B41FA5}">
                      <a16:colId xmlns:a16="http://schemas.microsoft.com/office/drawing/2014/main" val="20000"/>
                    </a:ext>
                  </a:extLst>
                </a:gridCol>
                <a:gridCol w="681684">
                  <a:extLst>
                    <a:ext uri="{9D8B030D-6E8A-4147-A177-3AD203B41FA5}">
                      <a16:colId xmlns:a16="http://schemas.microsoft.com/office/drawing/2014/main" val="20001"/>
                    </a:ext>
                  </a:extLst>
                </a:gridCol>
                <a:gridCol w="563862">
                  <a:extLst>
                    <a:ext uri="{9D8B030D-6E8A-4147-A177-3AD203B41FA5}">
                      <a16:colId xmlns:a16="http://schemas.microsoft.com/office/drawing/2014/main" val="20002"/>
                    </a:ext>
                  </a:extLst>
                </a:gridCol>
                <a:gridCol w="563862">
                  <a:extLst>
                    <a:ext uri="{9D8B030D-6E8A-4147-A177-3AD203B41FA5}">
                      <a16:colId xmlns:a16="http://schemas.microsoft.com/office/drawing/2014/main" val="20003"/>
                    </a:ext>
                  </a:extLst>
                </a:gridCol>
                <a:gridCol w="1506437">
                  <a:extLst>
                    <a:ext uri="{9D8B030D-6E8A-4147-A177-3AD203B41FA5}">
                      <a16:colId xmlns:a16="http://schemas.microsoft.com/office/drawing/2014/main" val="20004"/>
                    </a:ext>
                  </a:extLst>
                </a:gridCol>
                <a:gridCol w="1506437">
                  <a:extLst>
                    <a:ext uri="{9D8B030D-6E8A-4147-A177-3AD203B41FA5}">
                      <a16:colId xmlns:a16="http://schemas.microsoft.com/office/drawing/2014/main" val="20005"/>
                    </a:ext>
                  </a:extLst>
                </a:gridCol>
                <a:gridCol w="1506437">
                  <a:extLst>
                    <a:ext uri="{9D8B030D-6E8A-4147-A177-3AD203B41FA5}">
                      <a16:colId xmlns:a16="http://schemas.microsoft.com/office/drawing/2014/main" val="20006"/>
                    </a:ext>
                  </a:extLst>
                </a:gridCol>
              </a:tblGrid>
              <a:tr h="565989">
                <a:tc>
                  <a:txBody>
                    <a:bodyPr/>
                    <a:lstStyle/>
                    <a:p>
                      <a:pPr algn="ctr" rtl="0" fontAlgn="t"/>
                      <a:r>
                        <a:rPr lang="en-US" sz="1200" b="1" dirty="0">
                          <a:effectLst/>
                        </a:rPr>
                        <a:t>CID</a:t>
                      </a:r>
                    </a:p>
                  </a:txBody>
                  <a:tcPr marL="28575" marR="28575" marT="0"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rtl="0" fontAlgn="t"/>
                      <a:r>
                        <a:rPr lang="en-US" sz="1200" b="1" dirty="0">
                          <a:effectLst/>
                        </a:rPr>
                        <a:t>Commenter</a:t>
                      </a:r>
                    </a:p>
                  </a:txBody>
                  <a:tcPr marL="28575" marR="28575" marT="0"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rtl="0" fontAlgn="t"/>
                      <a:r>
                        <a:rPr lang="en-US" sz="1200" b="1" dirty="0">
                          <a:effectLst/>
                        </a:rPr>
                        <a:t>Page</a:t>
                      </a:r>
                    </a:p>
                  </a:txBody>
                  <a:tcPr marL="28575" marR="28575" marT="0"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rtl="0" fontAlgn="t"/>
                      <a:r>
                        <a:rPr lang="en-US" sz="1200" b="1" dirty="0">
                          <a:effectLst/>
                        </a:rPr>
                        <a:t>Clause</a:t>
                      </a:r>
                    </a:p>
                  </a:txBody>
                  <a:tcPr marL="28575" marR="28575" marT="0"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rtl="0" fontAlgn="t"/>
                      <a:r>
                        <a:rPr lang="en-US" sz="1400" b="1" dirty="0">
                          <a:effectLst/>
                        </a:rPr>
                        <a:t>Comment</a:t>
                      </a:r>
                    </a:p>
                  </a:txBody>
                  <a:tcPr marL="28575" marR="28575" marT="0"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rtl="0" fontAlgn="t"/>
                      <a:r>
                        <a:rPr lang="en-US" sz="1400" b="1" dirty="0">
                          <a:effectLst/>
                        </a:rPr>
                        <a:t>Proposed</a:t>
                      </a:r>
                      <a:r>
                        <a:rPr lang="en-US" sz="1400" b="1" baseline="0" dirty="0">
                          <a:effectLst/>
                        </a:rPr>
                        <a:t> Change</a:t>
                      </a:r>
                      <a:endParaRPr lang="en-US" sz="1400" b="1" dirty="0">
                        <a:effectLst/>
                      </a:endParaRPr>
                    </a:p>
                  </a:txBody>
                  <a:tcPr marL="28575" marR="28575" marT="0"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rtl="0" fontAlgn="t"/>
                      <a:r>
                        <a:rPr lang="en-US" sz="1400" b="1" dirty="0">
                          <a:effectLst/>
                        </a:rPr>
                        <a:t>Proposed</a:t>
                      </a:r>
                      <a:r>
                        <a:rPr lang="en-US" sz="1400" b="1" baseline="0" dirty="0">
                          <a:effectLst/>
                        </a:rPr>
                        <a:t> Resolution</a:t>
                      </a:r>
                      <a:endParaRPr lang="en-US" sz="1400" b="1" dirty="0">
                        <a:effectLst/>
                      </a:endParaRPr>
                    </a:p>
                  </a:txBody>
                  <a:tcPr marL="28575" marR="28575" marT="0" marB="0"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10000"/>
                  </a:ext>
                </a:extLst>
              </a:tr>
              <a:tr h="2131491">
                <a:tc>
                  <a:txBody>
                    <a:bodyPr/>
                    <a:lstStyle/>
                    <a:p>
                      <a:pPr rtl="0" fontAlgn="t"/>
                      <a:r>
                        <a:rPr lang="en-US" sz="1200" dirty="0">
                          <a:effectLst/>
                        </a:rPr>
                        <a:t>4036</a:t>
                      </a:r>
                    </a:p>
                  </a:txBody>
                  <a:tcPr marL="28575" marR="28575" marT="0" marB="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rtl="0" fontAlgn="t"/>
                      <a:r>
                        <a:rPr lang="en-US" sz="1200" dirty="0">
                          <a:effectLst/>
                        </a:rPr>
                        <a:t>David Goodall</a:t>
                      </a:r>
                    </a:p>
                  </a:txBody>
                  <a:tcPr marL="28575" marR="28575" marT="0" marB="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rtl="0" fontAlgn="t"/>
                      <a:r>
                        <a:rPr lang="en-US" sz="1200" dirty="0">
                          <a:effectLst/>
                        </a:rPr>
                        <a:t>4382.00</a:t>
                      </a:r>
                    </a:p>
                  </a:txBody>
                  <a:tcPr marL="28575" marR="28575" marT="0" marB="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rtl="0" fontAlgn="t"/>
                      <a:r>
                        <a:rPr lang="en-US" sz="1200" dirty="0">
                          <a:effectLst/>
                        </a:rPr>
                        <a:t>E</a:t>
                      </a:r>
                    </a:p>
                  </a:txBody>
                  <a:tcPr marL="28575" marR="28575" marT="0" marB="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rtl="0" fontAlgn="t"/>
                      <a:r>
                        <a:rPr lang="en-US" sz="1100" b="0" dirty="0">
                          <a:effectLst/>
                          <a:latin typeface="Arial" panose="020B0604020202020204" pitchFamily="34" charset="0"/>
                        </a:rPr>
                        <a:t>The 915.8 MHz to 919.4 MHz band has become available for use by S1G devices in Europe.</a:t>
                      </a:r>
                    </a:p>
                  </a:txBody>
                  <a:tcPr marL="28575" marR="28575" marT="0" marB="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rtl="0" fontAlgn="t"/>
                      <a:r>
                        <a:rPr lang="en-US" sz="1100" b="0" dirty="0">
                          <a:effectLst/>
                          <a:latin typeface="Arial" panose="020B0604020202020204" pitchFamily="34" charset="0"/>
                        </a:rPr>
                        <a:t>Add an operating class for the new band available in Europe to table E-5. This will support 1 MHz channels only. It will also need a global operating class added to table E-4.</a:t>
                      </a:r>
                    </a:p>
                  </a:txBody>
                  <a:tcPr marL="28575" marR="28575" marT="0" marB="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rtl="0" fontAlgn="t"/>
                      <a:r>
                        <a:rPr lang="en-US" sz="1100" dirty="0">
                          <a:effectLst/>
                        </a:rPr>
                        <a:t>Revise – </a:t>
                      </a:r>
                      <a:r>
                        <a:rPr lang="en-US" sz="1100" dirty="0" err="1">
                          <a:effectLst/>
                        </a:rPr>
                        <a:t>TGmd</a:t>
                      </a:r>
                      <a:r>
                        <a:rPr lang="en-US" sz="1100" dirty="0">
                          <a:effectLst/>
                        </a:rPr>
                        <a:t> editor to make changes shown in 11-20-1182r1 which add operating</a:t>
                      </a:r>
                      <a:r>
                        <a:rPr lang="en-US" sz="1100" baseline="0" dirty="0">
                          <a:effectLst/>
                        </a:rPr>
                        <a:t> classes to the Annex E Global operating classes table and the Annex E S1G operating classes table to include the new band and channels</a:t>
                      </a:r>
                      <a:endParaRPr lang="en-US" sz="1100" dirty="0">
                        <a:effectLst/>
                      </a:endParaRPr>
                    </a:p>
                  </a:txBody>
                  <a:tcPr marL="28575" marR="28575" marT="0" marB="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936023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a:t>New Channels</a:t>
            </a:r>
          </a:p>
        </p:txBody>
      </p:sp>
      <p:sp>
        <p:nvSpPr>
          <p:cNvPr id="3" name="Content Placeholder 2"/>
          <p:cNvSpPr>
            <a:spLocks noGrp="1"/>
          </p:cNvSpPr>
          <p:nvPr>
            <p:ph idx="1"/>
          </p:nvPr>
        </p:nvSpPr>
        <p:spPr/>
        <p:txBody>
          <a:bodyPr/>
          <a:lstStyle/>
          <a:p>
            <a:r>
              <a:rPr lang="en-US" dirty="0"/>
              <a:t>The following channels are recently available in the EU, but are not included in the Global operating classes table in Annex E, nor in the S1G operating classes table in Annex E</a:t>
            </a:r>
          </a:p>
          <a:p>
            <a:endParaRPr lang="en-US" dirty="0"/>
          </a:p>
          <a:p>
            <a:r>
              <a:rPr lang="en-US" dirty="0"/>
              <a:t>1 MHz channels within the range:</a:t>
            </a:r>
          </a:p>
          <a:p>
            <a:pPr lvl="1"/>
            <a:r>
              <a:rPr lang="en-US" dirty="0"/>
              <a:t>915.8 – 919.4 MHz</a:t>
            </a:r>
          </a:p>
          <a:p>
            <a:pPr lvl="2"/>
            <a:r>
              <a:rPr lang="en-US" dirty="0"/>
              <a:t>i.e. 3 or 4 channels, depending on where you start</a:t>
            </a:r>
          </a:p>
        </p:txBody>
      </p:sp>
      <p:sp>
        <p:nvSpPr>
          <p:cNvPr id="4" name="Date Placeholder 3"/>
          <p:cNvSpPr>
            <a:spLocks noGrp="1"/>
          </p:cNvSpPr>
          <p:nvPr>
            <p:ph type="dt" sz="half" idx="10"/>
          </p:nvPr>
        </p:nvSpPr>
        <p:spPr>
          <a:xfrm>
            <a:off x="696913" y="332601"/>
            <a:ext cx="1224694" cy="276999"/>
          </a:xfrm>
        </p:spPr>
        <p:txBody>
          <a:bodyPr/>
          <a:lstStyle/>
          <a:p>
            <a:r>
              <a:rPr lang="en-US" dirty="0"/>
              <a:t>August 2020</a:t>
            </a:r>
          </a:p>
        </p:txBody>
      </p:sp>
      <p:sp>
        <p:nvSpPr>
          <p:cNvPr id="5" name="Footer Placeholder 4"/>
          <p:cNvSpPr>
            <a:spLocks noGrp="1"/>
          </p:cNvSpPr>
          <p:nvPr>
            <p:ph type="ftr" sz="quarter" idx="11"/>
          </p:nvPr>
        </p:nvSpPr>
        <p:spPr>
          <a:xfrm>
            <a:off x="4781677" y="6475413"/>
            <a:ext cx="3762248" cy="184666"/>
          </a:xfrm>
        </p:spPr>
        <p:txBody>
          <a:bodyPr/>
          <a:lstStyle/>
          <a:p>
            <a:r>
              <a:rPr lang="en-US" dirty="0" smtClean="0"/>
              <a:t>Matthew Fischer (Broadcom), David Goodall (Morse Micro)</a:t>
            </a:r>
            <a:endParaRPr lang="en-US" dirty="0"/>
          </a:p>
        </p:txBody>
      </p:sp>
      <p:sp>
        <p:nvSpPr>
          <p:cNvPr id="6" name="Slide Number Placeholder 5"/>
          <p:cNvSpPr>
            <a:spLocks noGrp="1"/>
          </p:cNvSpPr>
          <p:nvPr>
            <p:ph type="sldNum" sz="quarter" idx="12"/>
          </p:nvPr>
        </p:nvSpPr>
        <p:spPr/>
        <p:txBody>
          <a:bodyPr/>
          <a:lstStyle/>
          <a:p>
            <a:r>
              <a:rPr lang="en-US"/>
              <a:t>Slide </a:t>
            </a:r>
            <a:fld id="{C1789BC7-C074-42CC-ADF8-5107DF6BD1C1}" type="slidenum">
              <a:rPr lang="en-US" smtClean="0"/>
              <a:pPr/>
              <a:t>4</a:t>
            </a:fld>
            <a:endParaRPr lang="en-US"/>
          </a:p>
        </p:txBody>
      </p:sp>
    </p:spTree>
    <p:extLst>
      <p:ext uri="{BB962C8B-B14F-4D97-AF65-F5344CB8AC3E}">
        <p14:creationId xmlns:p14="http://schemas.microsoft.com/office/powerpoint/2010/main" val="1034502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a:t>Existing European Spectrum 863-868 MHz</a:t>
            </a:r>
          </a:p>
        </p:txBody>
      </p:sp>
      <p:sp>
        <p:nvSpPr>
          <p:cNvPr id="3" name="Content Placeholder 2"/>
          <p:cNvSpPr>
            <a:spLocks noGrp="1"/>
          </p:cNvSpPr>
          <p:nvPr>
            <p:ph idx="1"/>
          </p:nvPr>
        </p:nvSpPr>
        <p:spPr>
          <a:xfrm>
            <a:off x="685800" y="1893582"/>
            <a:ext cx="7772400" cy="2164387"/>
          </a:xfrm>
        </p:spPr>
        <p:txBody>
          <a:bodyPr/>
          <a:lstStyle/>
          <a:p>
            <a:r>
              <a:rPr lang="en-US" dirty="0" smtClean="0"/>
              <a:t>EU 802.11ah </a:t>
            </a:r>
            <a:r>
              <a:rPr lang="en-US" dirty="0"/>
              <a:t>devices are covered by the following:</a:t>
            </a:r>
          </a:p>
          <a:p>
            <a:pPr lvl="1"/>
            <a:r>
              <a:rPr lang="en-US" dirty="0" smtClean="0"/>
              <a:t>DECISION </a:t>
            </a:r>
            <a:r>
              <a:rPr lang="en-US" dirty="0"/>
              <a:t>(EU</a:t>
            </a:r>
            <a:r>
              <a:rPr lang="en-US" dirty="0" smtClean="0"/>
              <a:t>) 2017/1483 (See References [2])</a:t>
            </a:r>
          </a:p>
          <a:p>
            <a:pPr lvl="1"/>
            <a:r>
              <a:rPr lang="en-US" dirty="0" smtClean="0"/>
              <a:t>This </a:t>
            </a:r>
            <a:r>
              <a:rPr lang="en-US" dirty="0"/>
              <a:t>document contains the Annex: </a:t>
            </a:r>
            <a:r>
              <a:rPr lang="en-US" dirty="0" err="1"/>
              <a:t>Harmonised</a:t>
            </a:r>
            <a:r>
              <a:rPr lang="en-US" dirty="0"/>
              <a:t> frequency bands and technical parameters for short-range devices with the legal requirements for the SRDs in the European Union</a:t>
            </a:r>
            <a:r>
              <a:rPr lang="en-US" dirty="0" smtClean="0"/>
              <a:t>.</a:t>
            </a:r>
            <a:endParaRPr lang="en-US" dirty="0"/>
          </a:p>
        </p:txBody>
      </p:sp>
      <p:sp>
        <p:nvSpPr>
          <p:cNvPr id="4" name="Date Placeholder 3"/>
          <p:cNvSpPr>
            <a:spLocks noGrp="1"/>
          </p:cNvSpPr>
          <p:nvPr>
            <p:ph type="dt" sz="half" idx="10"/>
          </p:nvPr>
        </p:nvSpPr>
        <p:spPr>
          <a:xfrm>
            <a:off x="696913" y="332601"/>
            <a:ext cx="1224694" cy="276999"/>
          </a:xfrm>
        </p:spPr>
        <p:txBody>
          <a:bodyPr/>
          <a:lstStyle/>
          <a:p>
            <a:r>
              <a:rPr lang="en-US" dirty="0"/>
              <a:t>August 2020</a:t>
            </a:r>
          </a:p>
        </p:txBody>
      </p:sp>
      <p:sp>
        <p:nvSpPr>
          <p:cNvPr id="5" name="Footer Placeholder 4"/>
          <p:cNvSpPr>
            <a:spLocks noGrp="1"/>
          </p:cNvSpPr>
          <p:nvPr>
            <p:ph type="ftr" sz="quarter" idx="11"/>
          </p:nvPr>
        </p:nvSpPr>
        <p:spPr>
          <a:xfrm>
            <a:off x="4781677" y="6475413"/>
            <a:ext cx="3762248" cy="184666"/>
          </a:xfrm>
        </p:spPr>
        <p:txBody>
          <a:bodyPr/>
          <a:lstStyle/>
          <a:p>
            <a:r>
              <a:rPr lang="en-US" dirty="0" smtClean="0"/>
              <a:t>Matthew Fischer (Broadcom), David Goodall (Morse Micro)</a:t>
            </a:r>
            <a:endParaRPr lang="en-US" dirty="0"/>
          </a:p>
        </p:txBody>
      </p:sp>
      <p:sp>
        <p:nvSpPr>
          <p:cNvPr id="6" name="Slide Number Placeholder 5"/>
          <p:cNvSpPr>
            <a:spLocks noGrp="1"/>
          </p:cNvSpPr>
          <p:nvPr>
            <p:ph type="sldNum" sz="quarter" idx="12"/>
          </p:nvPr>
        </p:nvSpPr>
        <p:spPr/>
        <p:txBody>
          <a:bodyPr/>
          <a:lstStyle/>
          <a:p>
            <a:r>
              <a:rPr lang="en-US"/>
              <a:t>Slide </a:t>
            </a:r>
            <a:fld id="{C1789BC7-C074-42CC-ADF8-5107DF6BD1C1}" type="slidenum">
              <a:rPr lang="en-US" smtClean="0"/>
              <a:pPr/>
              <a:t>5</a:t>
            </a:fld>
            <a:endParaRPr lang="en-US"/>
          </a:p>
        </p:txBody>
      </p:sp>
      <p:graphicFrame>
        <p:nvGraphicFramePr>
          <p:cNvPr id="2" name="Table 1">
            <a:extLst>
              <a:ext uri="{FF2B5EF4-FFF2-40B4-BE49-F238E27FC236}">
                <a16:creationId xmlns:a16="http://schemas.microsoft.com/office/drawing/2014/main" id="{E4C9EC19-11D8-4485-A713-4A833AAF62E2}"/>
              </a:ext>
            </a:extLst>
          </p:cNvPr>
          <p:cNvGraphicFramePr>
            <a:graphicFrameLocks noGrp="1"/>
          </p:cNvGraphicFramePr>
          <p:nvPr>
            <p:extLst>
              <p:ext uri="{D42A27DB-BD31-4B8C-83A1-F6EECF244321}">
                <p14:modId xmlns:p14="http://schemas.microsoft.com/office/powerpoint/2010/main" val="3647790270"/>
              </p:ext>
            </p:extLst>
          </p:nvPr>
        </p:nvGraphicFramePr>
        <p:xfrm>
          <a:off x="711709" y="3886200"/>
          <a:ext cx="7706216" cy="2628900"/>
        </p:xfrm>
        <a:graphic>
          <a:graphicData uri="http://schemas.openxmlformats.org/drawingml/2006/table">
            <a:tbl>
              <a:tblPr/>
              <a:tblGrid>
                <a:gridCol w="520161">
                  <a:extLst>
                    <a:ext uri="{9D8B030D-6E8A-4147-A177-3AD203B41FA5}">
                      <a16:colId xmlns:a16="http://schemas.microsoft.com/office/drawing/2014/main" val="3749663707"/>
                    </a:ext>
                  </a:extLst>
                </a:gridCol>
                <a:gridCol w="737755">
                  <a:extLst>
                    <a:ext uri="{9D8B030D-6E8A-4147-A177-3AD203B41FA5}">
                      <a16:colId xmlns:a16="http://schemas.microsoft.com/office/drawing/2014/main" val="2882566796"/>
                    </a:ext>
                  </a:extLst>
                </a:gridCol>
                <a:gridCol w="1340427">
                  <a:extLst>
                    <a:ext uri="{9D8B030D-6E8A-4147-A177-3AD203B41FA5}">
                      <a16:colId xmlns:a16="http://schemas.microsoft.com/office/drawing/2014/main" val="2975308736"/>
                    </a:ext>
                  </a:extLst>
                </a:gridCol>
                <a:gridCol w="1111827">
                  <a:extLst>
                    <a:ext uri="{9D8B030D-6E8A-4147-A177-3AD203B41FA5}">
                      <a16:colId xmlns:a16="http://schemas.microsoft.com/office/drawing/2014/main" val="2241498146"/>
                    </a:ext>
                  </a:extLst>
                </a:gridCol>
                <a:gridCol w="1794270">
                  <a:extLst>
                    <a:ext uri="{9D8B030D-6E8A-4147-A177-3AD203B41FA5}">
                      <a16:colId xmlns:a16="http://schemas.microsoft.com/office/drawing/2014/main" val="1071039504"/>
                    </a:ext>
                  </a:extLst>
                </a:gridCol>
                <a:gridCol w="1100888">
                  <a:extLst>
                    <a:ext uri="{9D8B030D-6E8A-4147-A177-3AD203B41FA5}">
                      <a16:colId xmlns:a16="http://schemas.microsoft.com/office/drawing/2014/main" val="107899039"/>
                    </a:ext>
                  </a:extLst>
                </a:gridCol>
                <a:gridCol w="1100888">
                  <a:extLst>
                    <a:ext uri="{9D8B030D-6E8A-4147-A177-3AD203B41FA5}">
                      <a16:colId xmlns:a16="http://schemas.microsoft.com/office/drawing/2014/main" val="3332700588"/>
                    </a:ext>
                  </a:extLst>
                </a:gridCol>
              </a:tblGrid>
              <a:tr h="701040">
                <a:tc>
                  <a:txBody>
                    <a:bodyPr/>
                    <a:lstStyle/>
                    <a:p>
                      <a:r>
                        <a:rPr lang="en-US" sz="1050" dirty="0">
                          <a:effectLst/>
                        </a:rPr>
                        <a:t>Band no</a:t>
                      </a:r>
                    </a:p>
                  </a:txBody>
                  <a:tcPr marL="19960" marR="199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050" dirty="0">
                          <a:effectLst/>
                        </a:rPr>
                        <a:t>Frequency band</a:t>
                      </a:r>
                    </a:p>
                  </a:txBody>
                  <a:tcPr marL="19960" marR="199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050">
                          <a:effectLst/>
                        </a:rPr>
                        <a:t>Category of short-range devices</a:t>
                      </a:r>
                    </a:p>
                  </a:txBody>
                  <a:tcPr marL="19960" marR="199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050">
                          <a:effectLst/>
                        </a:rPr>
                        <a:t>Transmit power limit/field strength limit/power density limit</a:t>
                      </a:r>
                    </a:p>
                  </a:txBody>
                  <a:tcPr marL="19960" marR="199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050">
                          <a:effectLst/>
                        </a:rPr>
                        <a:t>Additional parameters (channelling and/or channel access and occupation rules)</a:t>
                      </a:r>
                    </a:p>
                  </a:txBody>
                  <a:tcPr marL="19960" marR="199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050">
                          <a:effectLst/>
                        </a:rPr>
                        <a:t>Other usage restrictions</a:t>
                      </a:r>
                    </a:p>
                  </a:txBody>
                  <a:tcPr marL="19960" marR="199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050">
                          <a:effectLst/>
                        </a:rPr>
                        <a:t>Implementation deadline</a:t>
                      </a:r>
                    </a:p>
                  </a:txBody>
                  <a:tcPr marL="19960" marR="199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44657"/>
                  </a:ext>
                </a:extLst>
              </a:tr>
              <a:tr h="1927860">
                <a:tc>
                  <a:txBody>
                    <a:bodyPr/>
                    <a:lstStyle/>
                    <a:p>
                      <a:r>
                        <a:rPr lang="en-US" sz="1050">
                          <a:effectLst/>
                        </a:rPr>
                        <a:t>84</a:t>
                      </a:r>
                    </a:p>
                  </a:txBody>
                  <a:tcPr marL="19960" marR="199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050">
                          <a:effectLst/>
                        </a:rPr>
                        <a:t>863-868 MHz</a:t>
                      </a:r>
                    </a:p>
                  </a:txBody>
                  <a:tcPr marL="19960" marR="199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050" dirty="0">
                          <a:effectLst/>
                        </a:rPr>
                        <a:t>Wideband data transmission devices [16]</a:t>
                      </a:r>
                    </a:p>
                  </a:txBody>
                  <a:tcPr marL="19960" marR="199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050" dirty="0">
                          <a:effectLst/>
                        </a:rPr>
                        <a:t>25 </a:t>
                      </a:r>
                      <a:r>
                        <a:rPr lang="en-US" sz="1050" dirty="0" err="1">
                          <a:effectLst/>
                        </a:rPr>
                        <a:t>mW</a:t>
                      </a:r>
                      <a:r>
                        <a:rPr lang="en-US" sz="1050" dirty="0">
                          <a:effectLst/>
                        </a:rPr>
                        <a:t> </a:t>
                      </a:r>
                      <a:r>
                        <a:rPr lang="en-US" sz="1050" dirty="0" err="1">
                          <a:effectLst/>
                        </a:rPr>
                        <a:t>e.r.p</a:t>
                      </a:r>
                      <a:r>
                        <a:rPr lang="en-US" sz="1050" dirty="0">
                          <a:effectLst/>
                        </a:rPr>
                        <a:t>.</a:t>
                      </a:r>
                    </a:p>
                  </a:txBody>
                  <a:tcPr marL="19960" marR="199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050" dirty="0">
                          <a:effectLst/>
                        </a:rPr>
                        <a:t>Techniques to access spectrum and mitigate interference that provide at least equivalent performance to the techniques described in </a:t>
                      </a:r>
                      <a:r>
                        <a:rPr lang="en-US" sz="1050" dirty="0" err="1">
                          <a:effectLst/>
                        </a:rPr>
                        <a:t>harmonised</a:t>
                      </a:r>
                      <a:r>
                        <a:rPr lang="en-US" sz="1050" dirty="0">
                          <a:effectLst/>
                        </a:rPr>
                        <a:t> standards adopted under Directive 2014/53/EU must be used. Bandwidth: ≤ 1 </a:t>
                      </a:r>
                      <a:r>
                        <a:rPr lang="en-US" sz="1050" dirty="0" err="1">
                          <a:effectLst/>
                        </a:rPr>
                        <a:t>MHz.</a:t>
                      </a:r>
                      <a:r>
                        <a:rPr lang="en-US" sz="1050" dirty="0">
                          <a:effectLst/>
                        </a:rPr>
                        <a:t> </a:t>
                      </a:r>
                    </a:p>
                    <a:p>
                      <a:r>
                        <a:rPr lang="en-US" sz="1050" dirty="0">
                          <a:effectLst/>
                        </a:rPr>
                        <a:t>Duty cycle [vi]: ≤ 10 % for network access points [26] Duty cycle [vi]: ≤ 2,8 % otherwise</a:t>
                      </a:r>
                    </a:p>
                  </a:txBody>
                  <a:tcPr marL="19960" marR="199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050" dirty="0">
                          <a:effectLst/>
                        </a:rPr>
                        <a:t>This set of usage conditions is only available for wideband SRDs in data networks [26].</a:t>
                      </a:r>
                    </a:p>
                  </a:txBody>
                  <a:tcPr marL="19960" marR="199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050" dirty="0">
                          <a:effectLst/>
                        </a:rPr>
                        <a:t>1 January 2018</a:t>
                      </a:r>
                    </a:p>
                    <a:p>
                      <a:r>
                        <a:rPr lang="en-US" sz="1050" dirty="0">
                          <a:effectLst/>
                        </a:rPr>
                        <a:t> </a:t>
                      </a:r>
                    </a:p>
                  </a:txBody>
                  <a:tcPr marL="19960" marR="199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42016906"/>
                  </a:ext>
                </a:extLst>
              </a:tr>
            </a:tbl>
          </a:graphicData>
        </a:graphic>
      </p:graphicFrame>
    </p:spTree>
    <p:extLst>
      <p:ext uri="{BB962C8B-B14F-4D97-AF65-F5344CB8AC3E}">
        <p14:creationId xmlns:p14="http://schemas.microsoft.com/office/powerpoint/2010/main" val="41982519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a:t>New spectrum 917.4-919.4 MHz</a:t>
            </a:r>
          </a:p>
        </p:txBody>
      </p:sp>
      <p:sp>
        <p:nvSpPr>
          <p:cNvPr id="3" name="Content Placeholder 2"/>
          <p:cNvSpPr>
            <a:spLocks noGrp="1"/>
          </p:cNvSpPr>
          <p:nvPr>
            <p:ph idx="1"/>
          </p:nvPr>
        </p:nvSpPr>
        <p:spPr>
          <a:xfrm>
            <a:off x="685800" y="1893582"/>
            <a:ext cx="7772400" cy="4050018"/>
          </a:xfrm>
        </p:spPr>
        <p:txBody>
          <a:bodyPr/>
          <a:lstStyle/>
          <a:p>
            <a:r>
              <a:rPr lang="en-US" dirty="0" smtClean="0"/>
              <a:t>EU 917.4 – 919.4 MHz covered by:</a:t>
            </a:r>
          </a:p>
          <a:p>
            <a:pPr lvl="1"/>
            <a:r>
              <a:rPr lang="en-US" dirty="0" smtClean="0"/>
              <a:t>DECISION (EU) 2018/1538 </a:t>
            </a:r>
            <a:r>
              <a:rPr lang="en-US" dirty="0"/>
              <a:t>(See References </a:t>
            </a:r>
            <a:r>
              <a:rPr lang="en-US" dirty="0" smtClean="0"/>
              <a:t>[3])</a:t>
            </a:r>
            <a:endParaRPr lang="en-US" dirty="0"/>
          </a:p>
          <a:p>
            <a:pPr lvl="1"/>
            <a:r>
              <a:rPr lang="en-US" dirty="0" smtClean="0"/>
              <a:t>See </a:t>
            </a:r>
            <a:r>
              <a:rPr lang="en-US" dirty="0"/>
              <a:t>band 2 for wideband data transmission devices</a:t>
            </a:r>
          </a:p>
          <a:p>
            <a:pPr lvl="2"/>
            <a:r>
              <a:rPr lang="en-US" dirty="0"/>
              <a:t>Same conditions as for </a:t>
            </a:r>
            <a:r>
              <a:rPr lang="en-US" dirty="0" smtClean="0"/>
              <a:t>863-868MHz</a:t>
            </a:r>
            <a:endParaRPr lang="en-US" dirty="0"/>
          </a:p>
        </p:txBody>
      </p:sp>
      <p:sp>
        <p:nvSpPr>
          <p:cNvPr id="4" name="Date Placeholder 3"/>
          <p:cNvSpPr>
            <a:spLocks noGrp="1"/>
          </p:cNvSpPr>
          <p:nvPr>
            <p:ph type="dt" sz="half" idx="10"/>
          </p:nvPr>
        </p:nvSpPr>
        <p:spPr>
          <a:xfrm>
            <a:off x="696913" y="332601"/>
            <a:ext cx="1224694" cy="276999"/>
          </a:xfrm>
        </p:spPr>
        <p:txBody>
          <a:bodyPr/>
          <a:lstStyle/>
          <a:p>
            <a:r>
              <a:rPr lang="en-US" dirty="0"/>
              <a:t>August 2020</a:t>
            </a:r>
          </a:p>
        </p:txBody>
      </p:sp>
      <p:sp>
        <p:nvSpPr>
          <p:cNvPr id="5" name="Footer Placeholder 4"/>
          <p:cNvSpPr>
            <a:spLocks noGrp="1"/>
          </p:cNvSpPr>
          <p:nvPr>
            <p:ph type="ftr" sz="quarter" idx="11"/>
          </p:nvPr>
        </p:nvSpPr>
        <p:spPr>
          <a:xfrm>
            <a:off x="4781677" y="6475413"/>
            <a:ext cx="3762248" cy="184666"/>
          </a:xfrm>
        </p:spPr>
        <p:txBody>
          <a:bodyPr/>
          <a:lstStyle/>
          <a:p>
            <a:r>
              <a:rPr lang="en-US" dirty="0" smtClean="0"/>
              <a:t>Matthew Fischer (Broadcom), David Goodall (Morse Micro)</a:t>
            </a:r>
            <a:endParaRPr lang="en-US" dirty="0"/>
          </a:p>
        </p:txBody>
      </p:sp>
      <p:sp>
        <p:nvSpPr>
          <p:cNvPr id="6" name="Slide Number Placeholder 5"/>
          <p:cNvSpPr>
            <a:spLocks noGrp="1"/>
          </p:cNvSpPr>
          <p:nvPr>
            <p:ph type="sldNum" sz="quarter" idx="12"/>
          </p:nvPr>
        </p:nvSpPr>
        <p:spPr/>
        <p:txBody>
          <a:bodyPr/>
          <a:lstStyle/>
          <a:p>
            <a:r>
              <a:rPr lang="en-US"/>
              <a:t>Slide </a:t>
            </a:r>
            <a:fld id="{C1789BC7-C074-42CC-ADF8-5107DF6BD1C1}" type="slidenum">
              <a:rPr lang="en-US" smtClean="0"/>
              <a:pPr/>
              <a:t>6</a:t>
            </a:fld>
            <a:endParaRPr lang="en-US"/>
          </a:p>
        </p:txBody>
      </p:sp>
    </p:spTree>
    <p:extLst>
      <p:ext uri="{BB962C8B-B14F-4D97-AF65-F5344CB8AC3E}">
        <p14:creationId xmlns:p14="http://schemas.microsoft.com/office/powerpoint/2010/main" val="1894530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CID 4036 </a:t>
            </a:r>
            <a:r>
              <a:rPr lang="en-US" dirty="0" smtClean="0"/>
              <a:t>Updates</a:t>
            </a:r>
            <a:endParaRPr lang="en-US" dirty="0"/>
          </a:p>
        </p:txBody>
      </p:sp>
      <p:sp>
        <p:nvSpPr>
          <p:cNvPr id="3" name="Content Placeholder 2"/>
          <p:cNvSpPr>
            <a:spLocks noGrp="1"/>
          </p:cNvSpPr>
          <p:nvPr>
            <p:ph idx="1"/>
          </p:nvPr>
        </p:nvSpPr>
        <p:spPr/>
        <p:txBody>
          <a:bodyPr/>
          <a:lstStyle/>
          <a:p>
            <a:r>
              <a:rPr lang="en-US" dirty="0"/>
              <a:t>CID 4036 should be revised for a couple of reasons</a:t>
            </a:r>
          </a:p>
          <a:p>
            <a:pPr lvl="1"/>
            <a:r>
              <a:rPr lang="en-US" dirty="0"/>
              <a:t>There is not yet a decision document for 915.8-917.4 MHz</a:t>
            </a:r>
          </a:p>
          <a:p>
            <a:pPr lvl="2"/>
            <a:r>
              <a:rPr lang="en-US" dirty="0"/>
              <a:t>So only two new channels in 917.4 – 919.4 MHz can be added at this </a:t>
            </a:r>
            <a:r>
              <a:rPr lang="en-US" dirty="0" smtClean="0"/>
              <a:t>time</a:t>
            </a:r>
          </a:p>
          <a:p>
            <a:pPr lvl="3"/>
            <a:r>
              <a:rPr lang="en-US" dirty="0" smtClean="0"/>
              <a:t>This is counter </a:t>
            </a:r>
            <a:r>
              <a:rPr lang="en-US" dirty="0"/>
              <a:t>to the request within CID </a:t>
            </a:r>
            <a:r>
              <a:rPr lang="en-US" dirty="0" smtClean="0"/>
              <a:t>4036, which anticipated 3 or 4 available channels</a:t>
            </a:r>
          </a:p>
          <a:p>
            <a:pPr lvl="2"/>
            <a:r>
              <a:rPr lang="en-US" dirty="0" smtClean="0"/>
              <a:t>AND</a:t>
            </a:r>
          </a:p>
          <a:p>
            <a:pPr lvl="3"/>
            <a:r>
              <a:rPr lang="en-US" dirty="0" smtClean="0"/>
              <a:t>The </a:t>
            </a:r>
            <a:r>
              <a:rPr lang="en-US" dirty="0"/>
              <a:t>current 2MHz channels in 863-868 MHz are </a:t>
            </a:r>
            <a:r>
              <a:rPr lang="en-US" dirty="0" smtClean="0"/>
              <a:t>no longer </a:t>
            </a:r>
            <a:r>
              <a:rPr lang="en-US" dirty="0"/>
              <a:t>allowed by the latest applicable decision document for that band and </a:t>
            </a:r>
            <a:r>
              <a:rPr lang="en-US" dirty="0" smtClean="0"/>
              <a:t>therefore, should </a:t>
            </a:r>
            <a:r>
              <a:rPr lang="en-US" dirty="0"/>
              <a:t>be removed</a:t>
            </a:r>
          </a:p>
          <a:p>
            <a:pPr lvl="2"/>
            <a:r>
              <a:rPr lang="en-US" dirty="0" smtClean="0"/>
              <a:t>Propose to remove S1G operating class 7 in Table E-5</a:t>
            </a:r>
          </a:p>
          <a:p>
            <a:pPr lvl="3"/>
            <a:r>
              <a:rPr lang="en-US" dirty="0" smtClean="0"/>
              <a:t>Attempt to reuse S1G operating class 7 for the new band might cause backwards compatibility problems</a:t>
            </a:r>
          </a:p>
        </p:txBody>
      </p:sp>
      <p:sp>
        <p:nvSpPr>
          <p:cNvPr id="4" name="Date Placeholder 3"/>
          <p:cNvSpPr>
            <a:spLocks noGrp="1"/>
          </p:cNvSpPr>
          <p:nvPr>
            <p:ph type="dt" sz="half" idx="10"/>
          </p:nvPr>
        </p:nvSpPr>
        <p:spPr/>
        <p:txBody>
          <a:bodyPr/>
          <a:lstStyle/>
          <a:p>
            <a:pPr>
              <a:defRPr/>
            </a:pPr>
            <a:r>
              <a:rPr lang="en-US" smtClean="0"/>
              <a:t>August 2020</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 David Goodall (Morse Micro)</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1617815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Of S1G Operating Classes (1)</a:t>
            </a:r>
          </a:p>
        </p:txBody>
      </p:sp>
      <p:sp>
        <p:nvSpPr>
          <p:cNvPr id="3" name="Content Placeholder 2"/>
          <p:cNvSpPr>
            <a:spLocks noGrp="1"/>
          </p:cNvSpPr>
          <p:nvPr>
            <p:ph idx="1"/>
          </p:nvPr>
        </p:nvSpPr>
        <p:spPr>
          <a:xfrm>
            <a:off x="685800" y="5181600"/>
            <a:ext cx="7772400" cy="914400"/>
          </a:xfrm>
        </p:spPr>
        <p:txBody>
          <a:bodyPr/>
          <a:lstStyle/>
          <a:p>
            <a:r>
              <a:rPr lang="en-US" dirty="0"/>
              <a:t>Table E-4—Global operating classes</a:t>
            </a:r>
          </a:p>
          <a:p>
            <a:r>
              <a:rPr lang="en-US" dirty="0"/>
              <a:t>Note that Channel Set is not provided </a:t>
            </a:r>
            <a:r>
              <a:rPr lang="en-US" u="sng" dirty="0"/>
              <a:t>directly</a:t>
            </a:r>
            <a:r>
              <a:rPr lang="en-US" dirty="0"/>
              <a:t> (in contrast to non-S1G cases)</a:t>
            </a:r>
          </a:p>
        </p:txBody>
      </p:sp>
      <p:sp>
        <p:nvSpPr>
          <p:cNvPr id="4" name="Date Placeholder 3"/>
          <p:cNvSpPr>
            <a:spLocks noGrp="1"/>
          </p:cNvSpPr>
          <p:nvPr>
            <p:ph type="dt" sz="half" idx="10"/>
          </p:nvPr>
        </p:nvSpPr>
        <p:spPr>
          <a:xfrm>
            <a:off x="696913" y="332601"/>
            <a:ext cx="1224694" cy="276999"/>
          </a:xfrm>
        </p:spPr>
        <p:txBody>
          <a:bodyPr/>
          <a:lstStyle/>
          <a:p>
            <a:r>
              <a:rPr lang="en-US" dirty="0"/>
              <a:t>August 2020</a:t>
            </a:r>
          </a:p>
        </p:txBody>
      </p:sp>
      <p:sp>
        <p:nvSpPr>
          <p:cNvPr id="5" name="Footer Placeholder 4"/>
          <p:cNvSpPr>
            <a:spLocks noGrp="1"/>
          </p:cNvSpPr>
          <p:nvPr>
            <p:ph type="ftr" sz="quarter" idx="11"/>
          </p:nvPr>
        </p:nvSpPr>
        <p:spPr>
          <a:xfrm>
            <a:off x="4781677" y="6475413"/>
            <a:ext cx="3762248" cy="184666"/>
          </a:xfrm>
        </p:spPr>
        <p:txBody>
          <a:bodyPr/>
          <a:lstStyle/>
          <a:p>
            <a:r>
              <a:rPr lang="en-US" dirty="0" smtClean="0"/>
              <a:t>Matthew Fischer (Broadcom), David Goodall (Morse Micro)</a:t>
            </a:r>
            <a:endParaRPr lang="en-US" dirty="0"/>
          </a:p>
        </p:txBody>
      </p:sp>
      <p:sp>
        <p:nvSpPr>
          <p:cNvPr id="6" name="Slide Number Placeholder 5"/>
          <p:cNvSpPr>
            <a:spLocks noGrp="1"/>
          </p:cNvSpPr>
          <p:nvPr>
            <p:ph type="sldNum" sz="quarter" idx="12"/>
          </p:nvPr>
        </p:nvSpPr>
        <p:spPr/>
        <p:txBody>
          <a:bodyPr/>
          <a:lstStyle/>
          <a:p>
            <a:r>
              <a:rPr lang="en-US"/>
              <a:t>Slide </a:t>
            </a:r>
            <a:fld id="{C1789BC7-C074-42CC-ADF8-5107DF6BD1C1}" type="slidenum">
              <a:rPr lang="en-US" smtClean="0"/>
              <a:pPr/>
              <a:t>8</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1140494814"/>
              </p:ext>
            </p:extLst>
          </p:nvPr>
        </p:nvGraphicFramePr>
        <p:xfrm>
          <a:off x="762001" y="2402840"/>
          <a:ext cx="7543802" cy="2392680"/>
        </p:xfrm>
        <a:graphic>
          <a:graphicData uri="http://schemas.openxmlformats.org/drawingml/2006/table">
            <a:tbl>
              <a:tblPr firstRow="1" bandRow="1">
                <a:tableStyleId>{5C22544A-7EE6-4342-B048-85BDC9FD1C3A}</a:tableStyleId>
              </a:tblPr>
              <a:tblGrid>
                <a:gridCol w="914399">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gridCol w="762000">
                  <a:extLst>
                    <a:ext uri="{9D8B030D-6E8A-4147-A177-3AD203B41FA5}">
                      <a16:colId xmlns:a16="http://schemas.microsoft.com/office/drawing/2014/main" val="20003"/>
                    </a:ext>
                  </a:extLst>
                </a:gridCol>
                <a:gridCol w="914400">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2286003">
                  <a:extLst>
                    <a:ext uri="{9D8B030D-6E8A-4147-A177-3AD203B41FA5}">
                      <a16:colId xmlns:a16="http://schemas.microsoft.com/office/drawing/2014/main" val="20006"/>
                    </a:ext>
                  </a:extLst>
                </a:gridCol>
              </a:tblGrid>
              <a:tr h="370840">
                <a:tc>
                  <a:txBody>
                    <a:bodyPr/>
                    <a:lstStyle/>
                    <a:p>
                      <a:pPr algn="ctr"/>
                      <a:r>
                        <a:rPr lang="en-US" sz="1200" dirty="0"/>
                        <a:t>Operating class</a:t>
                      </a:r>
                    </a:p>
                  </a:txBody>
                  <a:tcPr/>
                </a:tc>
                <a:tc>
                  <a:txBody>
                    <a:bodyPr/>
                    <a:lstStyle/>
                    <a:p>
                      <a:pPr algn="ctr"/>
                      <a:r>
                        <a:rPr lang="en-US" sz="1200" dirty="0" err="1"/>
                        <a:t>Nonglobal</a:t>
                      </a:r>
                      <a:r>
                        <a:rPr lang="en-US" sz="1200" dirty="0"/>
                        <a:t> operating class(</a:t>
                      </a:r>
                      <a:r>
                        <a:rPr lang="en-US" sz="1200" dirty="0" err="1"/>
                        <a:t>es</a:t>
                      </a:r>
                      <a:r>
                        <a:rPr lang="en-US" sz="1200" dirty="0"/>
                        <a:t>)</a:t>
                      </a:r>
                    </a:p>
                  </a:txBody>
                  <a:tcPr/>
                </a:tc>
                <a:tc>
                  <a:txBody>
                    <a:bodyPr/>
                    <a:lstStyle/>
                    <a:p>
                      <a:pPr algn="ctr"/>
                      <a:r>
                        <a:rPr lang="en-US" sz="1200" dirty="0"/>
                        <a:t>Channel starting</a:t>
                      </a:r>
                      <a:r>
                        <a:rPr lang="en-US" sz="1200" baseline="0" dirty="0"/>
                        <a:t> frequency (GHz)</a:t>
                      </a:r>
                      <a:endParaRPr lang="en-US" sz="1200" dirty="0"/>
                    </a:p>
                  </a:txBody>
                  <a:tcPr/>
                </a:tc>
                <a:tc>
                  <a:txBody>
                    <a:bodyPr/>
                    <a:lstStyle/>
                    <a:p>
                      <a:pPr algn="ctr"/>
                      <a:r>
                        <a:rPr lang="en-US" sz="1200" dirty="0"/>
                        <a:t>Channel spacing</a:t>
                      </a:r>
                      <a:r>
                        <a:rPr lang="en-US" sz="1200" baseline="0" dirty="0"/>
                        <a:t> (MHz)</a:t>
                      </a:r>
                      <a:endParaRPr lang="en-US" sz="1200" dirty="0"/>
                    </a:p>
                  </a:txBody>
                  <a:tcPr/>
                </a:tc>
                <a:tc>
                  <a:txBody>
                    <a:bodyPr/>
                    <a:lstStyle/>
                    <a:p>
                      <a:pPr algn="ctr"/>
                      <a:r>
                        <a:rPr lang="en-US" sz="1200" dirty="0"/>
                        <a:t>Channel set</a:t>
                      </a:r>
                    </a:p>
                  </a:txBody>
                  <a:tcPr/>
                </a:tc>
                <a:tc>
                  <a:txBody>
                    <a:bodyPr/>
                    <a:lstStyle/>
                    <a:p>
                      <a:pPr algn="ctr"/>
                      <a:r>
                        <a:rPr lang="en-US" sz="1200" dirty="0"/>
                        <a:t>Channel center frequency index</a:t>
                      </a:r>
                    </a:p>
                  </a:txBody>
                  <a:tcPr/>
                </a:tc>
                <a:tc>
                  <a:txBody>
                    <a:bodyPr/>
                    <a:lstStyle/>
                    <a:p>
                      <a:pPr algn="ctr"/>
                      <a:r>
                        <a:rPr lang="en-US" sz="1200" dirty="0"/>
                        <a:t>Behavior limits set</a:t>
                      </a:r>
                    </a:p>
                  </a:txBody>
                  <a:tcPr/>
                </a:tc>
                <a:extLst>
                  <a:ext uri="{0D108BD9-81ED-4DB2-BD59-A6C34878D82A}">
                    <a16:rowId xmlns:a16="http://schemas.microsoft.com/office/drawing/2014/main" val="10000"/>
                  </a:ext>
                </a:extLst>
              </a:tr>
              <a:tr h="370840">
                <a:tc>
                  <a:txBody>
                    <a:bodyPr/>
                    <a:lstStyle/>
                    <a:p>
                      <a:pPr algn="ctr"/>
                      <a:r>
                        <a:rPr lang="en-US" sz="1200" dirty="0"/>
                        <a:t>71</a:t>
                      </a:r>
                    </a:p>
                  </a:txBody>
                  <a:tcPr/>
                </a:tc>
                <a:tc>
                  <a:txBody>
                    <a:bodyPr/>
                    <a:lstStyle/>
                    <a:p>
                      <a:pPr algn="ctr"/>
                      <a:r>
                        <a:rPr lang="en-US" sz="1200" dirty="0"/>
                        <a:t>E-5-4, E-5-25, E-5-29</a:t>
                      </a:r>
                    </a:p>
                  </a:txBody>
                  <a:tcPr/>
                </a:tc>
                <a:tc>
                  <a:txBody>
                    <a:bodyPr/>
                    <a:lstStyle/>
                    <a:p>
                      <a:pPr algn="ctr"/>
                      <a:r>
                        <a:rPr lang="en-US" sz="1200" dirty="0"/>
                        <a:t>0.902</a:t>
                      </a:r>
                    </a:p>
                  </a:txBody>
                  <a:tcPr/>
                </a:tc>
                <a:tc>
                  <a:txBody>
                    <a:bodyPr/>
                    <a:lstStyle/>
                    <a:p>
                      <a:pPr algn="ctr"/>
                      <a:r>
                        <a:rPr lang="en-US" sz="1200" dirty="0"/>
                        <a:t>8</a:t>
                      </a:r>
                    </a:p>
                  </a:txBody>
                  <a:tcPr/>
                </a:tc>
                <a:tc>
                  <a:txBody>
                    <a:bodyPr/>
                    <a:lstStyle/>
                    <a:p>
                      <a:pPr algn="ctr"/>
                      <a:r>
                        <a:rPr lang="en-US" sz="1200" dirty="0"/>
                        <a:t>-</a:t>
                      </a:r>
                      <a:endParaRPr lang="en-US" sz="1200" u="sng" dirty="0"/>
                    </a:p>
                  </a:txBody>
                  <a:tcPr/>
                </a:tc>
                <a:tc>
                  <a:txBody>
                    <a:bodyPr/>
                    <a:lstStyle/>
                    <a:p>
                      <a:pPr algn="ctr"/>
                      <a:r>
                        <a:rPr lang="en-US" sz="1200" dirty="0"/>
                        <a:t>Reserved</a:t>
                      </a:r>
                    </a:p>
                  </a:txBody>
                  <a:tcPr/>
                </a:tc>
                <a:tc>
                  <a:txBody>
                    <a:bodyPr/>
                    <a:lstStyle/>
                    <a:p>
                      <a:pPr algn="ctr"/>
                      <a:r>
                        <a:rPr lang="en-US" sz="1200" b="0" i="0" u="none" strike="noStrike" kern="1200" baseline="0" dirty="0">
                          <a:solidFill>
                            <a:schemeClr val="dk1"/>
                          </a:solidFill>
                          <a:latin typeface="+mn-lt"/>
                          <a:ea typeface="+mn-ea"/>
                          <a:cs typeface="+mn-cs"/>
                        </a:rPr>
                        <a:t>-</a:t>
                      </a:r>
                      <a:endParaRPr lang="en-US" sz="1000" dirty="0"/>
                    </a:p>
                  </a:txBody>
                  <a:tcPr/>
                </a:tc>
                <a:extLst>
                  <a:ext uri="{0D108BD9-81ED-4DB2-BD59-A6C34878D82A}">
                    <a16:rowId xmlns:a16="http://schemas.microsoft.com/office/drawing/2014/main" val="10001"/>
                  </a:ext>
                </a:extLst>
              </a:tr>
              <a:tr h="370840">
                <a:tc>
                  <a:txBody>
                    <a:bodyPr/>
                    <a:lstStyle/>
                    <a:p>
                      <a:pPr algn="ctr"/>
                      <a:r>
                        <a:rPr lang="en-US" sz="1200" dirty="0"/>
                        <a:t>72</a:t>
                      </a:r>
                    </a:p>
                  </a:txBody>
                  <a:tcPr/>
                </a:tc>
                <a:tc>
                  <a:txBody>
                    <a:bodyPr/>
                    <a:lstStyle/>
                    <a:p>
                      <a:pPr algn="ctr"/>
                      <a:r>
                        <a:rPr lang="en-US" sz="1200" dirty="0"/>
                        <a:t>E-5-5</a:t>
                      </a:r>
                    </a:p>
                  </a:txBody>
                  <a:tcPr/>
                </a:tc>
                <a:tc>
                  <a:txBody>
                    <a:bodyPr/>
                    <a:lstStyle/>
                    <a:p>
                      <a:pPr algn="ctr"/>
                      <a:r>
                        <a:rPr lang="en-US" sz="1200" dirty="0"/>
                        <a:t>0.902</a:t>
                      </a:r>
                    </a:p>
                  </a:txBody>
                  <a:tcPr/>
                </a:tc>
                <a:tc>
                  <a:txBody>
                    <a:bodyPr/>
                    <a:lstStyle/>
                    <a:p>
                      <a:pPr algn="ctr"/>
                      <a:r>
                        <a:rPr lang="en-US" sz="1200" dirty="0"/>
                        <a:t>16</a:t>
                      </a:r>
                    </a:p>
                  </a:txBody>
                  <a:tcPr/>
                </a:tc>
                <a:tc>
                  <a:txBody>
                    <a:bodyPr/>
                    <a:lstStyle/>
                    <a:p>
                      <a:pPr algn="ctr"/>
                      <a:r>
                        <a:rPr lang="en-US" sz="1200" dirty="0"/>
                        <a:t>-</a:t>
                      </a:r>
                      <a:endParaRPr lang="en-US" sz="1200" u="sng" dirty="0"/>
                    </a:p>
                  </a:txBody>
                  <a:tcPr/>
                </a:tc>
                <a:tc>
                  <a:txBody>
                    <a:bodyPr/>
                    <a:lstStyle/>
                    <a:p>
                      <a:pPr algn="ctr"/>
                      <a:r>
                        <a:rPr lang="en-US" sz="1200" dirty="0"/>
                        <a:t>Reserved</a:t>
                      </a:r>
                    </a:p>
                  </a:txBody>
                  <a:tcPr/>
                </a:tc>
                <a:tc>
                  <a:txBody>
                    <a:bodyPr/>
                    <a:lstStyle/>
                    <a:p>
                      <a:pPr algn="ctr"/>
                      <a:r>
                        <a:rPr lang="en-US" sz="1200" b="0" i="0" u="none" strike="noStrike" kern="1200" baseline="0" dirty="0">
                          <a:solidFill>
                            <a:schemeClr val="dk1"/>
                          </a:solidFill>
                          <a:latin typeface="+mn-lt"/>
                          <a:ea typeface="+mn-ea"/>
                          <a:cs typeface="+mn-cs"/>
                        </a:rPr>
                        <a:t>-</a:t>
                      </a:r>
                      <a:endParaRPr lang="en-US" sz="1000" dirty="0"/>
                    </a:p>
                  </a:txBody>
                  <a:tcPr/>
                </a:tc>
                <a:extLst>
                  <a:ext uri="{0D108BD9-81ED-4DB2-BD59-A6C34878D82A}">
                    <a16:rowId xmlns:a16="http://schemas.microsoft.com/office/drawing/2014/main" val="10002"/>
                  </a:ext>
                </a:extLst>
              </a:tr>
              <a:tr h="370840">
                <a:tc>
                  <a:txBody>
                    <a:bodyPr/>
                    <a:lstStyle/>
                    <a:p>
                      <a:pPr algn="ctr"/>
                      <a:r>
                        <a:rPr lang="en-US" sz="1200" dirty="0"/>
                        <a:t>73</a:t>
                      </a:r>
                    </a:p>
                  </a:txBody>
                  <a:tcPr/>
                </a:tc>
                <a:tc>
                  <a:txBody>
                    <a:bodyPr/>
                    <a:lstStyle/>
                    <a:p>
                      <a:pPr algn="ctr"/>
                      <a:r>
                        <a:rPr lang="en-US" sz="1200" dirty="0"/>
                        <a:t>E-5-8</a:t>
                      </a:r>
                    </a:p>
                  </a:txBody>
                  <a:tcPr/>
                </a:tc>
                <a:tc>
                  <a:txBody>
                    <a:bodyPr/>
                    <a:lstStyle/>
                    <a:p>
                      <a:pPr algn="ctr"/>
                      <a:r>
                        <a:rPr lang="en-US" sz="1200" dirty="0"/>
                        <a:t>0.9165</a:t>
                      </a:r>
                    </a:p>
                  </a:txBody>
                  <a:tcPr/>
                </a:tc>
                <a:tc>
                  <a:txBody>
                    <a:bodyPr/>
                    <a:lstStyle/>
                    <a:p>
                      <a:pPr algn="ctr"/>
                      <a:r>
                        <a:rPr lang="en-US" sz="1200" dirty="0"/>
                        <a:t>1</a:t>
                      </a:r>
                    </a:p>
                  </a:txBody>
                  <a:tcPr/>
                </a:tc>
                <a:tc>
                  <a:txBody>
                    <a:bodyPr/>
                    <a:lstStyle/>
                    <a:p>
                      <a:pPr algn="ctr"/>
                      <a:r>
                        <a:rPr lang="en-US" sz="1200" dirty="0"/>
                        <a:t>-</a:t>
                      </a:r>
                      <a:endParaRPr lang="en-US" sz="1200" u="sng" dirty="0"/>
                    </a:p>
                  </a:txBody>
                  <a:tcPr/>
                </a:tc>
                <a:tc>
                  <a:txBody>
                    <a:bodyPr/>
                    <a:lstStyle/>
                    <a:p>
                      <a:pPr algn="ctr"/>
                      <a:r>
                        <a:rPr lang="en-US" sz="1200" dirty="0"/>
                        <a:t>Reserved</a:t>
                      </a:r>
                    </a:p>
                  </a:txBody>
                  <a:tcPr/>
                </a:tc>
                <a:tc>
                  <a:txBody>
                    <a:bodyPr/>
                    <a:lstStyle/>
                    <a:p>
                      <a:pPr algn="ctr"/>
                      <a:r>
                        <a:rPr lang="en-US" sz="1200" b="0" i="0" u="none" strike="noStrike" kern="1200" baseline="0" dirty="0">
                          <a:solidFill>
                            <a:schemeClr val="dk1"/>
                          </a:solidFill>
                          <a:latin typeface="+mn-lt"/>
                          <a:ea typeface="+mn-ea"/>
                          <a:cs typeface="+mn-cs"/>
                        </a:rPr>
                        <a:t>-</a:t>
                      </a:r>
                    </a:p>
                  </a:txBody>
                  <a:tcPr/>
                </a:tc>
                <a:extLst>
                  <a:ext uri="{0D108BD9-81ED-4DB2-BD59-A6C34878D82A}">
                    <a16:rowId xmlns:a16="http://schemas.microsoft.com/office/drawing/2014/main" val="10003"/>
                  </a:ext>
                </a:extLst>
              </a:tr>
              <a:tr h="370840">
                <a:tc>
                  <a:txBody>
                    <a:bodyPr/>
                    <a:lstStyle/>
                    <a:p>
                      <a:pPr algn="ctr"/>
                      <a:r>
                        <a:rPr lang="en-US" sz="1200" dirty="0"/>
                        <a:t>74</a:t>
                      </a:r>
                    </a:p>
                  </a:txBody>
                  <a:tcPr/>
                </a:tc>
                <a:tc>
                  <a:txBody>
                    <a:bodyPr/>
                    <a:lstStyle/>
                    <a:p>
                      <a:pPr algn="ctr"/>
                      <a:r>
                        <a:rPr lang="en-US" sz="1200" dirty="0"/>
                        <a:t>E-5-14</a:t>
                      </a:r>
                    </a:p>
                  </a:txBody>
                  <a:tcPr/>
                </a:tc>
                <a:tc>
                  <a:txBody>
                    <a:bodyPr/>
                    <a:lstStyle/>
                    <a:p>
                      <a:pPr algn="ctr"/>
                      <a:r>
                        <a:rPr lang="en-US" sz="1200" dirty="0"/>
                        <a:t>0.9175</a:t>
                      </a:r>
                    </a:p>
                  </a:txBody>
                  <a:tcPr/>
                </a:tc>
                <a:tc>
                  <a:txBody>
                    <a:bodyPr/>
                    <a:lstStyle/>
                    <a:p>
                      <a:pPr algn="ctr"/>
                      <a:r>
                        <a:rPr lang="en-US" sz="1200" dirty="0"/>
                        <a:t>1</a:t>
                      </a:r>
                    </a:p>
                  </a:txBody>
                  <a:tcPr/>
                </a:tc>
                <a:tc>
                  <a:txBody>
                    <a:bodyPr/>
                    <a:lstStyle/>
                    <a:p>
                      <a:pPr algn="ctr"/>
                      <a:r>
                        <a:rPr lang="en-US" sz="1200" u="none" dirty="0"/>
                        <a:t>-</a:t>
                      </a:r>
                    </a:p>
                  </a:txBody>
                  <a:tcPr/>
                </a:tc>
                <a:tc>
                  <a:txBody>
                    <a:bodyPr/>
                    <a:lstStyle/>
                    <a:p>
                      <a:pPr algn="ctr"/>
                      <a:r>
                        <a:rPr lang="en-US" sz="1200" dirty="0"/>
                        <a:t>Reserved</a:t>
                      </a:r>
                    </a:p>
                  </a:txBody>
                  <a:tcPr/>
                </a:tc>
                <a:tc>
                  <a:txBody>
                    <a:bodyPr/>
                    <a:lstStyle/>
                    <a:p>
                      <a:pPr algn="ctr"/>
                      <a:r>
                        <a:rPr lang="en-US" sz="1200" b="0" i="0" u="none" strike="noStrike" kern="1200" baseline="0" dirty="0">
                          <a:solidFill>
                            <a:schemeClr val="dk1"/>
                          </a:solidFill>
                          <a:latin typeface="+mn-lt"/>
                          <a:ea typeface="+mn-ea"/>
                          <a:cs typeface="+mn-cs"/>
                        </a:rPr>
                        <a:t>-</a:t>
                      </a:r>
                    </a:p>
                  </a:txBody>
                  <a:tcPr/>
                </a:tc>
                <a:extLst>
                  <a:ext uri="{0D108BD9-81ED-4DB2-BD59-A6C34878D82A}">
                    <a16:rowId xmlns:a16="http://schemas.microsoft.com/office/drawing/2014/main" val="2073585518"/>
                  </a:ext>
                </a:extLst>
              </a:tr>
            </a:tbl>
          </a:graphicData>
        </a:graphic>
      </p:graphicFrame>
      <p:sp>
        <p:nvSpPr>
          <p:cNvPr id="13" name="Content Placeholder 2"/>
          <p:cNvSpPr txBox="1">
            <a:spLocks/>
          </p:cNvSpPr>
          <p:nvPr/>
        </p:nvSpPr>
        <p:spPr bwMode="auto">
          <a:xfrm>
            <a:off x="685800" y="1752600"/>
            <a:ext cx="7772400" cy="914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a:t>An existing example of S1G classes:</a:t>
            </a:r>
          </a:p>
        </p:txBody>
      </p:sp>
      <p:sp>
        <p:nvSpPr>
          <p:cNvPr id="9" name="Oval 8"/>
          <p:cNvSpPr/>
          <p:nvPr/>
        </p:nvSpPr>
        <p:spPr bwMode="auto">
          <a:xfrm>
            <a:off x="1600200" y="3100137"/>
            <a:ext cx="1143000" cy="1752600"/>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11" name="Straight Arrow Connector 10"/>
          <p:cNvCxnSpPr/>
          <p:nvPr/>
        </p:nvCxnSpPr>
        <p:spPr bwMode="auto">
          <a:xfrm flipV="1">
            <a:off x="2743200" y="2023428"/>
            <a:ext cx="4038600" cy="1710372"/>
          </a:xfrm>
          <a:prstGeom prst="straightConnector1">
            <a:avLst/>
          </a:prstGeom>
          <a:solidFill>
            <a:schemeClr val="accent1"/>
          </a:solidFill>
          <a:ln w="28575" cap="flat" cmpd="sng" algn="ctr">
            <a:solidFill>
              <a:srgbClr val="FF0000"/>
            </a:solidFill>
            <a:prstDash val="solid"/>
            <a:round/>
            <a:headEnd type="triangle" w="med" len="med"/>
            <a:tailEnd type="none" w="med" len="med"/>
          </a:ln>
          <a:effectLst/>
        </p:spPr>
      </p:cxnSp>
      <p:sp>
        <p:nvSpPr>
          <p:cNvPr id="12" name="TextBox 11"/>
          <p:cNvSpPr txBox="1"/>
          <p:nvPr/>
        </p:nvSpPr>
        <p:spPr>
          <a:xfrm>
            <a:off x="6276958" y="1637347"/>
            <a:ext cx="2266967" cy="369332"/>
          </a:xfrm>
          <a:prstGeom prst="rect">
            <a:avLst/>
          </a:prstGeom>
          <a:noFill/>
        </p:spPr>
        <p:txBody>
          <a:bodyPr wrap="none" rtlCol="0">
            <a:spAutoFit/>
          </a:bodyPr>
          <a:lstStyle/>
          <a:p>
            <a:r>
              <a:rPr lang="en-US" sz="1800" b="1" dirty="0">
                <a:solidFill>
                  <a:srgbClr val="FF0000"/>
                </a:solidFill>
              </a:rPr>
              <a:t>S1G Table references</a:t>
            </a:r>
          </a:p>
        </p:txBody>
      </p:sp>
      <p:sp>
        <p:nvSpPr>
          <p:cNvPr id="14" name="Oval 13"/>
          <p:cNvSpPr/>
          <p:nvPr/>
        </p:nvSpPr>
        <p:spPr bwMode="auto">
          <a:xfrm>
            <a:off x="4152898" y="3186363"/>
            <a:ext cx="2124059" cy="1752600"/>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7442744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a:t>Determining S1G Channel Numbers</a:t>
            </a:r>
          </a:p>
        </p:txBody>
      </p:sp>
      <p:sp>
        <p:nvSpPr>
          <p:cNvPr id="3" name="Content Placeholder 2"/>
          <p:cNvSpPr>
            <a:spLocks noGrp="1"/>
          </p:cNvSpPr>
          <p:nvPr>
            <p:ph idx="1"/>
          </p:nvPr>
        </p:nvSpPr>
        <p:spPr/>
        <p:txBody>
          <a:bodyPr/>
          <a:lstStyle/>
          <a:p>
            <a:r>
              <a:rPr lang="en-US" dirty="0"/>
              <a:t>23.3.14 Channelization</a:t>
            </a:r>
          </a:p>
          <a:p>
            <a:pPr lvl="1"/>
            <a:r>
              <a:rPr lang="en-US" dirty="0"/>
              <a:t>Extracted text:</a:t>
            </a:r>
          </a:p>
          <a:p>
            <a:pPr lvl="1"/>
            <a:endParaRPr lang="en-US" dirty="0"/>
          </a:p>
          <a:p>
            <a:pPr lvl="1"/>
            <a:r>
              <a:rPr lang="en-US" dirty="0"/>
              <a:t>Channel center frequency determination:</a:t>
            </a:r>
          </a:p>
          <a:p>
            <a:pPr lvl="2"/>
            <a:r>
              <a:rPr lang="en-US" sz="1600" b="0" i="1" dirty="0"/>
              <a:t>f</a:t>
            </a:r>
            <a:r>
              <a:rPr lang="en-US" sz="1600" b="0" i="1" baseline="-25000" dirty="0"/>
              <a:t>c</a:t>
            </a:r>
            <a:r>
              <a:rPr lang="en-US" sz="1600" b="0" i="1" dirty="0"/>
              <a:t> </a:t>
            </a:r>
            <a:r>
              <a:rPr lang="en-US" sz="1600" dirty="0"/>
              <a:t>= </a:t>
            </a:r>
            <a:r>
              <a:rPr lang="en-US" sz="1600" b="0" i="1" dirty="0" err="1"/>
              <a:t>ChannelStartingFrequency</a:t>
            </a:r>
            <a:r>
              <a:rPr lang="en-US" sz="1600" b="0" i="1" dirty="0"/>
              <a:t> + </a:t>
            </a:r>
            <a:r>
              <a:rPr lang="en-US" sz="1600" b="0" i="1" dirty="0" err="1"/>
              <a:t>f</a:t>
            </a:r>
            <a:r>
              <a:rPr lang="en-US" sz="1600" b="0" i="1" baseline="-25000" dirty="0" err="1"/>
              <a:t>separation</a:t>
            </a:r>
            <a:r>
              <a:rPr lang="en-US" sz="1600" b="0" i="1" baseline="-25000" dirty="0"/>
              <a:t> </a:t>
            </a:r>
            <a:r>
              <a:rPr lang="en-US" sz="1600" b="0" i="1" dirty="0"/>
              <a:t> x </a:t>
            </a:r>
            <a:r>
              <a:rPr lang="en-US" sz="1600" b="0" i="1" dirty="0" err="1"/>
              <a:t>ChannelCenterFrequencyIndex</a:t>
            </a:r>
            <a:endParaRPr lang="en-US" sz="1600" b="0" i="1" dirty="0"/>
          </a:p>
          <a:p>
            <a:pPr lvl="1"/>
            <a:r>
              <a:rPr lang="en-US" b="0" i="1" dirty="0" err="1"/>
              <a:t>f</a:t>
            </a:r>
            <a:r>
              <a:rPr lang="en-US" b="0" i="1" baseline="-25000" dirty="0" err="1"/>
              <a:t>separation</a:t>
            </a:r>
            <a:r>
              <a:rPr lang="en-US" b="0" i="1" baseline="-25000" dirty="0"/>
              <a:t> </a:t>
            </a:r>
            <a:r>
              <a:rPr lang="en-US" dirty="0"/>
              <a:t> has the value 0.5 MHz</a:t>
            </a:r>
          </a:p>
          <a:p>
            <a:pPr lvl="1"/>
            <a:r>
              <a:rPr lang="en-US" b="0" i="1" dirty="0" err="1"/>
              <a:t>ChannelStartingFrequency</a:t>
            </a:r>
            <a:r>
              <a:rPr lang="en-US" b="0" i="1" dirty="0"/>
              <a:t> </a:t>
            </a:r>
            <a:r>
              <a:rPr lang="en-US" b="0" dirty="0"/>
              <a:t>and </a:t>
            </a:r>
            <a:r>
              <a:rPr lang="en-US" b="0" i="1" dirty="0" err="1"/>
              <a:t>ChannelCenterFrequencyIndex</a:t>
            </a:r>
            <a:r>
              <a:rPr lang="en-US" b="0" i="1" dirty="0"/>
              <a:t> </a:t>
            </a:r>
            <a:r>
              <a:rPr lang="en-US" b="0" dirty="0"/>
              <a:t>are region and operating class specific </a:t>
            </a:r>
            <a:r>
              <a:rPr lang="en-US" b="0" dirty="0">
                <a:solidFill>
                  <a:srgbClr val="FF0000"/>
                </a:solidFill>
              </a:rPr>
              <a:t>and given in Annex E</a:t>
            </a:r>
            <a:r>
              <a:rPr lang="en-US" b="0" dirty="0"/>
              <a:t>.</a:t>
            </a:r>
            <a:endParaRPr lang="en-US" dirty="0"/>
          </a:p>
          <a:p>
            <a:pPr lvl="1"/>
            <a:endParaRPr lang="en-US" dirty="0"/>
          </a:p>
          <a:p>
            <a:r>
              <a:rPr lang="en-US" dirty="0"/>
              <a:t>The global table entries show “reserved” – so you need to consult Table E-5 S1G operating class table</a:t>
            </a:r>
          </a:p>
          <a:p>
            <a:pPr lvl="1"/>
            <a:r>
              <a:rPr lang="en-US" dirty="0"/>
              <a:t>See next slide</a:t>
            </a:r>
          </a:p>
        </p:txBody>
      </p:sp>
      <p:sp>
        <p:nvSpPr>
          <p:cNvPr id="4" name="Date Placeholder 3"/>
          <p:cNvSpPr>
            <a:spLocks noGrp="1"/>
          </p:cNvSpPr>
          <p:nvPr>
            <p:ph type="dt" sz="half" idx="10"/>
          </p:nvPr>
        </p:nvSpPr>
        <p:spPr>
          <a:xfrm>
            <a:off x="696913" y="332601"/>
            <a:ext cx="1224694" cy="276999"/>
          </a:xfrm>
        </p:spPr>
        <p:txBody>
          <a:bodyPr/>
          <a:lstStyle/>
          <a:p>
            <a:r>
              <a:rPr lang="en-US" dirty="0"/>
              <a:t>August 2020</a:t>
            </a:r>
          </a:p>
        </p:txBody>
      </p:sp>
      <p:sp>
        <p:nvSpPr>
          <p:cNvPr id="5" name="Footer Placeholder 4"/>
          <p:cNvSpPr>
            <a:spLocks noGrp="1"/>
          </p:cNvSpPr>
          <p:nvPr>
            <p:ph type="ftr" sz="quarter" idx="11"/>
          </p:nvPr>
        </p:nvSpPr>
        <p:spPr>
          <a:xfrm>
            <a:off x="4781677" y="6475413"/>
            <a:ext cx="3762248" cy="184666"/>
          </a:xfrm>
        </p:spPr>
        <p:txBody>
          <a:bodyPr/>
          <a:lstStyle/>
          <a:p>
            <a:r>
              <a:rPr lang="en-US" dirty="0" smtClean="0"/>
              <a:t>Matthew Fischer (Broadcom), David Goodall (Morse Micro)</a:t>
            </a:r>
            <a:endParaRPr lang="en-US" dirty="0"/>
          </a:p>
        </p:txBody>
      </p:sp>
      <p:sp>
        <p:nvSpPr>
          <p:cNvPr id="6" name="Slide Number Placeholder 5"/>
          <p:cNvSpPr>
            <a:spLocks noGrp="1"/>
          </p:cNvSpPr>
          <p:nvPr>
            <p:ph type="sldNum" sz="quarter" idx="12"/>
          </p:nvPr>
        </p:nvSpPr>
        <p:spPr/>
        <p:txBody>
          <a:bodyPr/>
          <a:lstStyle/>
          <a:p>
            <a:r>
              <a:rPr lang="en-US"/>
              <a:t>Slide </a:t>
            </a:r>
            <a:fld id="{C1789BC7-C074-42CC-ADF8-5107DF6BD1C1}" type="slidenum">
              <a:rPr lang="en-US" smtClean="0"/>
              <a:pPr/>
              <a:t>9</a:t>
            </a:fld>
            <a:endParaRPr lang="en-US"/>
          </a:p>
        </p:txBody>
      </p:sp>
    </p:spTree>
    <p:extLst>
      <p:ext uri="{BB962C8B-B14F-4D97-AF65-F5344CB8AC3E}">
        <p14:creationId xmlns:p14="http://schemas.microsoft.com/office/powerpoint/2010/main" val="57282827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328699</TotalTime>
  <Words>1954</Words>
  <Application>Microsoft Office PowerPoint</Application>
  <PresentationFormat>On-screen Show (4:3)</PresentationFormat>
  <Paragraphs>367</Paragraphs>
  <Slides>18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CiscoSans ExtraLight</vt:lpstr>
      <vt:lpstr>CiscoSans Thin</vt:lpstr>
      <vt:lpstr>Times New Roman</vt:lpstr>
      <vt:lpstr>Wingdings</vt:lpstr>
      <vt:lpstr>802-11-Submission</vt:lpstr>
      <vt:lpstr>S1G EU New Band</vt:lpstr>
      <vt:lpstr>Abstract</vt:lpstr>
      <vt:lpstr>CID 4036</vt:lpstr>
      <vt:lpstr>New Channels</vt:lpstr>
      <vt:lpstr>Existing European Spectrum 863-868 MHz</vt:lpstr>
      <vt:lpstr>New spectrum 917.4-919.4 MHz</vt:lpstr>
      <vt:lpstr>CID 4036 Updates</vt:lpstr>
      <vt:lpstr>Example Of S1G Operating Classes (1)</vt:lpstr>
      <vt:lpstr>Determining S1G Channel Numbers</vt:lpstr>
      <vt:lpstr>Example Of S1G Operating Classes (2)</vt:lpstr>
      <vt:lpstr>Where Does the New EU Band Fit? (1)</vt:lpstr>
      <vt:lpstr>Example Of S1G Operating Classes (3)</vt:lpstr>
      <vt:lpstr>Where Does the New Band Fit? (2)</vt:lpstr>
      <vt:lpstr>Proposed Changes (1)</vt:lpstr>
      <vt:lpstr>Proposed Changes (2)</vt:lpstr>
      <vt:lpstr>Straw poll #1</vt:lpstr>
      <vt:lpstr>References</vt:lpstr>
      <vt:lpstr>Appendix</vt:lpstr>
    </vt:vector>
  </TitlesOfParts>
  <Company>AT&amp;T Labs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India Ch 167 169 173</dc:title>
  <dc:creator>Matthew Fischer</dc:creator>
  <cp:keywords>November 2019</cp:keywords>
  <cp:lastModifiedBy>Matthew Fischer</cp:lastModifiedBy>
  <cp:revision>1106</cp:revision>
  <cp:lastPrinted>1998-02-10T13:28:06Z</cp:lastPrinted>
  <dcterms:created xsi:type="dcterms:W3CDTF">2007-05-21T21:00:37Z</dcterms:created>
  <dcterms:modified xsi:type="dcterms:W3CDTF">2020-08-05T18:04:15Z</dcterms:modified>
  <cp:category>Submission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-2101675179</vt:i4>
  </property>
  <property fmtid="{D5CDD505-2E9C-101B-9397-08002B2CF9AE}" pid="3" name="_NewReviewCycle">
    <vt:lpwstr/>
  </property>
  <property fmtid="{D5CDD505-2E9C-101B-9397-08002B2CF9AE}" pid="4" name="_EmailSubject">
    <vt:lpwstr>Tuesday meeting</vt:lpwstr>
  </property>
  <property fmtid="{D5CDD505-2E9C-101B-9397-08002B2CF9AE}" pid="5" name="_AuthorEmail">
    <vt:lpwstr>vinko.erceg@broadcom.com</vt:lpwstr>
  </property>
  <property fmtid="{D5CDD505-2E9C-101B-9397-08002B2CF9AE}" pid="6" name="_AuthorEmailDisplayName">
    <vt:lpwstr>Vinko Erceg</vt:lpwstr>
  </property>
  <property fmtid="{D5CDD505-2E9C-101B-9397-08002B2CF9AE}" pid="7" name="_PreviousAdHocReviewCycleID">
    <vt:i4>1073190392</vt:i4>
  </property>
</Properties>
</file>